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  <p:sldMasterId id="2147483651" r:id="rId5"/>
  </p:sldMasterIdLst>
  <p:notesMasterIdLst>
    <p:notesMasterId r:id="rId16"/>
  </p:notesMasterIdLst>
  <p:sldIdLst>
    <p:sldId id="256" r:id="rId6"/>
    <p:sldId id="258" r:id="rId7"/>
    <p:sldId id="259" r:id="rId8"/>
    <p:sldId id="267" r:id="rId9"/>
    <p:sldId id="262" r:id="rId10"/>
    <p:sldId id="268" r:id="rId11"/>
    <p:sldId id="266" r:id="rId12"/>
    <p:sldId id="271" r:id="rId13"/>
    <p:sldId id="272" r:id="rId14"/>
    <p:sldId id="264" r:id="rId15"/>
  </p:sldIdLst>
  <p:sldSz cx="12192000" cy="6858000"/>
  <p:notesSz cx="7010400" cy="92964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1" roundtripDataSignature="AMtx7miqgGVw2oa+8993I+jqBGvzHq759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07" autoAdjust="0"/>
    <p:restoredTop sz="94354" autoAdjust="0"/>
  </p:normalViewPr>
  <p:slideViewPr>
    <p:cSldViewPr snapToGrid="0">
      <p:cViewPr varScale="1">
        <p:scale>
          <a:sx n="94" d="100"/>
          <a:sy n="94" d="100"/>
        </p:scale>
        <p:origin x="224" y="6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3" Type="http://schemas.openxmlformats.org/officeDocument/2006/relationships/customXml" Target="../customXml/item3.xml"/><Relationship Id="rId21" Type="http://customschemas.google.com/relationships/presentationmetadata" Target="metadata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2" y="2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970338" y="2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701676" y="4416425"/>
            <a:ext cx="5607050" cy="4183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t" anchorCtr="0">
            <a:noAutofit/>
          </a:bodyPr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48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48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48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2" y="8829675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4" name="Google Shape;84;p1:notes"/>
          <p:cNvSpPr txBox="1">
            <a:spLocks noGrp="1"/>
          </p:cNvSpPr>
          <p:nvPr>
            <p:ph type="body" idx="1"/>
          </p:nvPr>
        </p:nvSpPr>
        <p:spPr>
          <a:xfrm>
            <a:off x="701676" y="4416425"/>
            <a:ext cx="5607050" cy="4183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1:notes"/>
          <p:cNvSpPr txBox="1">
            <a:spLocks noGrp="1"/>
          </p:cNvSpPr>
          <p:nvPr>
            <p:ph type="sldNum" idx="12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D234A9-02DC-4632-B303-D3B12A89CC98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8581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D234A9-02DC-4632-B303-D3B12A89CC98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0169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spcBef>
                <a:spcPts val="1200"/>
              </a:spcBef>
              <a:buClr>
                <a:schemeClr val="dk1"/>
              </a:buClr>
              <a:buFont typeface="Arial" panose="020B0604020202020204" pitchFamily="34" charset="0"/>
              <a:buChar char="•"/>
            </a:pPr>
            <a:r>
              <a:rPr lang="en-US" sz="2400" cap="none" dirty="0"/>
              <a:t>Include all appropriate Section 508 requirements in solicitations</a:t>
            </a:r>
          </a:p>
          <a:p>
            <a:pPr marL="1054100" lvl="1" indent="-342900">
              <a:spcBef>
                <a:spcPts val="0"/>
              </a:spcBef>
              <a:buClr>
                <a:schemeClr val="dk1"/>
              </a:buClr>
              <a:buFont typeface="Arial" panose="020B0604020202020204" pitchFamily="34" charset="0"/>
              <a:buChar char="•"/>
            </a:pPr>
            <a:r>
              <a:rPr lang="en-US" sz="2400" cap="none" dirty="0">
                <a:solidFill>
                  <a:schemeClr val="tx2">
                    <a:lumMod val="50000"/>
                  </a:schemeClr>
                </a:solidFill>
                <a:sym typeface="Arial"/>
              </a:rPr>
              <a:t>Accessibility Requirements Tool </a:t>
            </a:r>
            <a:r>
              <a:rPr lang="en-US" sz="2400" cap="none" dirty="0">
                <a:solidFill>
                  <a:srgbClr val="3F3F3F"/>
                </a:solidFill>
                <a:sym typeface="Arial"/>
              </a:rPr>
              <a:t>(ART) found on Section508.gov automates the Standards Applicability Checklist and may be used to generate customized solicitation language</a:t>
            </a:r>
          </a:p>
          <a:p>
            <a:pPr marL="342900" lvl="0" indent="-342900">
              <a:buClr>
                <a:schemeClr val="dk1"/>
              </a:buClr>
              <a:buFont typeface="Arial" panose="020B0604020202020204" pitchFamily="34" charset="0"/>
              <a:buChar char="•"/>
            </a:pPr>
            <a:r>
              <a:rPr lang="en-US" sz="2400" cap="none" dirty="0"/>
              <a:t>Use Government-wide Acquisition Contracts (GWACs) or other existing government Best-In-Class contract solutions which facilitate accessibility conformance reports or VPATs being provided to customer at time of quote like NASA’s Solutions for Enterprise Wide Procurement (SEWP)</a:t>
            </a:r>
          </a:p>
          <a:p>
            <a:pPr marL="342900" indent="-342900">
              <a:buClr>
                <a:schemeClr val="dk1"/>
              </a:buClr>
              <a:buFont typeface="Arial" panose="020B0604020202020204" pitchFamily="34" charset="0"/>
              <a:buChar char="•"/>
            </a:pPr>
            <a:r>
              <a:rPr lang="en-US" sz="2400" cap="none" dirty="0"/>
              <a:t>As products and software are updated/modified, re-test each new version and/or product against the terms and conditions originally established in the contract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5C5B27-D4FD-4F06-A1DB-9796FAE3B49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2675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>
            <a:spLocks noGrp="1"/>
          </p:cNvSpPr>
          <p:nvPr>
            <p:ph type="title"/>
          </p:nvPr>
        </p:nvSpPr>
        <p:spPr>
          <a:xfrm>
            <a:off x="533400" y="402449"/>
            <a:ext cx="100584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body" idx="1"/>
          </p:nvPr>
        </p:nvSpPr>
        <p:spPr>
          <a:xfrm>
            <a:off x="533400" y="1891357"/>
            <a:ext cx="100584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2"/>
          </p:nvPr>
        </p:nvSpPr>
        <p:spPr>
          <a:xfrm>
            <a:off x="533400" y="3124200"/>
            <a:ext cx="5711825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Google Shape;21;p4"/>
          <p:cNvSpPr txBox="1">
            <a:spLocks noGrp="1"/>
          </p:cNvSpPr>
          <p:nvPr>
            <p:ph type="body" idx="3"/>
          </p:nvPr>
        </p:nvSpPr>
        <p:spPr>
          <a:xfrm>
            <a:off x="533400" y="6115359"/>
            <a:ext cx="110490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Arial"/>
              <a:buNone/>
              <a:defRPr sz="2400" b="1" i="1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4"/>
          </p:nvPr>
        </p:nvSpPr>
        <p:spPr>
          <a:xfrm>
            <a:off x="533400" y="4857736"/>
            <a:ext cx="11049000" cy="12425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spcBef>
                <a:spcPts val="880"/>
              </a:spcBef>
              <a:spcAft>
                <a:spcPts val="0"/>
              </a:spcAft>
              <a:buClr>
                <a:srgbClr val="006197"/>
              </a:buClr>
              <a:buSzPts val="4400"/>
              <a:buFont typeface="Arial"/>
              <a:buNone/>
              <a:defRPr sz="4400" b="1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" name="Picture 1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E62D23D8-D62E-66E9-A439-0427F7F78A2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951218" y="3106002"/>
            <a:ext cx="1453896" cy="913191"/>
          </a:xfrm>
          <a:prstGeom prst="rect">
            <a:avLst/>
          </a:prstGeom>
        </p:spPr>
      </p:pic>
      <p:pic>
        <p:nvPicPr>
          <p:cNvPr id="4" name="Google Shape;19;p4" descr="GSA Starmark logo">
            <a:extLst>
              <a:ext uri="{FF2B5EF4-FFF2-40B4-BE49-F238E27FC236}">
                <a16:creationId xmlns:a16="http://schemas.microsoft.com/office/drawing/2014/main" id="{64F8B349-38AC-E269-ED39-B13C38410A0A}"/>
              </a:ext>
            </a:extLst>
          </p:cNvPr>
          <p:cNvPicPr preferRelativeResize="0"/>
          <p:nvPr userDrawn="1"/>
        </p:nvPicPr>
        <p:blipFill rotWithShape="1">
          <a:blip r:embed="rId3">
            <a:alphaModFix/>
          </a:blip>
          <a:srcRect/>
          <a:stretch/>
        </p:blipFill>
        <p:spPr>
          <a:xfrm>
            <a:off x="7850133" y="3111500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20;p4" descr="Seal of the CIO Council">
            <a:extLst>
              <a:ext uri="{FF2B5EF4-FFF2-40B4-BE49-F238E27FC236}">
                <a16:creationId xmlns:a16="http://schemas.microsoft.com/office/drawing/2014/main" id="{3877BD9F-10EE-E64A-D09A-22ECD0578224}"/>
              </a:ext>
            </a:extLst>
          </p:cNvPr>
          <p:cNvPicPr preferRelativeResize="0"/>
          <p:nvPr userDrawn="1"/>
        </p:nvPicPr>
        <p:blipFill rotWithShape="1">
          <a:blip r:embed="rId4">
            <a:alphaModFix/>
          </a:blip>
          <a:srcRect/>
          <a:stretch/>
        </p:blipFill>
        <p:spPr>
          <a:xfrm>
            <a:off x="10591800" y="3073563"/>
            <a:ext cx="979610" cy="9780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No Logos">
  <p:cSld name="Title Slide No Logo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7"/>
          <p:cNvSpPr txBox="1">
            <a:spLocks noGrp="1"/>
          </p:cNvSpPr>
          <p:nvPr>
            <p:ph type="title"/>
          </p:nvPr>
        </p:nvSpPr>
        <p:spPr>
          <a:xfrm>
            <a:off x="533400" y="402449"/>
            <a:ext cx="100584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25" name="Google Shape;25;p7"/>
          <p:cNvSpPr txBox="1">
            <a:spLocks noGrp="1"/>
          </p:cNvSpPr>
          <p:nvPr>
            <p:ph type="body" idx="1"/>
          </p:nvPr>
        </p:nvSpPr>
        <p:spPr>
          <a:xfrm>
            <a:off x="533400" y="1891357"/>
            <a:ext cx="100584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Google Shape;26;p7"/>
          <p:cNvSpPr txBox="1">
            <a:spLocks noGrp="1"/>
          </p:cNvSpPr>
          <p:nvPr>
            <p:ph type="body" idx="2"/>
          </p:nvPr>
        </p:nvSpPr>
        <p:spPr>
          <a:xfrm>
            <a:off x="533400" y="3124200"/>
            <a:ext cx="5711825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Google Shape;27;p7"/>
          <p:cNvSpPr txBox="1">
            <a:spLocks noGrp="1"/>
          </p:cNvSpPr>
          <p:nvPr>
            <p:ph type="body" idx="3"/>
          </p:nvPr>
        </p:nvSpPr>
        <p:spPr>
          <a:xfrm>
            <a:off x="533400" y="6115359"/>
            <a:ext cx="110490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Arial"/>
              <a:buNone/>
              <a:defRPr sz="2400" b="1" i="1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Google Shape;28;p7"/>
          <p:cNvSpPr txBox="1">
            <a:spLocks noGrp="1"/>
          </p:cNvSpPr>
          <p:nvPr>
            <p:ph type="body" idx="4"/>
          </p:nvPr>
        </p:nvSpPr>
        <p:spPr>
          <a:xfrm>
            <a:off x="533400" y="4857736"/>
            <a:ext cx="11049000" cy="12425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spcBef>
                <a:spcPts val="880"/>
              </a:spcBef>
              <a:spcAft>
                <a:spcPts val="0"/>
              </a:spcAft>
              <a:buClr>
                <a:srgbClr val="006197"/>
              </a:buClr>
              <a:buSzPts val="4400"/>
              <a:buFont typeface="Arial"/>
              <a:buNone/>
              <a:defRPr sz="4400" b="1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>
            <a:spLocks noGrp="1"/>
          </p:cNvSpPr>
          <p:nvPr>
            <p:ph type="title"/>
          </p:nvPr>
        </p:nvSpPr>
        <p:spPr>
          <a:xfrm>
            <a:off x="457200" y="317405"/>
            <a:ext cx="1051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body" idx="1"/>
          </p:nvPr>
        </p:nvSpPr>
        <p:spPr>
          <a:xfrm>
            <a:off x="457200" y="1371600"/>
            <a:ext cx="11277600" cy="4937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937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600"/>
              <a:buFont typeface="Noto Sans Symbols"/>
              <a:buChar char="▪"/>
              <a:defRPr sz="26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sldNum" idx="12"/>
          </p:nvPr>
        </p:nvSpPr>
        <p:spPr>
          <a:xfrm>
            <a:off x="11465983" y="6492240"/>
            <a:ext cx="268817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66671" y="-62247"/>
            <a:ext cx="2391178" cy="119558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2 Content Columns">
  <p:cSld name="Title and 2 Content Columns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>
            <a:spLocks noGrp="1"/>
          </p:cNvSpPr>
          <p:nvPr>
            <p:ph type="title"/>
          </p:nvPr>
        </p:nvSpPr>
        <p:spPr>
          <a:xfrm>
            <a:off x="457200" y="317405"/>
            <a:ext cx="1051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41" name="Google Shape;41;p8"/>
          <p:cNvSpPr txBox="1">
            <a:spLocks noGrp="1"/>
          </p:cNvSpPr>
          <p:nvPr>
            <p:ph type="body" idx="1"/>
          </p:nvPr>
        </p:nvSpPr>
        <p:spPr>
          <a:xfrm>
            <a:off x="457200" y="1371600"/>
            <a:ext cx="5486400" cy="4937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937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600"/>
              <a:buFont typeface="Noto Sans Symbols"/>
              <a:buChar char="▪"/>
              <a:defRPr sz="26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42" name="Google Shape;42;p8"/>
          <p:cNvSpPr txBox="1">
            <a:spLocks noGrp="1"/>
          </p:cNvSpPr>
          <p:nvPr>
            <p:ph type="body" idx="2"/>
          </p:nvPr>
        </p:nvSpPr>
        <p:spPr>
          <a:xfrm>
            <a:off x="6248400" y="1371600"/>
            <a:ext cx="5486400" cy="49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937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600"/>
              <a:buFont typeface="Noto Sans Symbols"/>
              <a:buChar char="▪"/>
              <a:defRPr sz="26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8"/>
          <p:cNvSpPr txBox="1">
            <a:spLocks noGrp="1"/>
          </p:cNvSpPr>
          <p:nvPr>
            <p:ph type="sldNum" idx="12"/>
          </p:nvPr>
        </p:nvSpPr>
        <p:spPr>
          <a:xfrm>
            <a:off x="11465983" y="6492240"/>
            <a:ext cx="268817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2 Content Columns + Headings">
  <p:cSld name="Title and 2 Content Columns + Headings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9"/>
          <p:cNvSpPr txBox="1">
            <a:spLocks noGrp="1"/>
          </p:cNvSpPr>
          <p:nvPr>
            <p:ph type="title"/>
          </p:nvPr>
        </p:nvSpPr>
        <p:spPr>
          <a:xfrm>
            <a:off x="457200" y="317405"/>
            <a:ext cx="1051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body" idx="1"/>
          </p:nvPr>
        </p:nvSpPr>
        <p:spPr>
          <a:xfrm>
            <a:off x="457200" y="1371600"/>
            <a:ext cx="5486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5000"/>
              </a:lnSpc>
              <a:spcBef>
                <a:spcPts val="45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body" idx="2"/>
          </p:nvPr>
        </p:nvSpPr>
        <p:spPr>
          <a:xfrm>
            <a:off x="457200" y="2286000"/>
            <a:ext cx="548640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937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600"/>
              <a:buFont typeface="Noto Sans Symbols"/>
              <a:buChar char="▪"/>
              <a:defRPr sz="26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body" idx="3"/>
          </p:nvPr>
        </p:nvSpPr>
        <p:spPr>
          <a:xfrm>
            <a:off x="6250806" y="1371600"/>
            <a:ext cx="5486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800"/>
              <a:buFont typeface="Noto Sans Symbols"/>
              <a:buNone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5000"/>
              </a:lnSpc>
              <a:spcBef>
                <a:spcPts val="45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body" idx="4"/>
          </p:nvPr>
        </p:nvSpPr>
        <p:spPr>
          <a:xfrm>
            <a:off x="6248400" y="2286000"/>
            <a:ext cx="5486400" cy="40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937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600"/>
              <a:buFont typeface="Noto Sans Symbols"/>
              <a:buChar char="▪"/>
              <a:defRPr sz="26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" name="Google Shape;50;p9"/>
          <p:cNvSpPr txBox="1">
            <a:spLocks noGrp="1"/>
          </p:cNvSpPr>
          <p:nvPr>
            <p:ph type="sldNum" idx="12"/>
          </p:nvPr>
        </p:nvSpPr>
        <p:spPr>
          <a:xfrm>
            <a:off x="11465983" y="6492240"/>
            <a:ext cx="268817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3 Content Columns">
  <p:cSld name="Title and 3 Content Columns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0"/>
          <p:cNvSpPr txBox="1">
            <a:spLocks noGrp="1"/>
          </p:cNvSpPr>
          <p:nvPr>
            <p:ph type="title"/>
          </p:nvPr>
        </p:nvSpPr>
        <p:spPr>
          <a:xfrm>
            <a:off x="457200" y="317405"/>
            <a:ext cx="1051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0"/>
          <p:cNvSpPr txBox="1">
            <a:spLocks noGrp="1"/>
          </p:cNvSpPr>
          <p:nvPr>
            <p:ph type="body" idx="1"/>
          </p:nvPr>
        </p:nvSpPr>
        <p:spPr>
          <a:xfrm>
            <a:off x="457200" y="1371600"/>
            <a:ext cx="3474720" cy="4937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937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600"/>
              <a:buFont typeface="Noto Sans Symbols"/>
              <a:buChar char="▪"/>
              <a:defRPr sz="26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4" name="Google Shape;54;p10"/>
          <p:cNvSpPr txBox="1">
            <a:spLocks noGrp="1"/>
          </p:cNvSpPr>
          <p:nvPr>
            <p:ph type="body" idx="2"/>
          </p:nvPr>
        </p:nvSpPr>
        <p:spPr>
          <a:xfrm>
            <a:off x="4358640" y="1371600"/>
            <a:ext cx="3474720" cy="49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937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600"/>
              <a:buFont typeface="Noto Sans Symbols"/>
              <a:buChar char="▪"/>
              <a:defRPr sz="26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5" name="Google Shape;55;p10"/>
          <p:cNvSpPr txBox="1">
            <a:spLocks noGrp="1"/>
          </p:cNvSpPr>
          <p:nvPr>
            <p:ph type="body" idx="3"/>
          </p:nvPr>
        </p:nvSpPr>
        <p:spPr>
          <a:xfrm>
            <a:off x="8229600" y="1371600"/>
            <a:ext cx="3474720" cy="49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937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600"/>
              <a:buFont typeface="Noto Sans Symbols"/>
              <a:buChar char="▪"/>
              <a:defRPr sz="26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Google Shape;56;p10"/>
          <p:cNvSpPr txBox="1">
            <a:spLocks noGrp="1"/>
          </p:cNvSpPr>
          <p:nvPr>
            <p:ph type="sldNum" idx="12"/>
          </p:nvPr>
        </p:nvSpPr>
        <p:spPr>
          <a:xfrm>
            <a:off x="11465983" y="6492240"/>
            <a:ext cx="268817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3 Content Columns + Headings">
  <p:cSld name="Title and 3 Content Columns + Headings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 txBox="1">
            <a:spLocks noGrp="1"/>
          </p:cNvSpPr>
          <p:nvPr>
            <p:ph type="title"/>
          </p:nvPr>
        </p:nvSpPr>
        <p:spPr>
          <a:xfrm>
            <a:off x="457200" y="317405"/>
            <a:ext cx="1051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1"/>
          <p:cNvSpPr txBox="1">
            <a:spLocks noGrp="1"/>
          </p:cNvSpPr>
          <p:nvPr>
            <p:ph type="body" idx="1"/>
          </p:nvPr>
        </p:nvSpPr>
        <p:spPr>
          <a:xfrm>
            <a:off x="457200" y="1371600"/>
            <a:ext cx="347472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800"/>
              <a:buFont typeface="Noto Sans Symbols"/>
              <a:buNone/>
              <a:defRPr sz="2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5000"/>
              </a:lnSpc>
              <a:spcBef>
                <a:spcPts val="45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Google Shape;60;p11"/>
          <p:cNvSpPr txBox="1">
            <a:spLocks noGrp="1"/>
          </p:cNvSpPr>
          <p:nvPr>
            <p:ph type="body" idx="2"/>
          </p:nvPr>
        </p:nvSpPr>
        <p:spPr>
          <a:xfrm>
            <a:off x="457200" y="2286000"/>
            <a:ext cx="347472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937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600"/>
              <a:buFont typeface="Noto Sans Symbols"/>
              <a:buChar char="▪"/>
              <a:defRPr sz="26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1" name="Google Shape;61;p11"/>
          <p:cNvSpPr txBox="1">
            <a:spLocks noGrp="1"/>
          </p:cNvSpPr>
          <p:nvPr>
            <p:ph type="body" idx="3"/>
          </p:nvPr>
        </p:nvSpPr>
        <p:spPr>
          <a:xfrm>
            <a:off x="4358640" y="1374808"/>
            <a:ext cx="347472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800"/>
              <a:buFont typeface="Noto Sans Symbols"/>
              <a:buNone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5000"/>
              </a:lnSpc>
              <a:spcBef>
                <a:spcPts val="45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2" name="Google Shape;62;p11"/>
          <p:cNvSpPr txBox="1">
            <a:spLocks noGrp="1"/>
          </p:cNvSpPr>
          <p:nvPr>
            <p:ph type="body" idx="4"/>
          </p:nvPr>
        </p:nvSpPr>
        <p:spPr>
          <a:xfrm>
            <a:off x="4358640" y="2286000"/>
            <a:ext cx="347472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937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600"/>
              <a:buFont typeface="Noto Sans Symbols"/>
              <a:buChar char="▪"/>
              <a:defRPr sz="26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3" name="Google Shape;63;p11"/>
          <p:cNvSpPr txBox="1">
            <a:spLocks noGrp="1"/>
          </p:cNvSpPr>
          <p:nvPr>
            <p:ph type="body" idx="5"/>
          </p:nvPr>
        </p:nvSpPr>
        <p:spPr>
          <a:xfrm>
            <a:off x="8229600" y="1371600"/>
            <a:ext cx="347472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800"/>
              <a:buFont typeface="Noto Sans Symbols"/>
              <a:buNone/>
              <a:defRPr sz="2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5000"/>
              </a:lnSpc>
              <a:spcBef>
                <a:spcPts val="45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" name="Google Shape;64;p11"/>
          <p:cNvSpPr txBox="1">
            <a:spLocks noGrp="1"/>
          </p:cNvSpPr>
          <p:nvPr>
            <p:ph type="body" idx="6"/>
          </p:nvPr>
        </p:nvSpPr>
        <p:spPr>
          <a:xfrm>
            <a:off x="8229600" y="2286000"/>
            <a:ext cx="347472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937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600"/>
              <a:buFont typeface="Noto Sans Symbols"/>
              <a:buChar char="▪"/>
              <a:defRPr sz="26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sldNum" idx="12"/>
          </p:nvPr>
        </p:nvSpPr>
        <p:spPr>
          <a:xfrm>
            <a:off x="11465983" y="6492240"/>
            <a:ext cx="268817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"/>
          <p:cNvSpPr/>
          <p:nvPr/>
        </p:nvSpPr>
        <p:spPr>
          <a:xfrm>
            <a:off x="0" y="4572000"/>
            <a:ext cx="12192000" cy="21332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3"/>
          <p:cNvSpPr txBox="1"/>
          <p:nvPr/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Helvetica Neue"/>
              <a:buNone/>
            </a:pPr>
            <a:r>
              <a:rPr lang="en-US" sz="4500" b="1" i="0" u="none" strike="noStrike" cap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Click to edit Master title style</a:t>
            </a:r>
            <a:endParaRPr sz="4500" b="1" i="0" u="none" strike="noStrike" cap="non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2" name="Google Shape;12;p3"/>
          <p:cNvSpPr txBox="1"/>
          <p:nvPr/>
        </p:nvSpPr>
        <p:spPr>
          <a:xfrm>
            <a:off x="838200" y="1752600"/>
            <a:ext cx="105156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None/>
            </a:pPr>
            <a:r>
              <a:rPr lang="en-US" sz="3000" b="1" i="1" u="none" strike="noStrike" cap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Click to edit Subtitle</a:t>
            </a:r>
            <a:endParaRPr sz="3000" b="1" i="1" u="none" strike="noStrike" cap="non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13" name="Google Shape;13;p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5720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Google Shape;30;p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0" y="0"/>
            <a:ext cx="12188952" cy="1067645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5"/>
          <p:cNvSpPr txBox="1">
            <a:spLocks noGrp="1"/>
          </p:cNvSpPr>
          <p:nvPr>
            <p:ph type="title"/>
          </p:nvPr>
        </p:nvSpPr>
        <p:spPr>
          <a:xfrm>
            <a:off x="457200" y="317405"/>
            <a:ext cx="1051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t" anchorCtr="0">
            <a:sp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32" name="Google Shape;32;p5" descr="graphic line"/>
          <p:cNvCxnSpPr/>
          <p:nvPr/>
        </p:nvCxnSpPr>
        <p:spPr>
          <a:xfrm>
            <a:off x="460248" y="6400800"/>
            <a:ext cx="11274552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3" name="Google Shape;33;p5"/>
          <p:cNvSpPr/>
          <p:nvPr/>
        </p:nvSpPr>
        <p:spPr>
          <a:xfrm>
            <a:off x="457200" y="6492240"/>
            <a:ext cx="10287000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Clr>
                <a:srgbClr val="006197"/>
              </a:buClr>
              <a:buSzPts val="800"/>
              <a:buFont typeface="Arial"/>
              <a:buNone/>
            </a:pPr>
            <a:r>
              <a:rPr lang="en-US" sz="800" b="0" i="0" u="none" strike="noStrike" cap="none" dirty="0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rPr>
              <a:t>IAAF 2022  /  General Services Administration  /  National Institutes of Health  /  Federal CIO Council </a:t>
            </a:r>
            <a:endParaRPr sz="800" b="0" i="0" u="none" strike="noStrike" cap="none" dirty="0">
              <a:solidFill>
                <a:srgbClr val="00619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p5"/>
          <p:cNvSpPr txBox="1">
            <a:spLocks noGrp="1"/>
          </p:cNvSpPr>
          <p:nvPr>
            <p:ph type="sldNum" idx="12"/>
          </p:nvPr>
        </p:nvSpPr>
        <p:spPr>
          <a:xfrm>
            <a:off x="11201401" y="6492240"/>
            <a:ext cx="533400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Betsy.Sirk@NASA.gov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hyperlink" Target="mailto:Antonio.O.Haileselassie@NASA.gov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3.org/TR/WCAG20/" TargetMode="External"/><Relationship Id="rId7" Type="http://schemas.openxmlformats.org/officeDocument/2006/relationships/hyperlink" Target="https://sewp.nasa.gov/documents/Section_508_Guide_111821.pdf" TargetMode="External"/><Relationship Id="rId2" Type="http://schemas.openxmlformats.org/officeDocument/2006/relationships/hyperlink" Target="https://www.access-board.gov/ict/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sewp.nasa.gov/" TargetMode="External"/><Relationship Id="rId5" Type="http://schemas.openxmlformats.org/officeDocument/2006/relationships/hyperlink" Target="https://www.section508.gov/sell/how-to-create-acr-with-vpat/" TargetMode="External"/><Relationship Id="rId4" Type="http://schemas.openxmlformats.org/officeDocument/2006/relationships/hyperlink" Target="https://www.itic.org/dotAsset/353efda0-598d-4593-aa53-f4f1f0f61d82.doc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tic.org/news-events/news-releases/iti-launches-online-vpat-training" TargetMode="Externa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sewp.nasa.gov/" TargetMode="External"/><Relationship Id="rId2" Type="http://schemas.openxmlformats.org/officeDocument/2006/relationships/hyperlink" Target="https://sewp.nasa.gov/documents/Section_508_Guide_111821.pdf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section508.gov/sell/how-to-create-acr-with-vpat/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"/>
          <p:cNvSpPr txBox="1">
            <a:spLocks noGrp="1"/>
          </p:cNvSpPr>
          <p:nvPr>
            <p:ph type="title"/>
          </p:nvPr>
        </p:nvSpPr>
        <p:spPr>
          <a:xfrm>
            <a:off x="533400" y="402449"/>
            <a:ext cx="110490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en-US" dirty="0"/>
              <a:t>Annual Interagency Accessibility Forum</a:t>
            </a:r>
            <a:endParaRPr dirty="0"/>
          </a:p>
        </p:txBody>
      </p:sp>
      <p:sp>
        <p:nvSpPr>
          <p:cNvPr id="2" name="Rectangle 1"/>
          <p:cNvSpPr/>
          <p:nvPr/>
        </p:nvSpPr>
        <p:spPr>
          <a:xfrm>
            <a:off x="490350" y="1511275"/>
            <a:ext cx="55675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b="1" i="1" dirty="0">
                <a:solidFill>
                  <a:schemeClr val="lt1"/>
                </a:solidFill>
              </a:rPr>
              <a:t>Unlocking the Power of Accessibility</a:t>
            </a:r>
          </a:p>
        </p:txBody>
      </p:sp>
      <p:sp>
        <p:nvSpPr>
          <p:cNvPr id="88" name="Google Shape;88;p1"/>
          <p:cNvSpPr txBox="1">
            <a:spLocks noGrp="1"/>
          </p:cNvSpPr>
          <p:nvPr>
            <p:ph type="body" idx="1"/>
          </p:nvPr>
        </p:nvSpPr>
        <p:spPr>
          <a:xfrm>
            <a:off x="470554" y="1972940"/>
            <a:ext cx="11174691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>
              <a:spcBef>
                <a:spcPts val="0"/>
              </a:spcBef>
            </a:pPr>
            <a:r>
              <a:rPr lang="en-US" sz="3600" dirty="0"/>
              <a:t>Demystifying Section 508: Creating and Evaluating Accessibility Conformance Reports</a:t>
            </a:r>
            <a:endParaRPr sz="4000" dirty="0"/>
          </a:p>
        </p:txBody>
      </p:sp>
      <p:sp>
        <p:nvSpPr>
          <p:cNvPr id="89" name="Google Shape;89;p1"/>
          <p:cNvSpPr txBox="1">
            <a:spLocks noGrp="1"/>
          </p:cNvSpPr>
          <p:nvPr>
            <p:ph type="body" idx="2"/>
          </p:nvPr>
        </p:nvSpPr>
        <p:spPr>
          <a:xfrm>
            <a:off x="533400" y="3124200"/>
            <a:ext cx="5711825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</a:pPr>
            <a:r>
              <a:rPr lang="en-US" sz="2800" dirty="0"/>
              <a:t>October 13, 2022</a:t>
            </a:r>
            <a:endParaRPr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10318" y="4850768"/>
            <a:ext cx="11049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Betsy Sirk</a:t>
            </a:r>
          </a:p>
          <a:p>
            <a:r>
              <a:rPr lang="en-US" sz="1200" dirty="0"/>
              <a:t>Chairperson, Federal CIO Council Accessibility Community of Practice Industry Outreach Program</a:t>
            </a:r>
          </a:p>
          <a:p>
            <a:r>
              <a:rPr lang="en-US" sz="1200" dirty="0"/>
              <a:t>NASA Goddard Space Flight Center Section 508 Program Manager</a:t>
            </a:r>
          </a:p>
          <a:p>
            <a:r>
              <a:rPr lang="en-US" sz="1200" dirty="0"/>
              <a:t>Email: </a:t>
            </a:r>
            <a:r>
              <a:rPr lang="en-US" sz="1200" dirty="0">
                <a:hlinkClick r:id="rId3"/>
              </a:rPr>
              <a:t>Betsy.Sirk@NASA.gov</a:t>
            </a:r>
            <a:endParaRPr lang="en-US" sz="1200" dirty="0"/>
          </a:p>
          <a:p>
            <a:endParaRPr lang="en-US" sz="1200" dirty="0"/>
          </a:p>
          <a:p>
            <a:r>
              <a:rPr lang="en-US" sz="1800" dirty="0"/>
              <a:t>Antonio Haileselassie</a:t>
            </a:r>
          </a:p>
          <a:p>
            <a:r>
              <a:rPr lang="en-US" sz="1200" dirty="0"/>
              <a:t>Federal CIO Council Accessibility Community of Practice Industry Outreach Program </a:t>
            </a:r>
          </a:p>
          <a:p>
            <a:r>
              <a:rPr lang="en-US" sz="1200" dirty="0"/>
              <a:t>NASA Information Technology Accessibility Specialist</a:t>
            </a:r>
          </a:p>
          <a:p>
            <a:r>
              <a:rPr lang="en-US" sz="1200" dirty="0"/>
              <a:t>Email: </a:t>
            </a:r>
            <a:r>
              <a:rPr lang="en-US" sz="1200" dirty="0">
                <a:hlinkClick r:id="rId4"/>
              </a:rPr>
              <a:t>Antonio.O.Haileselassie@NASA.gov</a:t>
            </a:r>
            <a:r>
              <a:rPr lang="en-US" sz="1200" dirty="0"/>
              <a:t> </a:t>
            </a:r>
          </a:p>
        </p:txBody>
      </p:sp>
      <p:pic>
        <p:nvPicPr>
          <p:cNvPr id="3" name="Picture 2" title="NASA Logo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05" r="24857"/>
          <a:stretch/>
        </p:blipFill>
        <p:spPr>
          <a:xfrm>
            <a:off x="10590663" y="5334000"/>
            <a:ext cx="1601337" cy="1524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dirty="0"/>
              <a:t>Resources</a:t>
            </a:r>
            <a:br>
              <a:rPr lang="en-US" sz="3600" dirty="0"/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>
              <a:spcBef>
                <a:spcPts val="675"/>
              </a:spcBef>
            </a:pPr>
            <a:r>
              <a:rPr lang="en-US" sz="2400" dirty="0">
                <a:solidFill>
                  <a:schemeClr val="tx1"/>
                </a:solidFill>
              </a:rPr>
              <a:t>Section 508 Technical Standards: </a:t>
            </a:r>
            <a:r>
              <a:rPr lang="en-US" sz="2400" dirty="0">
                <a:solidFill>
                  <a:schemeClr val="tx1"/>
                </a:solidFill>
                <a:hlinkClick r:id="rId2"/>
              </a:rPr>
              <a:t>https://www.access-board.gov/ict/</a:t>
            </a:r>
            <a:r>
              <a:rPr lang="en-US" sz="2400" dirty="0">
                <a:solidFill>
                  <a:schemeClr val="tx1"/>
                </a:solidFill>
              </a:rPr>
              <a:t>  </a:t>
            </a:r>
          </a:p>
          <a:p>
            <a:pPr>
              <a:spcBef>
                <a:spcPts val="675"/>
              </a:spcBef>
              <a:buSzPts val="2800"/>
            </a:pPr>
            <a:r>
              <a:rPr lang="en-US" sz="2400" dirty="0">
                <a:solidFill>
                  <a:schemeClr val="tx1"/>
                </a:solidFill>
              </a:rPr>
              <a:t>Web Content Accessibility Guidelines: </a:t>
            </a:r>
            <a:r>
              <a:rPr lang="en-US" sz="2400" u="sng" dirty="0">
                <a:solidFill>
                  <a:schemeClr val="tx1"/>
                </a:solidFill>
                <a:hlinkClick r:id="rId3"/>
              </a:rPr>
              <a:t>https://www.w3.org/TR/WCAG20/</a:t>
            </a:r>
            <a:endParaRPr lang="en-US" sz="2400" dirty="0">
              <a:solidFill>
                <a:schemeClr val="tx1"/>
              </a:solidFill>
            </a:endParaRPr>
          </a:p>
          <a:p>
            <a:pPr>
              <a:spcBef>
                <a:spcPts val="675"/>
              </a:spcBef>
            </a:pPr>
            <a:r>
              <a:rPr lang="en-US" sz="2400" dirty="0">
                <a:solidFill>
                  <a:schemeClr val="tx1"/>
                </a:solidFill>
              </a:rPr>
              <a:t>Accessibility Conformance Report (ACR) Template / VPAT: </a:t>
            </a:r>
            <a:r>
              <a:rPr lang="en-US" sz="2400" dirty="0">
                <a:solidFill>
                  <a:schemeClr val="tx1"/>
                </a:solidFill>
                <a:hlinkClick r:id="rId4"/>
              </a:rPr>
              <a:t>https</a:t>
            </a:r>
            <a:r>
              <a:rPr lang="en-US" sz="2400">
                <a:solidFill>
                  <a:schemeClr val="tx1"/>
                </a:solidFill>
                <a:hlinkClick r:id="rId4"/>
              </a:rPr>
              <a:t>://www.itic.org/dotAsset/353efda0-598d-4593-aa53-f4f1f0f61d82.doc</a:t>
            </a:r>
            <a:endParaRPr lang="en-US" sz="2400" dirty="0">
              <a:solidFill>
                <a:schemeClr val="tx1"/>
              </a:solidFill>
            </a:endParaRPr>
          </a:p>
          <a:p>
            <a:pPr>
              <a:spcBef>
                <a:spcPts val="675"/>
              </a:spcBef>
            </a:pPr>
            <a:r>
              <a:rPr lang="en-US" sz="2400">
                <a:solidFill>
                  <a:schemeClr val="tx1"/>
                </a:solidFill>
              </a:rPr>
              <a:t>Section508.gov</a:t>
            </a:r>
            <a:r>
              <a:rPr lang="en-US" sz="2400" dirty="0">
                <a:solidFill>
                  <a:schemeClr val="tx1"/>
                </a:solidFill>
              </a:rPr>
              <a:t>: </a:t>
            </a:r>
            <a:r>
              <a:rPr lang="en-US" sz="2400" dirty="0">
                <a:hlinkClick r:id="rId5"/>
              </a:rPr>
              <a:t>https://www.section508.gov/sell/how-to-create-acr-with-vpat/</a:t>
            </a:r>
            <a:endParaRPr lang="en-US" sz="2400" dirty="0"/>
          </a:p>
          <a:p>
            <a:pPr>
              <a:spcBef>
                <a:spcPts val="675"/>
              </a:spcBef>
              <a:buSzPts val="2800"/>
            </a:pPr>
            <a:r>
              <a:rPr lang="en-US" sz="2400" dirty="0">
                <a:solidFill>
                  <a:schemeClr val="tx1"/>
                </a:solidFill>
              </a:rPr>
              <a:t>NASA Solutions for Enterprise-Wide Procurement: </a:t>
            </a:r>
            <a:r>
              <a:rPr lang="en-US" sz="2400" u="sng" dirty="0">
                <a:solidFill>
                  <a:schemeClr val="tx1"/>
                </a:solidFill>
                <a:hlinkClick r:id="rId6"/>
              </a:rPr>
              <a:t>https://www.sewp.nasa.gov/</a:t>
            </a:r>
            <a:r>
              <a:rPr lang="en-US" sz="2400" u="sng" dirty="0">
                <a:solidFill>
                  <a:schemeClr val="tx1"/>
                </a:solidFill>
              </a:rPr>
              <a:t> </a:t>
            </a:r>
          </a:p>
          <a:p>
            <a:pPr>
              <a:spcBef>
                <a:spcPts val="675"/>
              </a:spcBef>
            </a:pPr>
            <a:r>
              <a:rPr lang="en-US" sz="2400" dirty="0">
                <a:solidFill>
                  <a:schemeClr val="tx1"/>
                </a:solidFill>
              </a:rPr>
              <a:t>Download Demystifying Section 508 Guide: </a:t>
            </a:r>
            <a:r>
              <a:rPr lang="en-US" sz="2400" dirty="0">
                <a:solidFill>
                  <a:schemeClr val="tx1"/>
                </a:solidFill>
                <a:hlinkClick r:id="rId7"/>
              </a:rPr>
              <a:t>https://sewp.nasa.gov/documents/Section_508_Guide_111821.pdf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</a:p>
          <a:p>
            <a:pPr>
              <a:spcBef>
                <a:spcPts val="675"/>
              </a:spcBef>
              <a:buSzPts val="2800"/>
            </a:pPr>
            <a:endParaRPr lang="en-US" sz="2400" dirty="0">
              <a:solidFill>
                <a:schemeClr val="tx1"/>
              </a:solidFill>
            </a:endParaRPr>
          </a:p>
          <a:p>
            <a:pPr>
              <a:spcBef>
                <a:spcPts val="675"/>
              </a:spcBef>
              <a:buSzPts val="2800"/>
            </a:pPr>
            <a:endParaRPr lang="en-US" sz="2400" dirty="0"/>
          </a:p>
          <a:p>
            <a:pPr>
              <a:spcBef>
                <a:spcPts val="675"/>
              </a:spcBef>
              <a:buSzPts val="2800"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D23EE9D8-92CD-4694-BDB5-7F2BEF364392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2265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91B0FF-C863-4A3C-B4B1-2722F03729F6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</p:spPr>
        <p:txBody>
          <a:bodyPr spcFirstLastPara="1" vert="horz" wrap="square" lIns="68580" tIns="34290" rIns="68580" bIns="34290" rtlCol="0" anchor="t" anchorCtr="0">
            <a:noAutofit/>
          </a:bodyPr>
          <a:lstStyle/>
          <a:p>
            <a:pPr algn="ctr"/>
            <a:r>
              <a:rPr lang="en-US" sz="3600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tx1"/>
                </a:solidFill>
              </a:rPr>
              <a:t>Section 508 Introduction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tx1"/>
                </a:solidFill>
              </a:rPr>
              <a:t>Why Section 508 Matters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tx1"/>
                </a:solidFill>
              </a:rPr>
              <a:t>Acquisition Overview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tx1"/>
                </a:solidFill>
              </a:rPr>
              <a:t>Accessibility Conformance Reports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tx1"/>
                </a:solidFill>
              </a:rPr>
              <a:t>Demystifying Section 508 Guide</a:t>
            </a:r>
          </a:p>
          <a:p>
            <a:pPr indent="-457200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tx1"/>
                </a:solidFill>
              </a:rPr>
              <a:t>Best Practices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tx1"/>
                </a:solidFill>
              </a:rPr>
              <a:t>Resources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1CB957-EAD6-4859-AEF3-917AF6FEEA3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 spcFirstLastPara="1" vert="horz" wrap="square" lIns="68580" tIns="34290" rIns="68580" bIns="34290" rtlCol="0" anchor="ctr" anchorCtr="0">
            <a:normAutofit fontScale="55000" lnSpcReduction="20000"/>
          </a:bodyPr>
          <a:lstStyle/>
          <a:p>
            <a:pPr defTabSz="685800">
              <a:spcAft>
                <a:spcPts val="450"/>
              </a:spcAft>
            </a:pPr>
            <a:fld id="{D23EE9D8-92CD-4694-BDB5-7F2BEF364392}" type="slidenum">
              <a:rPr lang="en-US" smtClean="0"/>
              <a:pPr defTabSz="685800">
                <a:spcAft>
                  <a:spcPts val="450"/>
                </a:spcAft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055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/>
              <a:t>Section 508 Introduction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type="body" idx="1"/>
          </p:nvPr>
        </p:nvSpPr>
        <p:spPr>
          <a:xfrm>
            <a:off x="205224" y="920444"/>
            <a:ext cx="11825667" cy="5571796"/>
          </a:xfrm>
          <a:ln>
            <a:noFill/>
          </a:ln>
        </p:spPr>
        <p:txBody>
          <a:bodyPr>
            <a:noAutofit/>
          </a:bodyPr>
          <a:lstStyle/>
          <a:p>
            <a:pPr marL="342900" indent="-342900"/>
            <a:r>
              <a:rPr lang="en-US" sz="2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Section 508 of the Rehabilitation Act requires that Federal agencies make Information and Communication Technology (ICT) accessible to all its employees and members of the public regardless of disability</a:t>
            </a:r>
          </a:p>
          <a:p>
            <a:pPr marL="342900" indent="-342900"/>
            <a:r>
              <a:rPr lang="en-US" sz="2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IT/ICT defined as any equipment, interconnected system, or subsystem of equipment used in the automatic acquisition, storage, analysis, evaluation, manipulation, management, movement, </a:t>
            </a:r>
            <a:r>
              <a:rPr lang="en-US" sz="22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control</a:t>
            </a:r>
            <a:r>
              <a:rPr lang="en-US" sz="2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display, switching, interchange, transmission, or reception of data or information</a:t>
            </a:r>
          </a:p>
          <a:p>
            <a:pPr marL="342900" indent="-342900"/>
            <a:r>
              <a:rPr lang="en-US" sz="2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Applies to technology that is "procured, developed, maintained, or used" by the Federal Government</a:t>
            </a:r>
          </a:p>
          <a:p>
            <a:pPr marL="342900" indent="-342900"/>
            <a:r>
              <a:rPr lang="en-US" sz="2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Examples of ICT include but not limited to: computers, hardware, software/applications, peripheral equipment, scientific/specialized equipment, office equipment, multi-function devices, telecommunications equipment, websites, videos, electronic documents, official agency communications</a:t>
            </a:r>
          </a:p>
          <a:p>
            <a:pPr marL="342900" indent="-342900"/>
            <a:r>
              <a:rPr lang="en-US" sz="2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Original Section 508 technical standards implemented 2001; Revised Section 508 standards published 2017 </a:t>
            </a:r>
          </a:p>
          <a:p>
            <a:pPr marL="342900" indent="-342900"/>
            <a:endParaRPr lang="en-US" sz="2200" dirty="0"/>
          </a:p>
          <a:p>
            <a:pPr marL="342900" indent="-342900"/>
            <a:endParaRPr lang="en-US" sz="2200" dirty="0"/>
          </a:p>
          <a:p>
            <a:pPr marL="342900" indent="-342900"/>
            <a:endParaRPr lang="en-US" sz="2200" dirty="0"/>
          </a:p>
          <a:p>
            <a:pPr marL="342900" indent="-342900"/>
            <a:endParaRPr lang="en-US" sz="2200" dirty="0"/>
          </a:p>
          <a:p>
            <a:endParaRPr lang="en-US" sz="2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3B1BF6D4-5649-4EA8-B2CB-E02BF91A4330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946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50256"/>
            <a:ext cx="10515600" cy="457200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Why Section 508 Matters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type="body" idx="1"/>
          </p:nvPr>
        </p:nvSpPr>
        <p:spPr>
          <a:xfrm>
            <a:off x="457200" y="1130968"/>
            <a:ext cx="11277600" cy="4937760"/>
          </a:xfrm>
          <a:ln>
            <a:noFill/>
          </a:ln>
        </p:spPr>
        <p:txBody>
          <a:bodyPr>
            <a:no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Gartner’s Top Strategic Predictions for 2020 and beyond include: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By 2023, the number of people with disabilities employed </a:t>
            </a:r>
            <a:r>
              <a:rPr lang="en-US" sz="2000" b="1" dirty="0">
                <a:solidFill>
                  <a:schemeClr val="tx1"/>
                </a:solidFill>
              </a:rPr>
              <a:t>will triple </a:t>
            </a:r>
            <a:r>
              <a:rPr lang="en-US" sz="2000" dirty="0">
                <a:solidFill>
                  <a:schemeClr val="tx1"/>
                </a:solidFill>
              </a:rPr>
              <a:t>due to Artificial Intelligence and emerging technologies reducing barriers to access</a:t>
            </a:r>
          </a:p>
          <a:p>
            <a:r>
              <a:rPr lang="en-US" sz="2400" dirty="0">
                <a:solidFill>
                  <a:schemeClr val="tx1"/>
                </a:solidFill>
              </a:rPr>
              <a:t>In US, only 30% of labor force with disabilities is employed – huge untapped talent pool</a:t>
            </a:r>
          </a:p>
          <a:p>
            <a:r>
              <a:rPr lang="en-US" sz="2400" dirty="0">
                <a:solidFill>
                  <a:schemeClr val="tx1"/>
                </a:solidFill>
              </a:rPr>
              <a:t>Organizations that actively employ people with disabilities enjoy higher retention rates, increased productivity, and higher profitability</a:t>
            </a:r>
          </a:p>
          <a:p>
            <a:r>
              <a:rPr lang="en-US" sz="2400" dirty="0">
                <a:solidFill>
                  <a:schemeClr val="tx1"/>
                </a:solidFill>
              </a:rPr>
              <a:t>Inaccessible technology hurts employees and organizations</a:t>
            </a:r>
          </a:p>
          <a:p>
            <a:r>
              <a:rPr lang="en-US" sz="2400" dirty="0">
                <a:solidFill>
                  <a:schemeClr val="tx1"/>
                </a:solidFill>
              </a:rPr>
              <a:t>Accessibility is a “win-win” situation for Industry and Government </a:t>
            </a:r>
          </a:p>
          <a:p>
            <a:pPr lvl="1">
              <a:spcBef>
                <a:spcPts val="0"/>
              </a:spcBef>
            </a:pPr>
            <a:r>
              <a:rPr lang="en-US" sz="2000" dirty="0">
                <a:solidFill>
                  <a:schemeClr val="tx1"/>
                </a:solidFill>
              </a:rPr>
              <a:t>Opens the door for the Federal government to purchase ICT</a:t>
            </a:r>
          </a:p>
          <a:p>
            <a:pPr lvl="1">
              <a:spcBef>
                <a:spcPts val="0"/>
              </a:spcBef>
            </a:pPr>
            <a:r>
              <a:rPr lang="en-US" sz="2000" dirty="0">
                <a:solidFill>
                  <a:schemeClr val="tx1"/>
                </a:solidFill>
              </a:rPr>
              <a:t>Allows Industry to reach a broader customer base</a:t>
            </a:r>
          </a:p>
          <a:p>
            <a:pPr lvl="1">
              <a:spcBef>
                <a:spcPts val="0"/>
              </a:spcBef>
            </a:pPr>
            <a:r>
              <a:rPr lang="en-US" sz="2000" dirty="0">
                <a:solidFill>
                  <a:schemeClr val="tx1"/>
                </a:solidFill>
              </a:rPr>
              <a:t>Improved customer experience</a:t>
            </a:r>
          </a:p>
          <a:p>
            <a:pPr lvl="1"/>
            <a:endParaRPr lang="en-US" sz="1600" dirty="0"/>
          </a:p>
          <a:p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3B1BF6D4-5649-4EA8-B2CB-E02BF91A4330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5912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8216"/>
            <a:ext cx="10515600" cy="457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/>
              <a:t>Acquisition Overview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148046" y="1054582"/>
            <a:ext cx="11586754" cy="5437658"/>
          </a:xfrm>
          <a:ln>
            <a:noFill/>
          </a:ln>
        </p:spPr>
        <p:txBody>
          <a:bodyPr>
            <a:noAutofit/>
          </a:bodyPr>
          <a:lstStyle/>
          <a:p>
            <a:r>
              <a:rPr lang="en-US" sz="2400" dirty="0">
                <a:solidFill>
                  <a:prstClr val="black"/>
                </a:solidFill>
              </a:rPr>
              <a:t>Federal acquisition processes for procuring ICT solutions provide </a:t>
            </a:r>
            <a:r>
              <a:rPr lang="en-US" sz="2400" b="1" dirty="0">
                <a:solidFill>
                  <a:prstClr val="black"/>
                </a:solidFill>
              </a:rPr>
              <a:t>key opportunities </a:t>
            </a:r>
            <a:r>
              <a:rPr lang="en-US" sz="2400" dirty="0">
                <a:solidFill>
                  <a:prstClr val="black"/>
                </a:solidFill>
              </a:rPr>
              <a:t>to ensure accessible technology is acquired</a:t>
            </a:r>
          </a:p>
          <a:p>
            <a:r>
              <a:rPr lang="en-US" sz="2400" dirty="0">
                <a:solidFill>
                  <a:schemeClr val="tx1"/>
                </a:solidFill>
              </a:rPr>
              <a:t>Including accessibility requirements in acquisitions depends on:</a:t>
            </a:r>
            <a:endParaRPr lang="en-US" sz="2400" dirty="0">
              <a:solidFill>
                <a:schemeClr val="tx1"/>
              </a:solidFill>
              <a:sym typeface="Calibri"/>
            </a:endParaRPr>
          </a:p>
          <a:p>
            <a:pPr lvl="1">
              <a:spcBef>
                <a:spcPts val="0"/>
              </a:spcBef>
            </a:pPr>
            <a:r>
              <a:rPr lang="en-US" sz="2000" dirty="0">
                <a:solidFill>
                  <a:schemeClr val="tx1"/>
                </a:solidFill>
                <a:sym typeface="Calibri"/>
              </a:rPr>
              <a:t>What is being procured: COTS products, custom development, IT support services, etc.</a:t>
            </a:r>
            <a:endParaRPr lang="en-US" sz="2000" dirty="0">
              <a:solidFill>
                <a:schemeClr val="tx1"/>
              </a:solidFill>
            </a:endParaRPr>
          </a:p>
          <a:p>
            <a:pPr lvl="1">
              <a:spcBef>
                <a:spcPts val="0"/>
              </a:spcBef>
            </a:pPr>
            <a:r>
              <a:rPr lang="en-US" sz="2000" dirty="0">
                <a:solidFill>
                  <a:schemeClr val="tx1"/>
                </a:solidFill>
              </a:rPr>
              <a:t>How it’s being procured: Full and Open Competition, Requests for Proposals, Requests for Quotes, Government-wide Acquisition Contracts (GWAC), purchase cards, etc.</a:t>
            </a:r>
          </a:p>
          <a:p>
            <a:r>
              <a:rPr lang="en-US" sz="2400" dirty="0">
                <a:solidFill>
                  <a:schemeClr val="tx1"/>
                </a:solidFill>
              </a:rPr>
              <a:t>For </a:t>
            </a:r>
            <a:r>
              <a:rPr lang="en-US" sz="2400" b="1" dirty="0">
                <a:solidFill>
                  <a:schemeClr val="tx1"/>
                </a:solidFill>
              </a:rPr>
              <a:t>new contracts/solicitations </a:t>
            </a:r>
            <a:r>
              <a:rPr lang="en-US" sz="2400" dirty="0">
                <a:solidFill>
                  <a:schemeClr val="tx1"/>
                </a:solidFill>
              </a:rPr>
              <a:t>which include ICT for products or services for which there is a Statement of Work or Performance Work Statement:</a:t>
            </a:r>
          </a:p>
          <a:p>
            <a:pPr lvl="1">
              <a:spcBef>
                <a:spcPts val="0"/>
              </a:spcBef>
            </a:pPr>
            <a:r>
              <a:rPr lang="en-US" sz="2000" dirty="0">
                <a:solidFill>
                  <a:schemeClr val="tx1"/>
                </a:solidFill>
              </a:rPr>
              <a:t>Ensure appropriate ICT accessibility requirements are included</a:t>
            </a:r>
          </a:p>
          <a:p>
            <a:pPr lvl="1">
              <a:spcBef>
                <a:spcPts val="0"/>
              </a:spcBef>
            </a:pPr>
            <a:r>
              <a:rPr lang="en-US" sz="2000" dirty="0">
                <a:solidFill>
                  <a:schemeClr val="tx1"/>
                </a:solidFill>
              </a:rPr>
              <a:t>Inform Industry that Government will evaluate proposals for Section 508 conformance</a:t>
            </a:r>
          </a:p>
          <a:p>
            <a:r>
              <a:rPr lang="en-US" sz="2400" dirty="0">
                <a:solidFill>
                  <a:schemeClr val="tx1"/>
                </a:solidFill>
              </a:rPr>
              <a:t>For </a:t>
            </a:r>
            <a:r>
              <a:rPr lang="en-US" sz="2400" b="1" dirty="0">
                <a:solidFill>
                  <a:schemeClr val="tx1"/>
                </a:solidFill>
              </a:rPr>
              <a:t>acquisition of COTS </a:t>
            </a:r>
            <a:r>
              <a:rPr lang="en-US" sz="2400" dirty="0">
                <a:solidFill>
                  <a:schemeClr val="tx1"/>
                </a:solidFill>
              </a:rPr>
              <a:t>or other known ICT commodities:</a:t>
            </a:r>
          </a:p>
          <a:p>
            <a:pPr lvl="1">
              <a:spcBef>
                <a:spcPts val="0"/>
              </a:spcBef>
            </a:pPr>
            <a:r>
              <a:rPr lang="en-US" sz="2000" dirty="0">
                <a:solidFill>
                  <a:schemeClr val="tx1"/>
                </a:solidFill>
              </a:rPr>
              <a:t>Request an Accessibility Conformance Report (ACR) from Industry</a:t>
            </a:r>
          </a:p>
          <a:p>
            <a:pPr lvl="1">
              <a:spcBef>
                <a:spcPts val="0"/>
              </a:spcBef>
            </a:pPr>
            <a:r>
              <a:rPr lang="en-US" sz="2000" dirty="0">
                <a:solidFill>
                  <a:schemeClr val="tx1"/>
                </a:solidFill>
              </a:rPr>
              <a:t>Evaluate ACR for completeness and product accessibility </a:t>
            </a:r>
          </a:p>
          <a:p>
            <a:pPr lvl="1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3B1BF6D4-5649-4EA8-B2CB-E02BF91A4330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6894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322447"/>
            <a:ext cx="10515600" cy="457200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Accessibility Conformance Reports Overview</a:t>
            </a:r>
            <a:br>
              <a:rPr lang="en-US" sz="3600" dirty="0"/>
            </a:b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>
          <a:xfrm>
            <a:off x="188383" y="1185625"/>
            <a:ext cx="11277600" cy="6352673"/>
          </a:xfrm>
          <a:ln>
            <a:noFill/>
          </a:ln>
        </p:spPr>
        <p:txBody>
          <a:bodyPr>
            <a:noAutofit/>
          </a:bodyPr>
          <a:lstStyle/>
          <a:p>
            <a:pPr fontAlgn="base"/>
            <a:r>
              <a:rPr lang="en-US" sz="2600" dirty="0">
                <a:solidFill>
                  <a:prstClr val="black"/>
                </a:solidFill>
              </a:rPr>
              <a:t>Government requires ACR to be provided by Industry </a:t>
            </a:r>
          </a:p>
          <a:p>
            <a:pPr fontAlgn="base"/>
            <a:r>
              <a:rPr lang="en-US" sz="2600" dirty="0">
                <a:solidFill>
                  <a:schemeClr val="tx1"/>
                </a:solidFill>
              </a:rPr>
              <a:t>Obtaining Accessibility Conformance Reports (ACR) from Industry is critical to ensure the most accessible ICT is being purchased</a:t>
            </a:r>
          </a:p>
          <a:p>
            <a:pPr fontAlgn="base">
              <a:spcAft>
                <a:spcPts val="600"/>
              </a:spcAft>
            </a:pPr>
            <a:r>
              <a:rPr lang="en-US" sz="2600" dirty="0">
                <a:solidFill>
                  <a:prstClr val="black"/>
                </a:solidFill>
              </a:rPr>
              <a:t>Industry uses Voluntary Product Accessibility </a:t>
            </a:r>
            <a:r>
              <a:rPr lang="en-US" sz="2600" dirty="0">
                <a:solidFill>
                  <a:schemeClr val="tx1"/>
                </a:solidFill>
              </a:rPr>
              <a:t>Template (VPAT) </a:t>
            </a:r>
            <a:r>
              <a:rPr lang="en-US" sz="2600" dirty="0">
                <a:solidFill>
                  <a:prstClr val="black"/>
                </a:solidFill>
              </a:rPr>
              <a:t>developed by IT Industry Council to create ACR</a:t>
            </a:r>
          </a:p>
          <a:p>
            <a:pPr lvl="1" fontAlgn="base">
              <a:spcBef>
                <a:spcPts val="0"/>
              </a:spcBef>
            </a:pPr>
            <a:r>
              <a:rPr lang="en-US" sz="2000" dirty="0">
                <a:solidFill>
                  <a:schemeClr val="tx1"/>
                </a:solidFill>
              </a:rPr>
              <a:t>VPAT 2.4 latest version (any Version 2.x acceptable)</a:t>
            </a:r>
          </a:p>
          <a:p>
            <a:pPr lvl="1" fontAlgn="base">
              <a:spcBef>
                <a:spcPts val="0"/>
              </a:spcBef>
            </a:pPr>
            <a:r>
              <a:rPr lang="en-US" sz="2000" dirty="0">
                <a:solidFill>
                  <a:schemeClr val="tx1"/>
                </a:solidFill>
              </a:rPr>
              <a:t>Use Revised Section 508 or International Editions when selling to US Federal Government</a:t>
            </a:r>
          </a:p>
          <a:p>
            <a:pPr lvl="1" fontAlgn="base">
              <a:spcBef>
                <a:spcPts val="0"/>
              </a:spcBef>
            </a:pPr>
            <a:r>
              <a:rPr lang="en-US" sz="2000" dirty="0">
                <a:solidFill>
                  <a:schemeClr val="tx1"/>
                </a:solidFill>
              </a:rPr>
              <a:t>VPAT provides instructions and links to technical standards (Section 508 and WCAG 2.0)</a:t>
            </a:r>
          </a:p>
          <a:p>
            <a:pPr lvl="1" fontAlgn="base">
              <a:spcBef>
                <a:spcPts val="0"/>
              </a:spcBef>
            </a:pPr>
            <a:r>
              <a:rPr lang="en-US" sz="2000" dirty="0">
                <a:solidFill>
                  <a:schemeClr val="tx1"/>
                </a:solidFill>
              </a:rPr>
              <a:t>Training available from ITIC: </a:t>
            </a:r>
            <a:r>
              <a:rPr lang="en-US" sz="2000" dirty="0">
                <a:hlinkClick r:id="rId2"/>
              </a:rPr>
              <a:t>https://www.itic.org/news-events/news-releases/iti-launches-online-vpat-training</a:t>
            </a:r>
            <a:endParaRPr lang="en-US" sz="2000" dirty="0"/>
          </a:p>
          <a:p>
            <a:pPr lvl="1" fontAlgn="base">
              <a:spcBef>
                <a:spcPts val="0"/>
              </a:spcBef>
            </a:pPr>
            <a:r>
              <a:rPr lang="en-US" sz="2000" dirty="0">
                <a:solidFill>
                  <a:schemeClr val="tx1"/>
                </a:solidFill>
              </a:rPr>
              <a:t>NASA’s Demystifying Section 508 Guide helps Industry create an ACR</a:t>
            </a:r>
          </a:p>
          <a:p>
            <a:pPr marL="457200" lvl="1" fontAlgn="base"/>
            <a:endParaRPr lang="en-US" sz="1800" dirty="0"/>
          </a:p>
          <a:p>
            <a:pPr fontAlgn="base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3B1BF6D4-5649-4EA8-B2CB-E02BF91A4330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21877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1099" y="208222"/>
            <a:ext cx="10515600" cy="544744"/>
          </a:xfrm>
        </p:spPr>
        <p:txBody>
          <a:bodyPr/>
          <a:lstStyle/>
          <a:p>
            <a:pPr algn="ctr"/>
            <a:r>
              <a:rPr lang="en-US" sz="3600" dirty="0"/>
              <a:t>Accessibility Conformance Reports Evaluation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201979"/>
            <a:ext cx="5486400" cy="4937760"/>
          </a:xfrm>
        </p:spPr>
        <p:txBody>
          <a:bodyPr/>
          <a:lstStyle/>
          <a:p>
            <a:pPr marL="457200" lvl="1" indent="0" fontAlgn="base">
              <a:spcBef>
                <a:spcPts val="0"/>
              </a:spcBef>
              <a:buNone/>
            </a:pPr>
            <a:r>
              <a:rPr lang="en-US" dirty="0">
                <a:solidFill>
                  <a:schemeClr val="tx1"/>
                </a:solidFill>
              </a:rPr>
              <a:t>Acceptable ACR</a:t>
            </a:r>
          </a:p>
          <a:p>
            <a:pPr lvl="1" fontAlgn="base">
              <a:spcBef>
                <a:spcPts val="0"/>
              </a:spcBef>
            </a:pPr>
            <a:r>
              <a:rPr lang="en-US" sz="2000" dirty="0">
                <a:solidFill>
                  <a:schemeClr val="tx1"/>
                </a:solidFill>
              </a:rPr>
              <a:t>Indicates that the product “Supports”, “Partially Supports”, or “Does Not Support” each relevant Section 508 Technical Standard</a:t>
            </a:r>
          </a:p>
          <a:p>
            <a:pPr lvl="1" fontAlgn="base">
              <a:spcBef>
                <a:spcPts val="0"/>
              </a:spcBef>
            </a:pPr>
            <a:r>
              <a:rPr lang="en-US" sz="2000" dirty="0">
                <a:solidFill>
                  <a:schemeClr val="tx1"/>
                </a:solidFill>
              </a:rPr>
              <a:t>Complete and valid</a:t>
            </a:r>
          </a:p>
          <a:p>
            <a:pPr lvl="2" fontAlgn="base">
              <a:spcBef>
                <a:spcPts val="0"/>
              </a:spcBef>
            </a:pPr>
            <a:r>
              <a:rPr lang="en-US" sz="1800" dirty="0">
                <a:solidFill>
                  <a:schemeClr val="tx1"/>
                </a:solidFill>
              </a:rPr>
              <a:t>Information provided on product name, version, description, evaluation methods used, contact info, date, etc.</a:t>
            </a:r>
          </a:p>
          <a:p>
            <a:pPr lvl="2" fontAlgn="base">
              <a:spcBef>
                <a:spcPts val="0"/>
              </a:spcBef>
            </a:pPr>
            <a:r>
              <a:rPr lang="en-US" sz="1800" dirty="0">
                <a:solidFill>
                  <a:schemeClr val="tx1"/>
                </a:solidFill>
              </a:rPr>
              <a:t>Remarks/explanations provided for standards that are partially supported or not supported</a:t>
            </a:r>
          </a:p>
          <a:p>
            <a:pPr lvl="2" fontAlgn="base">
              <a:spcBef>
                <a:spcPts val="0"/>
              </a:spcBef>
            </a:pPr>
            <a:r>
              <a:rPr lang="en-US" sz="1800" dirty="0">
                <a:solidFill>
                  <a:schemeClr val="tx1"/>
                </a:solidFill>
              </a:rPr>
              <a:t>Current Section 508 Technical Standards (from 2017) are addressed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5486400" y="1215238"/>
            <a:ext cx="5486400" cy="4953000"/>
          </a:xfrm>
        </p:spPr>
        <p:txBody>
          <a:bodyPr/>
          <a:lstStyle/>
          <a:p>
            <a:pPr marL="457200" lvl="1" indent="0" fontAlgn="base">
              <a:spcBef>
                <a:spcPts val="0"/>
              </a:spcBef>
              <a:buNone/>
            </a:pPr>
            <a:r>
              <a:rPr lang="en-US" dirty="0">
                <a:solidFill>
                  <a:schemeClr val="tx1"/>
                </a:solidFill>
              </a:rPr>
              <a:t>Unacceptable ACR</a:t>
            </a:r>
          </a:p>
          <a:p>
            <a:pPr lvl="1" fontAlgn="base">
              <a:spcBef>
                <a:spcPts val="0"/>
              </a:spcBef>
            </a:pPr>
            <a:r>
              <a:rPr lang="en-US" sz="2000" dirty="0">
                <a:solidFill>
                  <a:schemeClr val="tx1"/>
                </a:solidFill>
              </a:rPr>
              <a:t>Incomplete (missing information)</a:t>
            </a:r>
          </a:p>
          <a:p>
            <a:pPr lvl="1" fontAlgn="base">
              <a:spcBef>
                <a:spcPts val="0"/>
              </a:spcBef>
            </a:pPr>
            <a:r>
              <a:rPr lang="en-US" sz="2000" dirty="0">
                <a:solidFill>
                  <a:schemeClr val="tx1"/>
                </a:solidFill>
              </a:rPr>
              <a:t>Addresses obsolete standards</a:t>
            </a:r>
          </a:p>
          <a:p>
            <a:pPr lvl="1" fontAlgn="base">
              <a:spcBef>
                <a:spcPts val="0"/>
              </a:spcBef>
            </a:pPr>
            <a:r>
              <a:rPr lang="en-US" sz="2000" dirty="0">
                <a:solidFill>
                  <a:schemeClr val="tx1"/>
                </a:solidFill>
              </a:rPr>
              <a:t>Addresses applicable standards only</a:t>
            </a:r>
          </a:p>
          <a:p>
            <a:pPr lvl="1" fontAlgn="base">
              <a:spcBef>
                <a:spcPts val="0"/>
              </a:spcBef>
            </a:pPr>
            <a:r>
              <a:rPr lang="en-US" sz="2000" dirty="0">
                <a:solidFill>
                  <a:schemeClr val="tx1"/>
                </a:solidFill>
              </a:rPr>
              <a:t>Appears invalid (e.g. “Supports” for all standards even where not applicable, “Does Not Support” for all standards with no remarks, etc.)</a:t>
            </a:r>
          </a:p>
          <a:p>
            <a:pPr lvl="1" fontAlgn="base">
              <a:spcBef>
                <a:spcPts val="0"/>
              </a:spcBef>
            </a:pPr>
            <a:r>
              <a:rPr lang="en-US" sz="2000" dirty="0">
                <a:solidFill>
                  <a:schemeClr val="tx1"/>
                </a:solidFill>
              </a:rPr>
              <a:t>Industry claiming an Exception or stating 508 doesn’t apply to its product</a:t>
            </a:r>
          </a:p>
          <a:p>
            <a:pPr lvl="1" fontAlgn="base">
              <a:spcBef>
                <a:spcPts val="0"/>
              </a:spcBef>
            </a:pPr>
            <a:r>
              <a:rPr lang="en-US" sz="2000" dirty="0">
                <a:solidFill>
                  <a:schemeClr val="tx1"/>
                </a:solidFill>
              </a:rPr>
              <a:t>Industry statement they have not tested their product for accessibility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0342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735" y="272956"/>
            <a:ext cx="10515600" cy="457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/>
              <a:t>Demystifying Section 508 Guide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type="body" idx="1"/>
          </p:nvPr>
        </p:nvSpPr>
        <p:spPr>
          <a:xfrm>
            <a:off x="457200" y="1166884"/>
            <a:ext cx="11277600" cy="4937760"/>
          </a:xfrm>
        </p:spPr>
        <p:txBody>
          <a:bodyPr>
            <a:normAutofit fontScale="92500"/>
          </a:bodyPr>
          <a:lstStyle/>
          <a:p>
            <a:pPr>
              <a:spcAft>
                <a:spcPts val="600"/>
              </a:spcAft>
            </a:pPr>
            <a:r>
              <a:rPr lang="en-US" sz="2600" dirty="0">
                <a:solidFill>
                  <a:schemeClr val="tx1"/>
                </a:solidFill>
              </a:rPr>
              <a:t>Developed to assist Industry and Government with understanding Section 508 and the development of Accessibility Conformance Reports</a:t>
            </a:r>
          </a:p>
          <a:p>
            <a:pPr lvl="1">
              <a:spcBef>
                <a:spcPts val="0"/>
              </a:spcBef>
            </a:pPr>
            <a:r>
              <a:rPr lang="en-US" sz="2200" dirty="0">
                <a:solidFill>
                  <a:schemeClr val="tx1"/>
                </a:solidFill>
              </a:rPr>
              <a:t>Incorporates feedback from Industry (multiple companies and the IT Industry Council)</a:t>
            </a:r>
          </a:p>
          <a:p>
            <a:pPr lvl="1">
              <a:spcBef>
                <a:spcPts val="0"/>
              </a:spcBef>
            </a:pPr>
            <a:r>
              <a:rPr lang="en-US" sz="2200" dirty="0">
                <a:solidFill>
                  <a:schemeClr val="tx1"/>
                </a:solidFill>
              </a:rPr>
              <a:t>Provides a navigation feature to skip to topic of interest</a:t>
            </a:r>
          </a:p>
          <a:p>
            <a:pPr lvl="1">
              <a:spcBef>
                <a:spcPts val="0"/>
              </a:spcBef>
            </a:pPr>
            <a:r>
              <a:rPr lang="en-US" sz="2200" dirty="0">
                <a:solidFill>
                  <a:schemeClr val="tx1"/>
                </a:solidFill>
              </a:rPr>
              <a:t>Contains important definitions of Information Communication Technology and other applicable terms</a:t>
            </a:r>
          </a:p>
          <a:p>
            <a:pPr lvl="1">
              <a:spcBef>
                <a:spcPts val="0"/>
              </a:spcBef>
            </a:pPr>
            <a:r>
              <a:rPr lang="en-US" sz="2200" dirty="0">
                <a:solidFill>
                  <a:schemeClr val="tx1"/>
                </a:solidFill>
              </a:rPr>
              <a:t>Provides detailed guidance on how to understand and address the Section 508 technical standards </a:t>
            </a:r>
          </a:p>
          <a:p>
            <a:pPr lvl="1">
              <a:spcBef>
                <a:spcPts val="0"/>
              </a:spcBef>
            </a:pPr>
            <a:r>
              <a:rPr lang="en-US" sz="2200" dirty="0">
                <a:solidFill>
                  <a:schemeClr val="tx1"/>
                </a:solidFill>
              </a:rPr>
              <a:t>Shares Frequently Asked Questions </a:t>
            </a:r>
          </a:p>
          <a:p>
            <a:pPr>
              <a:spcAft>
                <a:spcPts val="600"/>
              </a:spcAft>
            </a:pPr>
            <a:r>
              <a:rPr lang="en-US" sz="2600" dirty="0">
                <a:solidFill>
                  <a:schemeClr val="tx1"/>
                </a:solidFill>
              </a:rPr>
              <a:t>Where to find it:</a:t>
            </a:r>
          </a:p>
          <a:p>
            <a:pPr lvl="1">
              <a:spcBef>
                <a:spcPts val="0"/>
              </a:spcBef>
            </a:pPr>
            <a:r>
              <a:rPr lang="en-US" sz="2200" dirty="0">
                <a:solidFill>
                  <a:schemeClr val="tx1"/>
                </a:solidFill>
              </a:rPr>
              <a:t>Download the Guide: </a:t>
            </a:r>
            <a:r>
              <a:rPr lang="en-US" sz="2200" dirty="0">
                <a:solidFill>
                  <a:schemeClr val="tx1"/>
                </a:solidFill>
                <a:hlinkClick r:id="rId2"/>
              </a:rPr>
              <a:t>https://sewp.nasa.gov/documents/Section_508_Guide_111821.pdf  </a:t>
            </a:r>
            <a:endParaRPr lang="en-US" sz="2200" dirty="0">
              <a:solidFill>
                <a:schemeClr val="tx1"/>
              </a:solidFill>
            </a:endParaRPr>
          </a:p>
          <a:p>
            <a:pPr lvl="1">
              <a:spcBef>
                <a:spcPts val="0"/>
              </a:spcBef>
            </a:pPr>
            <a:r>
              <a:rPr lang="en-US" sz="2200" dirty="0">
                <a:solidFill>
                  <a:schemeClr val="tx1"/>
                </a:solidFill>
              </a:rPr>
              <a:t>Guide available at </a:t>
            </a:r>
            <a:r>
              <a:rPr lang="en-US" sz="2200" dirty="0">
                <a:solidFill>
                  <a:schemeClr val="tx1"/>
                </a:solidFill>
                <a:hlinkClick r:id="rId3"/>
              </a:rPr>
              <a:t>https://sewp.nasa.gov/</a:t>
            </a:r>
            <a:r>
              <a:rPr lang="en-US" sz="2200" dirty="0">
                <a:solidFill>
                  <a:schemeClr val="tx1"/>
                </a:solidFill>
              </a:rPr>
              <a:t> under “Resources”</a:t>
            </a:r>
          </a:p>
          <a:p>
            <a:pPr lvl="1">
              <a:spcBef>
                <a:spcPts val="0"/>
              </a:spcBef>
            </a:pPr>
            <a:r>
              <a:rPr lang="en-US" sz="2200" dirty="0">
                <a:solidFill>
                  <a:schemeClr val="tx1"/>
                </a:solidFill>
              </a:rPr>
              <a:t>Also available at: </a:t>
            </a:r>
            <a:r>
              <a:rPr lang="en-US" sz="2200" dirty="0">
                <a:solidFill>
                  <a:schemeClr val="tx1"/>
                </a:solidFill>
                <a:hlinkClick r:id="rId4"/>
              </a:rPr>
              <a:t>https://www.section508.gov/sell/how-to-create-acr-with-vpat/</a:t>
            </a:r>
            <a:endParaRPr lang="en-US" sz="2200" dirty="0">
              <a:solidFill>
                <a:schemeClr val="tx1"/>
              </a:solidFill>
            </a:endParaRPr>
          </a:p>
          <a:p>
            <a:pPr lvl="1"/>
            <a:endParaRPr lang="en-US" sz="2200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3B1BF6D4-5649-4EA8-B2CB-E02BF91A4330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6674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dirty="0"/>
              <a:t>Best Practices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457200" y="1162594"/>
            <a:ext cx="11539182" cy="4937760"/>
          </a:xfrm>
        </p:spPr>
        <p:txBody>
          <a:bodyPr>
            <a:normAutofit/>
          </a:bodyPr>
          <a:lstStyle/>
          <a:p>
            <a:pPr>
              <a:buClr>
                <a:schemeClr val="dk1"/>
              </a:buClr>
            </a:pPr>
            <a:r>
              <a:rPr lang="en-US" sz="2600" dirty="0">
                <a:solidFill>
                  <a:schemeClr val="tx1"/>
                </a:solidFill>
              </a:rPr>
              <a:t>Identifying accessibility requirements early in the acquisition lifecycle prevents costly rework </a:t>
            </a:r>
          </a:p>
          <a:p>
            <a:pPr>
              <a:lnSpc>
                <a:spcPct val="100000"/>
              </a:lnSpc>
              <a:buClr>
                <a:schemeClr val="dk1"/>
              </a:buClr>
            </a:pPr>
            <a:r>
              <a:rPr lang="en-US" sz="2600" dirty="0">
                <a:solidFill>
                  <a:schemeClr val="tx1"/>
                </a:solidFill>
              </a:rPr>
              <a:t>Collaboration among Office of Chief Information Officer/Section 508 Program Managers, acquisition experts, customers, and Industry promotes accessible ICT</a:t>
            </a:r>
          </a:p>
          <a:p>
            <a:pPr>
              <a:lnSpc>
                <a:spcPct val="100000"/>
              </a:lnSpc>
              <a:spcAft>
                <a:spcPts val="600"/>
              </a:spcAft>
              <a:buClr>
                <a:schemeClr val="dk1"/>
              </a:buClr>
            </a:pPr>
            <a:r>
              <a:rPr lang="en-US" sz="2600" dirty="0">
                <a:solidFill>
                  <a:schemeClr val="tx1"/>
                </a:solidFill>
              </a:rPr>
              <a:t>Obtain Accessibility Conformance Reports (ACR) from Industry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</a:pPr>
            <a:r>
              <a:rPr lang="en-US" sz="2000" dirty="0">
                <a:solidFill>
                  <a:schemeClr val="tx1"/>
                </a:solidFill>
              </a:rPr>
              <a:t>Inform Industry that government requires ACRs and evaluates for Section 508 conformance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</a:pPr>
            <a:r>
              <a:rPr lang="en-US" sz="2000" dirty="0">
                <a:solidFill>
                  <a:schemeClr val="tx1"/>
                </a:solidFill>
              </a:rPr>
              <a:t>Review ACRs to promote acquisition of the most accessible ICT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</a:pPr>
            <a:r>
              <a:rPr lang="en-US" sz="2000" dirty="0">
                <a:solidFill>
                  <a:schemeClr val="tx1"/>
                </a:solidFill>
              </a:rPr>
              <a:t>Use and share NASA’s Demystifying Section 508 Guide</a:t>
            </a:r>
          </a:p>
          <a:p>
            <a:pPr>
              <a:buClr>
                <a:schemeClr val="dk1"/>
              </a:buClr>
            </a:pPr>
            <a:r>
              <a:rPr lang="en-US" sz="2600" dirty="0">
                <a:solidFill>
                  <a:schemeClr val="tx1"/>
                </a:solidFill>
              </a:rPr>
              <a:t>Use acquisition vehicles (e.g. NASA SEWP) that facilitate obtaining ACRs at time of quote</a:t>
            </a:r>
          </a:p>
          <a:p>
            <a:pPr>
              <a:buClr>
                <a:schemeClr val="dk1"/>
              </a:buClr>
            </a:pP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D23EE9D8-92CD-4694-BDB5-7F2BEF36439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571608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 Cover Slide">
  <a:themeElements>
    <a:clrScheme name="Custom 3">
      <a:dk1>
        <a:srgbClr val="000000"/>
      </a:dk1>
      <a:lt1>
        <a:srgbClr val="FFFFFF"/>
      </a:lt1>
      <a:dk2>
        <a:srgbClr val="0023A0"/>
      </a:dk2>
      <a:lt2>
        <a:srgbClr val="B2B2B2"/>
      </a:lt2>
      <a:accent1>
        <a:srgbClr val="667BC6"/>
      </a:accent1>
      <a:accent2>
        <a:srgbClr val="B2BDE3"/>
      </a:accent2>
      <a:accent3>
        <a:srgbClr val="FFFFFF"/>
      </a:accent3>
      <a:accent4>
        <a:srgbClr val="000000"/>
      </a:accent4>
      <a:accent5>
        <a:srgbClr val="B8BFDF"/>
      </a:accent5>
      <a:accent6>
        <a:srgbClr val="A1ABCE"/>
      </a:accent6>
      <a:hlink>
        <a:srgbClr val="0432FF"/>
      </a:hlink>
      <a:folHlink>
        <a:srgbClr val="0432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AAF 2022 Presentation Template" id="{C8AFD6A6-9496-1F43-AA29-213F0FB301D6}" vid="{D8EF9E1E-396C-804D-AF33-947A141BB963}"/>
    </a:ext>
  </a:extLst>
</a:theme>
</file>

<file path=ppt/theme/theme2.xml><?xml version="1.0" encoding="utf-8"?>
<a:theme xmlns:a="http://schemas.openxmlformats.org/drawingml/2006/main" name="Content Layout">
  <a:themeElements>
    <a:clrScheme name="Custom 3">
      <a:dk1>
        <a:srgbClr val="000000"/>
      </a:dk1>
      <a:lt1>
        <a:srgbClr val="FFFFFF"/>
      </a:lt1>
      <a:dk2>
        <a:srgbClr val="0023A0"/>
      </a:dk2>
      <a:lt2>
        <a:srgbClr val="B2B2B2"/>
      </a:lt2>
      <a:accent1>
        <a:srgbClr val="667BC6"/>
      </a:accent1>
      <a:accent2>
        <a:srgbClr val="B2BDE3"/>
      </a:accent2>
      <a:accent3>
        <a:srgbClr val="FFFFFF"/>
      </a:accent3>
      <a:accent4>
        <a:srgbClr val="000000"/>
      </a:accent4>
      <a:accent5>
        <a:srgbClr val="B8BFDF"/>
      </a:accent5>
      <a:accent6>
        <a:srgbClr val="A1ABCE"/>
      </a:accent6>
      <a:hlink>
        <a:srgbClr val="0432FF"/>
      </a:hlink>
      <a:folHlink>
        <a:srgbClr val="0432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AAF 2022 Presentation Template" id="{C8AFD6A6-9496-1F43-AA29-213F0FB301D6}" vid="{73015A22-F818-EE49-AAE1-7674B948D8A0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BD1E2BB92CBC144967077C2021A537D" ma:contentTypeVersion="10" ma:contentTypeDescription="Create a new document." ma:contentTypeScope="" ma:versionID="28aec864d55bf9927c0b551227fe69b7">
  <xsd:schema xmlns:xsd="http://www.w3.org/2001/XMLSchema" xmlns:xs="http://www.w3.org/2001/XMLSchema" xmlns:p="http://schemas.microsoft.com/office/2006/metadata/properties" xmlns:ns3="c852713b-0caa-4ac0-ba75-048f00e27b76" xmlns:ns4="a3f7648c-ef34-4383-9913-3e4132c38d7f" targetNamespace="http://schemas.microsoft.com/office/2006/metadata/properties" ma:root="true" ma:fieldsID="a1848b36532d6fc561432a1573e5ff84" ns3:_="" ns4:_="">
    <xsd:import namespace="c852713b-0caa-4ac0-ba75-048f00e27b76"/>
    <xsd:import namespace="a3f7648c-ef34-4383-9913-3e4132c38d7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52713b-0caa-4ac0-ba75-048f00e27b7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3f7648c-ef34-4383-9913-3e4132c38d7f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E357895-5870-4737-9888-F986C5668A8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852713b-0caa-4ac0-ba75-048f00e27b76"/>
    <ds:schemaRef ds:uri="a3f7648c-ef34-4383-9913-3e4132c38d7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9597D3C-9696-4EC4-BE37-70D5E2EC1C6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94DD94D-FE04-4CDC-88B9-84E7A437CFFF}">
  <ds:schemaRefs>
    <ds:schemaRef ds:uri="c852713b-0caa-4ac0-ba75-048f00e27b76"/>
    <ds:schemaRef ds:uri="http://schemas.microsoft.com/office/2006/metadata/properties"/>
    <ds:schemaRef ds:uri="http://schemas.microsoft.com/office/infopath/2007/PartnerControls"/>
    <ds:schemaRef ds:uri="a3f7648c-ef34-4383-9913-3e4132c38d7f"/>
    <ds:schemaRef ds:uri="http://www.w3.org/XML/1998/namespace"/>
    <ds:schemaRef ds:uri="http://purl.org/dc/dcmitype/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Master Cover Slide</Template>
  <TotalTime>10344</TotalTime>
  <Words>1231</Words>
  <Application>Microsoft Macintosh PowerPoint</Application>
  <PresentationFormat>Widescreen</PresentationFormat>
  <Paragraphs>118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Helvetica Neue</vt:lpstr>
      <vt:lpstr>Noto Sans Symbols</vt:lpstr>
      <vt:lpstr>Master Cover Slide</vt:lpstr>
      <vt:lpstr>Content Layout</vt:lpstr>
      <vt:lpstr>Annual Interagency Accessibility Forum</vt:lpstr>
      <vt:lpstr>Agenda</vt:lpstr>
      <vt:lpstr>Section 508 Introduction</vt:lpstr>
      <vt:lpstr>Why Section 508 Matters</vt:lpstr>
      <vt:lpstr>Acquisition Overview </vt:lpstr>
      <vt:lpstr>Accessibility Conformance Reports Overview </vt:lpstr>
      <vt:lpstr>Accessibility Conformance Reports Evaluation</vt:lpstr>
      <vt:lpstr>Demystifying Section 508 Guide</vt:lpstr>
      <vt:lpstr>Best Practices</vt:lpstr>
      <vt:lpstr>Resources 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Demystifying Section 508: Creating and Evaluating Accessibility Conformance Reports</dc:title>
  <dc:subject/>
  <dc:creator/>
  <cp:keywords/>
  <dc:description/>
  <cp:lastModifiedBy>Michael Horton</cp:lastModifiedBy>
  <cp:revision>28</cp:revision>
  <dcterms:created xsi:type="dcterms:W3CDTF">2022-08-30T12:32:18Z</dcterms:created>
  <dcterms:modified xsi:type="dcterms:W3CDTF">2022-10-06T19:59:03Z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uage">
    <vt:lpwstr>English</vt:lpwstr>
  </property>
  <property fmtid="{D5CDD505-2E9C-101B-9397-08002B2CF9AE}" pid="3" name="ContentTypeId">
    <vt:lpwstr>0x0101002BD1E2BB92CBC144967077C2021A537D</vt:lpwstr>
  </property>
</Properties>
</file>