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46"/>
  </p:notesMasterIdLst>
  <p:handoutMasterIdLst>
    <p:handoutMasterId r:id="rId47"/>
  </p:handoutMasterIdLst>
  <p:sldIdLst>
    <p:sldId id="528" r:id="rId6"/>
    <p:sldId id="523" r:id="rId7"/>
    <p:sldId id="542" r:id="rId8"/>
    <p:sldId id="531" r:id="rId9"/>
    <p:sldId id="535" r:id="rId10"/>
    <p:sldId id="545" r:id="rId11"/>
    <p:sldId id="536" r:id="rId12"/>
    <p:sldId id="539" r:id="rId13"/>
    <p:sldId id="558" r:id="rId14"/>
    <p:sldId id="540" r:id="rId15"/>
    <p:sldId id="538" r:id="rId16"/>
    <p:sldId id="541" r:id="rId17"/>
    <p:sldId id="524" r:id="rId18"/>
    <p:sldId id="546" r:id="rId19"/>
    <p:sldId id="543" r:id="rId20"/>
    <p:sldId id="559" r:id="rId21"/>
    <p:sldId id="553" r:id="rId22"/>
    <p:sldId id="547" r:id="rId23"/>
    <p:sldId id="557" r:id="rId24"/>
    <p:sldId id="499" r:id="rId25"/>
    <p:sldId id="501" r:id="rId26"/>
    <p:sldId id="502" r:id="rId27"/>
    <p:sldId id="504" r:id="rId28"/>
    <p:sldId id="498" r:id="rId29"/>
    <p:sldId id="492" r:id="rId30"/>
    <p:sldId id="491" r:id="rId31"/>
    <p:sldId id="489" r:id="rId32"/>
    <p:sldId id="496" r:id="rId33"/>
    <p:sldId id="506" r:id="rId34"/>
    <p:sldId id="507" r:id="rId35"/>
    <p:sldId id="495" r:id="rId36"/>
    <p:sldId id="544" r:id="rId37"/>
    <p:sldId id="554" r:id="rId38"/>
    <p:sldId id="550" r:id="rId39"/>
    <p:sldId id="549" r:id="rId40"/>
    <p:sldId id="560" r:id="rId41"/>
    <p:sldId id="562" r:id="rId42"/>
    <p:sldId id="555" r:id="rId43"/>
    <p:sldId id="534" r:id="rId44"/>
    <p:sldId id="717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8283" autoAdjust="0"/>
    <p:restoredTop sz="86399" autoAdjust="0"/>
  </p:normalViewPr>
  <p:slideViewPr>
    <p:cSldViewPr snapToGrid="0">
      <p:cViewPr>
        <p:scale>
          <a:sx n="78" d="100"/>
          <a:sy n="78" d="100"/>
        </p:scale>
        <p:origin x="144" y="1360"/>
      </p:cViewPr>
      <p:guideLst/>
    </p:cSldViewPr>
  </p:slideViewPr>
  <p:outlineViewPr>
    <p:cViewPr>
      <p:scale>
        <a:sx n="33" d="100"/>
        <a:sy n="33" d="100"/>
      </p:scale>
      <p:origin x="0" y="-290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122"/>
    </p:cViewPr>
  </p:sorterViewPr>
  <p:notesViewPr>
    <p:cSldViewPr snapToGrid="0">
      <p:cViewPr varScale="1">
        <p:scale>
          <a:sx n="121" d="100"/>
          <a:sy n="121" d="100"/>
        </p:scale>
        <p:origin x="3192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m Creagan" userId="e46d7f04-ca42-4f06-bf61-7f5a83f4ebf9" providerId="ADAL" clId="{DCE28D22-72F7-4F1D-919A-B6F871D7B4C9}"/>
    <pc:docChg chg="custSel modSld">
      <pc:chgData name="Tim Creagan" userId="e46d7f04-ca42-4f06-bf61-7f5a83f4ebf9" providerId="ADAL" clId="{DCE28D22-72F7-4F1D-919A-B6F871D7B4C9}" dt="2020-11-26T01:24:25.352" v="33" actId="368"/>
      <pc:docMkLst>
        <pc:docMk/>
      </pc:docMkLst>
      <pc:sldChg chg="modNotes">
        <pc:chgData name="Tim Creagan" userId="e46d7f04-ca42-4f06-bf61-7f5a83f4ebf9" providerId="ADAL" clId="{DCE28D22-72F7-4F1D-919A-B6F871D7B4C9}" dt="2020-11-26T01:24:25.316" v="21" actId="368"/>
        <pc:sldMkLst>
          <pc:docMk/>
          <pc:sldMk cId="3184367672" sldId="489"/>
        </pc:sldMkLst>
      </pc:sldChg>
      <pc:sldChg chg="modNotes">
        <pc:chgData name="Tim Creagan" userId="e46d7f04-ca42-4f06-bf61-7f5a83f4ebf9" providerId="ADAL" clId="{DCE28D22-72F7-4F1D-919A-B6F871D7B4C9}" dt="2020-11-26T01:24:25.310" v="19" actId="368"/>
        <pc:sldMkLst>
          <pc:docMk/>
          <pc:sldMk cId="1491590187" sldId="491"/>
        </pc:sldMkLst>
      </pc:sldChg>
      <pc:sldChg chg="modNotes">
        <pc:chgData name="Tim Creagan" userId="e46d7f04-ca42-4f06-bf61-7f5a83f4ebf9" providerId="ADAL" clId="{DCE28D22-72F7-4F1D-919A-B6F871D7B4C9}" dt="2020-11-26T01:24:25.303" v="17" actId="368"/>
        <pc:sldMkLst>
          <pc:docMk/>
          <pc:sldMk cId="2084956287" sldId="492"/>
        </pc:sldMkLst>
      </pc:sldChg>
      <pc:sldChg chg="modNotes">
        <pc:chgData name="Tim Creagan" userId="e46d7f04-ca42-4f06-bf61-7f5a83f4ebf9" providerId="ADAL" clId="{DCE28D22-72F7-4F1D-919A-B6F871D7B4C9}" dt="2020-11-26T01:24:25.340" v="29" actId="368"/>
        <pc:sldMkLst>
          <pc:docMk/>
          <pc:sldMk cId="1147554670" sldId="495"/>
        </pc:sldMkLst>
      </pc:sldChg>
      <pc:sldChg chg="modNotes">
        <pc:chgData name="Tim Creagan" userId="e46d7f04-ca42-4f06-bf61-7f5a83f4ebf9" providerId="ADAL" clId="{DCE28D22-72F7-4F1D-919A-B6F871D7B4C9}" dt="2020-11-26T01:24:25.322" v="23" actId="368"/>
        <pc:sldMkLst>
          <pc:docMk/>
          <pc:sldMk cId="632519458" sldId="496"/>
        </pc:sldMkLst>
      </pc:sldChg>
      <pc:sldChg chg="modNotes">
        <pc:chgData name="Tim Creagan" userId="e46d7f04-ca42-4f06-bf61-7f5a83f4ebf9" providerId="ADAL" clId="{DCE28D22-72F7-4F1D-919A-B6F871D7B4C9}" dt="2020-11-26T01:24:25.297" v="15" actId="368"/>
        <pc:sldMkLst>
          <pc:docMk/>
          <pc:sldMk cId="3988693435" sldId="498"/>
        </pc:sldMkLst>
      </pc:sldChg>
      <pc:sldChg chg="modNotes">
        <pc:chgData name="Tim Creagan" userId="e46d7f04-ca42-4f06-bf61-7f5a83f4ebf9" providerId="ADAL" clId="{DCE28D22-72F7-4F1D-919A-B6F871D7B4C9}" dt="2020-11-26T01:24:25.276" v="9" actId="368"/>
        <pc:sldMkLst>
          <pc:docMk/>
          <pc:sldMk cId="640961027" sldId="501"/>
        </pc:sldMkLst>
      </pc:sldChg>
      <pc:sldChg chg="modNotes">
        <pc:chgData name="Tim Creagan" userId="e46d7f04-ca42-4f06-bf61-7f5a83f4ebf9" providerId="ADAL" clId="{DCE28D22-72F7-4F1D-919A-B6F871D7B4C9}" dt="2020-11-26T01:24:25.284" v="11" actId="368"/>
        <pc:sldMkLst>
          <pc:docMk/>
          <pc:sldMk cId="1136166140" sldId="502"/>
        </pc:sldMkLst>
      </pc:sldChg>
      <pc:sldChg chg="modNotes">
        <pc:chgData name="Tim Creagan" userId="e46d7f04-ca42-4f06-bf61-7f5a83f4ebf9" providerId="ADAL" clId="{DCE28D22-72F7-4F1D-919A-B6F871D7B4C9}" dt="2020-11-26T01:24:25.290" v="13" actId="368"/>
        <pc:sldMkLst>
          <pc:docMk/>
          <pc:sldMk cId="3287187234" sldId="504"/>
        </pc:sldMkLst>
      </pc:sldChg>
      <pc:sldChg chg="modNotes">
        <pc:chgData name="Tim Creagan" userId="e46d7f04-ca42-4f06-bf61-7f5a83f4ebf9" providerId="ADAL" clId="{DCE28D22-72F7-4F1D-919A-B6F871D7B4C9}" dt="2020-11-26T01:24:25.328" v="25" actId="368"/>
        <pc:sldMkLst>
          <pc:docMk/>
          <pc:sldMk cId="1316411988" sldId="506"/>
        </pc:sldMkLst>
      </pc:sldChg>
      <pc:sldChg chg="modNotes">
        <pc:chgData name="Tim Creagan" userId="e46d7f04-ca42-4f06-bf61-7f5a83f4ebf9" providerId="ADAL" clId="{DCE28D22-72F7-4F1D-919A-B6F871D7B4C9}" dt="2020-11-26T01:24:25.334" v="27" actId="368"/>
        <pc:sldMkLst>
          <pc:docMk/>
          <pc:sldMk cId="2947925778" sldId="507"/>
        </pc:sldMkLst>
      </pc:sldChg>
      <pc:sldChg chg="modNotes">
        <pc:chgData name="Tim Creagan" userId="e46d7f04-ca42-4f06-bf61-7f5a83f4ebf9" providerId="ADAL" clId="{DCE28D22-72F7-4F1D-919A-B6F871D7B4C9}" dt="2020-11-26T01:24:25.245" v="3" actId="368"/>
        <pc:sldMkLst>
          <pc:docMk/>
          <pc:sldMk cId="3022560725" sldId="523"/>
        </pc:sldMkLst>
      </pc:sldChg>
      <pc:sldChg chg="modNotes">
        <pc:chgData name="Tim Creagan" userId="e46d7f04-ca42-4f06-bf61-7f5a83f4ebf9" providerId="ADAL" clId="{DCE28D22-72F7-4F1D-919A-B6F871D7B4C9}" dt="2020-11-26T01:24:25.235" v="1" actId="368"/>
        <pc:sldMkLst>
          <pc:docMk/>
          <pc:sldMk cId="3013691066" sldId="528"/>
        </pc:sldMkLst>
      </pc:sldChg>
      <pc:sldChg chg="modNotes">
        <pc:chgData name="Tim Creagan" userId="e46d7f04-ca42-4f06-bf61-7f5a83f4ebf9" providerId="ADAL" clId="{DCE28D22-72F7-4F1D-919A-B6F871D7B4C9}" dt="2020-11-26T01:24:25.253" v="5" actId="368"/>
        <pc:sldMkLst>
          <pc:docMk/>
          <pc:sldMk cId="597993297" sldId="535"/>
        </pc:sldMkLst>
      </pc:sldChg>
      <pc:sldChg chg="modNotes">
        <pc:chgData name="Tim Creagan" userId="e46d7f04-ca42-4f06-bf61-7f5a83f4ebf9" providerId="ADAL" clId="{DCE28D22-72F7-4F1D-919A-B6F871D7B4C9}" dt="2020-11-26T01:24:25.352" v="33" actId="368"/>
        <pc:sldMkLst>
          <pc:docMk/>
          <pc:sldMk cId="2786390110" sldId="549"/>
        </pc:sldMkLst>
      </pc:sldChg>
      <pc:sldChg chg="modNotes">
        <pc:chgData name="Tim Creagan" userId="e46d7f04-ca42-4f06-bf61-7f5a83f4ebf9" providerId="ADAL" clId="{DCE28D22-72F7-4F1D-919A-B6F871D7B4C9}" dt="2020-11-26T01:24:25.346" v="31" actId="368"/>
        <pc:sldMkLst>
          <pc:docMk/>
          <pc:sldMk cId="3951082762" sldId="550"/>
        </pc:sldMkLst>
      </pc:sldChg>
      <pc:sldChg chg="modNotes">
        <pc:chgData name="Tim Creagan" userId="e46d7f04-ca42-4f06-bf61-7f5a83f4ebf9" providerId="ADAL" clId="{DCE28D22-72F7-4F1D-919A-B6F871D7B4C9}" dt="2020-11-26T01:24:25.268" v="7" actId="368"/>
        <pc:sldMkLst>
          <pc:docMk/>
          <pc:sldMk cId="315463428" sldId="55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AD9F9A1-2591-4673-A2B1-4E9882C0A0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F9E1F7-4037-4A34-A1A1-6AAD2446B15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33AA9-F160-4D01-AEF0-56E83B267BE2}" type="datetimeFigureOut">
              <a:rPr lang="en-US" smtClean="0"/>
              <a:t>12/2/20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A41AF8-4793-4F56-B4C6-4798CDDC1E9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05179D-E655-47BB-A88D-F40D73D2174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B9E6E7-2042-411F-9B34-828C12DD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031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72D918-D028-4F4E-A1DD-4CD66BEA36D8}" type="datetimeFigureOut">
              <a:rPr lang="en-US" smtClean="0"/>
              <a:t>12/2/20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5975D2-5052-4E63-8F98-C7B3B852D9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673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975D2-5052-4E63-8F98-C7B3B852D90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0572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975D2-5052-4E63-8F98-C7B3B852D90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6144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975D2-5052-4E63-8F98-C7B3B852D90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42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975D2-5052-4E63-8F98-C7B3B852D90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9601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953000" y="703263"/>
            <a:ext cx="3341688" cy="18796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4229" tIns="47114" rIns="94229" bIns="47114" numCol="1" anchorCtr="0" compatLnSpc="1">
            <a:prstTxWarp prst="textNoShape">
              <a:avLst/>
            </a:prstTxWarp>
          </a:bodyPr>
          <a:lstStyle/>
          <a:p>
            <a:pPr algn="r" defTabSz="992655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F67C3227-99D0-41B3-910F-3E1B66D7CD76}" type="slidenum">
              <a:rPr lang="en-US" sz="1200" kern="1200">
                <a:latin typeface="Arial" charset="0"/>
                <a:ea typeface="+mn-ea"/>
                <a:cs typeface="+mn-cs"/>
              </a:rPr>
              <a:pPr algn="r" defTabSz="992655"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13</a:t>
            </a:fld>
            <a:endParaRPr lang="en-US" sz="1200" kern="1200" dirty="0"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62699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975D2-5052-4E63-8F98-C7B3B852D90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1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975D2-5052-4E63-8F98-C7B3B852D90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4151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975D2-5052-4E63-8F98-C7B3B852D90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3343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975D2-5052-4E63-8F98-C7B3B852D90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3862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C5B27-D4FD-4F06-A1DB-9796FAE3B49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3040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C5B27-D4FD-4F06-A1DB-9796FAE3B49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321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953000" y="703263"/>
            <a:ext cx="3341688" cy="1879600"/>
          </a:xfrm>
          <a:solidFill>
            <a:srgbClr val="FFFFFF"/>
          </a:solidFill>
          <a:ln/>
        </p:spPr>
      </p:sp>
      <p:sp>
        <p:nvSpPr>
          <p:cNvPr id="31747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113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C5B27-D4FD-4F06-A1DB-9796FAE3B49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7450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C5B27-D4FD-4F06-A1DB-9796FAE3B49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7782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ED7939-297B-45BA-B47C-5C35927058B5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8117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C5B27-D4FD-4F06-A1DB-9796FAE3B49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6829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C5B27-D4FD-4F06-A1DB-9796FAE3B49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77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C5B27-D4FD-4F06-A1DB-9796FAE3B49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3842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C5B27-D4FD-4F06-A1DB-9796FAE3B49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4165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C5B27-D4FD-4F06-A1DB-9796FAE3B49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1882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C5B27-D4FD-4F06-A1DB-9796FAE3B49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7455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975D2-5052-4E63-8F98-C7B3B852D90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559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975D2-5052-4E63-8F98-C7B3B852D90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44574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975D2-5052-4E63-8F98-C7B3B852D90E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93158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975D2-5052-4E63-8F98-C7B3B852D90E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979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4F3217-7232-44E7-99AA-62CB17083C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7334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975D2-5052-4E63-8F98-C7B3B852D90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487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975D2-5052-4E63-8F98-C7B3B852D90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7534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975D2-5052-4E63-8F98-C7B3B852D90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8552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975D2-5052-4E63-8F98-C7B3B852D90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9987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975D2-5052-4E63-8F98-C7B3B852D90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9413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975D2-5052-4E63-8F98-C7B3B852D90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526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9435C-1A32-4770-883A-19634F054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28EFDF-DDB4-4912-BD0D-48F698F651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1B71CE-674C-42C4-9790-47CB968E9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60B19-81F5-4976-977D-E6F7D7A693B1}" type="datetime1">
              <a:rPr lang="en-US" smtClean="0"/>
              <a:t>12/2/20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797788-234A-416E-9B71-5EA1D11E4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E69DF9-1CD5-4A32-B8DF-643BBB86A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155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CC027-5C1C-4815-B9AB-3FFC4001A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11B8C3-C9E0-432C-A5C4-7B195D8BC4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CD7ECE-24FD-48E2-9C13-8C135CFC6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59A71-AF3D-4865-A6CA-8F44297E999B}" type="datetime1">
              <a:rPr lang="en-US" smtClean="0"/>
              <a:t>12/2/20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F7E703-C2CA-473E-9F4C-CC48DB75A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16860-1B41-44B7-902A-B924633CB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40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CE08DC-4377-4A9E-9D63-C40998AA2F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CEFCD5-61D3-4C66-9B86-05A11644DA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F1284E-7CEC-4815-B63B-45F1DE70F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313C4-DF17-40C8-971D-AD1875C1A08E}" type="datetime1">
              <a:rPr lang="en-US" smtClean="0"/>
              <a:t>12/2/20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92FCA-933D-4F77-B772-F8317E65E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7A117E-BFDA-446F-9E0B-57BFA25E6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4847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99D49-CFF4-4E5D-A288-780C8053C9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2748"/>
            <a:ext cx="9144000" cy="1600200"/>
          </a:xfr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440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69F186-D6B0-4047-95B2-620EFA9DAF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25550"/>
            <a:ext cx="9144000" cy="228600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02B673-4E01-4672-86C8-92E9FC07E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DCB47DC-7B68-4219-91A8-F0839A7A3B9F}" type="datetime1">
              <a:rPr lang="en-US" smtClean="0"/>
              <a:t>12/2/20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64E164-F771-48BC-AEB6-EBEF076E7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87F996-8AE3-49A2-B550-75984DB09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FF70597-73D0-4AFC-ADDD-C38FAE5DEE2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Red white and blue star with the words U.S. Access Board going around the star in a circular shape  " title="Access Board logo">
            <a:extLst>
              <a:ext uri="{FF2B5EF4-FFF2-40B4-BE49-F238E27FC236}">
                <a16:creationId xmlns:a16="http://schemas.microsoft.com/office/drawing/2014/main" id="{B558D9CB-7B30-438D-9DED-7F2A17CA87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69327" y="259899"/>
            <a:ext cx="1853345" cy="1828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194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B7FEF-CE9F-4E70-883B-BFAEE6799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21F855-6FAF-431F-8A3D-68F926FC5D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400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400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400"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4DC5E-B13D-45D3-A3BD-28EB8CC70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08171296-24A4-4332-98A6-8841C0F1922F}" type="datetime1">
              <a:rPr lang="en-US" smtClean="0"/>
              <a:t>12/2/20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D03991-BD82-478A-AE52-83AE62D1A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E7DB99-9876-447C-A225-F42AE3AF4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6FF70597-73D0-4AFC-ADDD-C38FAE5DEE2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610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81C87-4DA9-462E-9C58-248282AFA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EEC6D7-B828-453D-978F-51FDC82102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D48559-B630-4F5B-9734-B801279B2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/>
            </a:lvl1pPr>
          </a:lstStyle>
          <a:p>
            <a:fld id="{80A063AF-01E6-47C0-8EF7-807B0AF29B21}" type="datetime1">
              <a:rPr lang="en-US" smtClean="0"/>
              <a:t>12/2/20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84B29C-DA15-43DD-8A27-8D2B15D7B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FA3747-F0C3-4808-9FC5-669865E07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6FF70597-73D0-4AFC-ADDD-C38FAE5DEE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562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EF930-A385-497F-B347-5B940F8EA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4DF1AA-B9F4-412A-8371-078861BF11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B14AC4-0D7A-4B4B-AC09-3BA58C8EC0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5A3E01-9772-4958-9600-05604E9D4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7E50F-F77F-4E15-BA82-964C3FF9BA31}" type="datetime1">
              <a:rPr lang="en-US" smtClean="0"/>
              <a:t>12/2/20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776ADE-9950-4D93-933A-6E31F079E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AFE67F-67C9-44BE-96C2-D974DCC41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70597-73D0-4AFC-ADDD-C38FAE5DE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4989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1BA42-1497-4CAC-9173-7E240A232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31711E-BD23-4CB0-A73D-433BCD395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A2239C-DD07-41AE-BE7E-C69ABF2E43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E547EC-C1A2-47DD-8F44-D99ABD541B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C22753-9428-4814-B5AE-0433888901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EC9647-0DB4-4C69-8169-A108EEF43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8BDD4-C51A-40F6-B6C4-FDDB5134D3CB}" type="datetime1">
              <a:rPr lang="en-US" smtClean="0"/>
              <a:t>12/2/20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C1C875-1CFF-45FA-A0A2-CD49B8F61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5D5D78-1CCF-4E9B-B1C6-B9B2C5533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70597-73D0-4AFC-ADDD-C38FAE5DE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3828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852C4-9C30-420F-8D87-D6F6BC63D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60BA22-AD58-43D3-B11C-0B671C8A6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B8B2-7D2B-43AD-99D0-870A104BAB06}" type="datetime1">
              <a:rPr lang="en-US" smtClean="0"/>
              <a:t>12/2/20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7FFDDA-62FF-4ACA-A516-CE10534A1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772D44-9AAA-44FA-967A-C7458190D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70597-73D0-4AFC-ADDD-C38FAE5DE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2619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308E57-7230-4185-A0EF-23DADEA8B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FEEED-F577-419C-B60E-8BA056694754}" type="datetime1">
              <a:rPr lang="en-US" smtClean="0"/>
              <a:t>12/2/20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515EC6-3B83-4D96-84FA-18BCCBCC4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95A07C-9370-4A72-B06F-CC88B456C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70597-73D0-4AFC-ADDD-C38FAE5DE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752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996AF-B453-4D5F-AD91-6896B37DA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1DB909-E981-47DD-9685-702FB07BF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CA8811-2CB5-4D89-9855-39320BCE9A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657DDD-AC3A-4FC9-BF84-8E86FCFB0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064C-1212-4696-B32C-C35AC77F475A}" type="datetime1">
              <a:rPr lang="en-US" smtClean="0"/>
              <a:t>12/2/20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64D352-62F8-4176-9FDA-F2193E3BE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34ECF9-8350-4651-B903-1002B62A2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70597-73D0-4AFC-ADDD-C38FAE5DE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815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48FBE-FEA4-4CE3-9F10-9401C1080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7A4775-F5E0-455B-926C-8B156837AB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327C24-C374-4620-91F4-893CD474C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4E70E-93AD-42C3-A10A-F95325563968}" type="datetime1">
              <a:rPr lang="en-US" smtClean="0"/>
              <a:t>12/2/20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7B3896-73D1-4E37-BBD1-C9C5D9C87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D7AC08-ADFD-4D91-9C82-29CA6D74A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225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790A6-DBAC-48FA-934E-331632750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647757-F6FA-4CBF-84FF-4E6EF559F2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05F881-56A5-4EC0-A739-85FF9299AE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403319-0A36-4630-9AF3-06B111A82C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D2137-758A-4F57-9BCF-AA3C4340FAC4}" type="datetime1">
              <a:rPr lang="en-US" smtClean="0"/>
              <a:t>12/2/20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A49436-BAF1-4E13-9A69-7A7AEA4F5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03B9FB-39F2-472D-AC23-E7D90B046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70597-73D0-4AFC-ADDD-C38FAE5DE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9954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0B2A0-41EF-4E7B-9ED5-1FF38982F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41BF5A-CB2F-4867-8ABD-00E84FF6EA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C07EB4-4F86-4FC1-84F4-C6075C36D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9EA40-2B8E-4583-BD32-9D29C5EFC7BC}" type="datetime1">
              <a:rPr lang="en-US" smtClean="0"/>
              <a:t>12/2/20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DF5BDC-81E3-438A-ADF3-F86060E5C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517AD9-BDC4-4317-9348-51F303AFD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70597-73D0-4AFC-ADDD-C38FAE5DE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2580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AC9B88-5C1D-4B1B-935F-770B839FC1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5A40A0-05D5-49B4-BFD6-D6D71A342D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92A211-4B5E-492C-9432-7AE9B374C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4BFF-8EA9-4DCC-B320-6AC8F7158329}" type="datetime1">
              <a:rPr lang="en-US" smtClean="0"/>
              <a:t>12/2/20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CA902D-9948-479B-8DCF-BE971066B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9E3695-E572-4E89-8C9C-B096548E2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70597-73D0-4AFC-ADDD-C38FAE5DE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224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02A60-4C9A-49B2-8F4E-06D3FFCDE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8EA737-B4C1-4BA1-9379-7DB4212688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BAE887-BA2F-4224-AA45-C5CD08871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BA667-7064-40A9-939F-1565D3291D6F}" type="datetime1">
              <a:rPr lang="en-US" smtClean="0"/>
              <a:t>12/2/20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126AC9-CB63-4370-BFA8-3DC2169A8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6F1B2A-CFEF-42D5-AAAD-CDBDDFAAB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250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0FD5B-097B-4089-BF6E-C9C9C2291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8EAAA8-82A3-4EEB-B426-6B2CBEE4CE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1C8DB4-5F33-483C-ADCE-A2277E8639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8ABCC6-CB5A-4DBA-997F-118F7209C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875D3-58F2-4507-BBC1-071A7D037D35}" type="datetime1">
              <a:rPr lang="en-US" smtClean="0"/>
              <a:t>12/2/20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BACA90-FEAB-428B-AEF7-B760F3FFE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9D7E7A-4A9E-4A2F-AD46-5851B51B2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253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B2346-EADA-4D9D-AC57-AF5BB196E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8A13E5-2201-4A4D-88A8-A2CF701A2A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4DB52A-34E4-45F0-BF23-3C1284935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6F85C5-C9D6-40A0-9EAD-DFBB9BEDF2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CE32F0-A276-45CB-9D22-AE79314D78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8D31F9-6898-42C1-80DD-768D8AB72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7097-D6D4-4A4C-A298-C12C9ECB517F}" type="datetime1">
              <a:rPr lang="en-US" smtClean="0"/>
              <a:t>12/2/20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481D5AE-3B20-4FB1-AD61-9DB8B2042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BD7C4C-7B04-457A-92BC-9D9D922A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565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2C368-F412-4DF6-92FF-B9253E5DA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5BAEF7-D0CC-4F58-AD32-9BB7BF32A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A8840-05A9-441E-8745-CF4AC937C4BC}" type="datetime1">
              <a:rPr lang="en-US" smtClean="0"/>
              <a:t>12/2/20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A5B059-CEDB-4E91-A2E1-CC27E6799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04D333-CC55-4986-B709-FE02781CC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0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F9CCB6-61A7-481F-9C28-1A575D646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649A7-21EA-4221-BB91-10CB21D20D0F}" type="datetime1">
              <a:rPr lang="en-US" smtClean="0"/>
              <a:t>12/2/20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DB9F50-F3CA-456F-A9B0-46E28DC57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693335-E6B9-4D73-8045-1B7F99DB7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617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634AA-3167-4CA7-BFF9-5ACD8D589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4CC27B-D1E6-463D-AC43-29BD1734E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1C4206-C5AF-4B45-B1F8-06E29B718E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8C656E-E4C1-45C7-AFAB-24D0540C9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C153-68DA-48A2-A61F-AC8E361627F7}" type="datetime1">
              <a:rPr lang="en-US" smtClean="0"/>
              <a:t>12/2/20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E7A8B8-2733-401C-B823-A2284A85B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C7CE26-972B-48C7-AEA2-25E315A18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329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14CEC-A123-4D9B-9553-CDF47DDA6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5170EE-DA25-4209-9E63-53FB510CA2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BE082-EA32-48AD-B7C3-B603AEB009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3310F1-3D9A-4FE2-80A0-633C1C2F3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9FB8E-7B40-41F5-A840-3749D9F59226}" type="datetime1">
              <a:rPr lang="en-US" smtClean="0"/>
              <a:t>12/2/20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70458F-DEA5-4448-80E3-5DAEB4B02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14D9E2-DB44-4691-ADD9-1333316BB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361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83445B-3192-443D-AE5A-1B0DC7A29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7343F-970F-41EF-935A-72F58BB300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A776EC-2FD9-41A4-82FE-0C6F4C0FD7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BA277-FB31-42D7-B03B-9EA943C6E05D}" type="datetime1">
              <a:rPr lang="en-US" smtClean="0"/>
              <a:t>12/2/20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B0C340-6B31-48DB-97B0-7D897AFFF4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2C94D7-BC70-4249-9710-1D0E2D9EA2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7B4C3-072B-4C46-8E2C-F60674FB2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403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7AD1C1-80BB-497B-9BAC-B41586862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7FF5B5-9412-4382-8174-D8CA468F84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D182D1-580D-44E2-BB3E-18650D60C9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rgbClr val="002060"/>
                </a:solidFill>
              </a:defRPr>
            </a:lvl1pPr>
          </a:lstStyle>
          <a:p>
            <a:fld id="{C87ECD23-A94A-45C3-B4E7-FBC98E0DBA20}" type="datetime1">
              <a:rPr lang="en-US" smtClean="0"/>
              <a:t>12/2/20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3B4A72-C112-4E84-8B57-030BAF85B6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rgbClr val="002060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463E5E-EDB2-4609-8B62-919C6F4B6E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002060"/>
                </a:solidFill>
              </a:defRPr>
            </a:lvl1pPr>
          </a:lstStyle>
          <a:p>
            <a:fld id="{6FF70597-73D0-4AFC-ADDD-C38FAE5DEE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373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cessibilityonline.org/cioc-508/archives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.org/WAI/GL/task-forces/silver/wiki/Main_Page" TargetMode="External"/><Relationship Id="rId2" Type="http://schemas.openxmlformats.org/officeDocument/2006/relationships/hyperlink" Target="https://www.w3.org/blog/2020/08/wcag22-wide-review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section508coordinators.github.io/ICTTestingBaseline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ICTBaseline@gsa.gov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mailto:ICTBaseline@gsa.gov" TargetMode="External"/><Relationship Id="rId2" Type="http://schemas.openxmlformats.org/officeDocument/2006/relationships/hyperlink" Target="https://section508coordinators.github.io/ICTTestingBaseline/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mailto:webmaster@access-board.gov" TargetMode="External"/><Relationship Id="rId3" Type="http://schemas.openxmlformats.org/officeDocument/2006/relationships/hyperlink" Target="http://www.access-board.gov/" TargetMode="External"/><Relationship Id="rId7" Type="http://schemas.openxmlformats.org/officeDocument/2006/relationships/hyperlink" Target="https://www.accessibilityonline.org/cioc-508/archives/110879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esignsystem.digital.gov/" TargetMode="External"/><Relationship Id="rId5" Type="http://schemas.openxmlformats.org/officeDocument/2006/relationships/hyperlink" Target="https://access-board.gov/ada/" TargetMode="External"/><Relationship Id="rId4" Type="http://schemas.openxmlformats.org/officeDocument/2006/relationships/hyperlink" Target="https://access-board.gov/ict/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4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mailto:508@access-board.gov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cessibilityonline.org/cioc-508/archives/110839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2CBA9-828D-4677-9404-ECB8205552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4600" y="743990"/>
            <a:ext cx="9423400" cy="2070154"/>
          </a:xfrm>
        </p:spPr>
        <p:txBody>
          <a:bodyPr>
            <a:normAutofit/>
          </a:bodyPr>
          <a:lstStyle/>
          <a:p>
            <a:r>
              <a:rPr lang="en-US" dirty="0"/>
              <a:t>Section 508 in 2020 – </a:t>
            </a:r>
            <a:br>
              <a:rPr lang="en-US" dirty="0"/>
            </a:br>
            <a:r>
              <a:rPr lang="en-US" dirty="0"/>
              <a:t>the year in review</a:t>
            </a:r>
            <a:br>
              <a:rPr lang="en-US" dirty="0"/>
            </a:br>
            <a:endParaRPr lang="en-US" sz="1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87086-14C0-47D0-B77E-AB09283FF1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7433" y="4557238"/>
            <a:ext cx="8957733" cy="2241495"/>
          </a:xfrm>
        </p:spPr>
        <p:txBody>
          <a:bodyPr>
            <a:normAutofit fontScale="77500" lnSpcReduction="20000"/>
          </a:bodyPr>
          <a:lstStyle/>
          <a:p>
            <a:endParaRPr lang="en-US" dirty="0"/>
          </a:p>
          <a:p>
            <a:r>
              <a:rPr lang="en-US" sz="3200" dirty="0"/>
              <a:t>"Moving Forward:  Winter Break" </a:t>
            </a:r>
          </a:p>
          <a:p>
            <a:r>
              <a:rPr lang="en-US" sz="3200" dirty="0"/>
              <a:t>Section 508 Program Managers’ Meeting</a:t>
            </a:r>
          </a:p>
          <a:p>
            <a:r>
              <a:rPr lang="en-US" sz="3200" dirty="0"/>
              <a:t>Timothy Creagan, Senior Accessibility Specialist, U.S. Access Board</a:t>
            </a:r>
          </a:p>
          <a:p>
            <a:r>
              <a:rPr lang="en-US" sz="3200" dirty="0"/>
              <a:t>December 1, 2020</a:t>
            </a:r>
          </a:p>
          <a:p>
            <a:endParaRPr lang="en-US" dirty="0"/>
          </a:p>
        </p:txBody>
      </p:sp>
      <p:pic>
        <p:nvPicPr>
          <p:cNvPr id="8" name="Picture 7" descr="Calendar flipping pages">
            <a:extLst>
              <a:ext uri="{FF2B5EF4-FFF2-40B4-BE49-F238E27FC236}">
                <a16:creationId xmlns:a16="http://schemas.microsoft.com/office/drawing/2014/main" id="{5C144741-C90F-4F6F-A724-FC401630FD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1045" y="2513490"/>
            <a:ext cx="3515776" cy="2344403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7786C4-D8CC-44B2-B34F-75A487D1A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z="1800" smtClean="0"/>
              <a:t>1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013691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0AB15-1591-4C47-89AE-D0B6A2E697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 Meetings 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77EC25-8333-438E-8E1D-EEF1F836E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Interface customization </a:t>
            </a:r>
          </a:p>
          <a:p>
            <a:r>
              <a:rPr lang="en-US" dirty="0"/>
              <a:t>User control of Assistive Technology </a:t>
            </a:r>
          </a:p>
          <a:p>
            <a:r>
              <a:rPr lang="en-US" dirty="0"/>
              <a:t>Expanded pool of participants -- Geographic, disability, time zone</a:t>
            </a:r>
          </a:p>
          <a:p>
            <a:r>
              <a:rPr lang="en-US" dirty="0"/>
              <a:t>Productivity </a:t>
            </a:r>
          </a:p>
          <a:p>
            <a:r>
              <a:rPr lang="en-US" dirty="0"/>
              <a:t>Richer remote interactions (as opposed to “conference call”) – document sharing, face to face interactions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792203-246A-400C-8686-AA7CB8816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z="1800" smtClean="0"/>
              <a:t>10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976893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5A0B0-3DFD-48EE-91D7-A9E3FF174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Some takeaways about virtual meeting platforms – not all 100% accessible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C2EBF6-B496-48D2-A57E-66B851E067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Check with your agency/organization to identify which platforms you already have access to e.g. </a:t>
            </a:r>
            <a:r>
              <a:rPr lang="en-US" dirty="0" err="1"/>
              <a:t>Webex</a:t>
            </a:r>
            <a:r>
              <a:rPr lang="en-US" dirty="0"/>
              <a:t>, MS Teams, etc. </a:t>
            </a:r>
          </a:p>
          <a:p>
            <a:endParaRPr lang="en-US" dirty="0"/>
          </a:p>
          <a:p>
            <a:r>
              <a:rPr lang="en-US" dirty="0"/>
              <a:t>Engage people with disabilities to test and evaluate those platforms</a:t>
            </a:r>
          </a:p>
          <a:p>
            <a:endParaRPr lang="en-US" dirty="0"/>
          </a:p>
          <a:p>
            <a:r>
              <a:rPr lang="en-US" dirty="0"/>
              <a:t>Implement meeting management strategies to address platform weaknesses </a:t>
            </a:r>
          </a:p>
          <a:p>
            <a:endParaRPr lang="en-US" dirty="0"/>
          </a:p>
          <a:p>
            <a:r>
              <a:rPr lang="en-US" dirty="0"/>
              <a:t>Utilize other services to compensate for weaknesses in your platform (e.g. separate captioning streaming website, hand raising tool)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31ACF5-6292-42F1-A375-945CC1317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z="1800" smtClean="0"/>
              <a:t>11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813671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CE854-1422-48FA-8E48-201B10367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Webinar on “Accessible Virtual Meeting Platforms”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1B1A96-CB94-4A95-9586-F81834AE69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Archived at:  </a:t>
            </a:r>
            <a:r>
              <a:rPr lang="en-US" u="sng" dirty="0">
                <a:solidFill>
                  <a:schemeClr val="accent1"/>
                </a:solidFill>
              </a:rPr>
              <a:t>https://www.accessibilityonline.org/cioc-508/archives</a:t>
            </a:r>
            <a:endParaRPr lang="en-US" dirty="0"/>
          </a:p>
          <a:p>
            <a:pPr lvl="1"/>
            <a:r>
              <a:rPr lang="en-US" dirty="0"/>
              <a:t>Originally aired: July 21, 2020 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r>
              <a:rPr lang="en-US" dirty="0"/>
              <a:t>Speakers:  </a:t>
            </a:r>
          </a:p>
          <a:p>
            <a:r>
              <a:rPr lang="en-US" dirty="0"/>
              <a:t>Gerard Williams -- Section 504 Compliance Officer, Federal Communications Commission</a:t>
            </a:r>
          </a:p>
          <a:p>
            <a:r>
              <a:rPr lang="en-US" dirty="0"/>
              <a:t>Brandon Pace -- HQ Section 508 Program Manager, U.S. Department of Homeland Security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6050AE-2F8B-473C-9085-6FE900F34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z="1800" smtClean="0"/>
              <a:t>12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6215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508 Best Practices Webinars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>
          <a:xfrm>
            <a:off x="838200" y="1524001"/>
            <a:ext cx="10515600" cy="4652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Webinars are bi-monthly:</a:t>
            </a:r>
          </a:p>
          <a:p>
            <a:pPr lvl="1"/>
            <a:r>
              <a:rPr lang="en-US" dirty="0"/>
              <a:t>January, March, May, July, September, November 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/>
              <a:t>This webinar series is a collaborative program between the Accessibility Community of Practice of the CIO Council and The U.S. Access Board.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Archived: </a:t>
            </a:r>
            <a:r>
              <a:rPr lang="en-US" dirty="0">
                <a:hlinkClick r:id="rId3"/>
              </a:rPr>
              <a:t>https://www.accessibilityonline.org/cioc-508/archives/</a:t>
            </a:r>
            <a:r>
              <a:rPr lang="en-US" dirty="0"/>
              <a:t> </a:t>
            </a:r>
          </a:p>
          <a:p>
            <a:r>
              <a:rPr lang="en-US" dirty="0"/>
              <a:t>Organized by topic in 2020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Next Webinar: January 26, 2021   </a:t>
            </a:r>
            <a:endParaRPr lang="en-US" sz="3300" dirty="0"/>
          </a:p>
          <a:p>
            <a:pPr lvl="1"/>
            <a:r>
              <a:rPr lang="en-US" sz="3300" dirty="0"/>
              <a:t>“Review of the Revised 508 Standards:  Part 1.  Requirements for federal websites and electronic content”</a:t>
            </a:r>
          </a:p>
          <a:p>
            <a:pPr lvl="1"/>
            <a:r>
              <a:rPr lang="en-US" dirty="0"/>
              <a:t>Time:  1:00 to 2:30 p.m. Eastern</a:t>
            </a:r>
          </a:p>
          <a:p>
            <a:pPr lvl="1"/>
            <a:endParaRPr lang="en-US" dirty="0"/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2859C5F8-6AE4-45C0-85F6-D84FBF657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00851" y="6176963"/>
            <a:ext cx="806245" cy="490540"/>
          </a:xfrm>
        </p:spPr>
        <p:txBody>
          <a:bodyPr/>
          <a:lstStyle/>
          <a:p>
            <a:pPr algn="l" defTabSz="914377">
              <a:defRPr/>
            </a:pPr>
            <a:fld id="{25AFEA32-29CA-4500-92AF-A0C955316540}" type="slidenum">
              <a:rPr lang="en-US" sz="1800" kern="1200">
                <a:solidFill>
                  <a:prstClr val="black"/>
                </a:solidFill>
                <a:latin typeface="Franklin Gothic Book" panose="020B0503020102020204" pitchFamily="34" charset="0"/>
                <a:ea typeface="+mn-ea"/>
                <a:cs typeface="+mn-cs"/>
              </a:rPr>
              <a:pPr algn="l" defTabSz="914377">
                <a:defRPr/>
              </a:pPr>
              <a:t>13</a:t>
            </a:fld>
            <a:endParaRPr lang="en-US" sz="1800" kern="1200" dirty="0">
              <a:solidFill>
                <a:prstClr val="black"/>
              </a:solidFill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3424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F3ED561-01D3-44FF-A48D-11BF3B6DE8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220" y="1788454"/>
            <a:ext cx="10504170" cy="2098226"/>
          </a:xfrm>
        </p:spPr>
        <p:txBody>
          <a:bodyPr/>
          <a:lstStyle/>
          <a:p>
            <a:r>
              <a:rPr lang="en-US" dirty="0"/>
              <a:t>Legal Developments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2DAC2A23-D0AB-40F0-B876-ACB3631458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23954"/>
            <a:ext cx="9144000" cy="633845"/>
          </a:xfrm>
        </p:spPr>
        <p:txBody>
          <a:bodyPr/>
          <a:lstStyle/>
          <a:p>
            <a:r>
              <a:rPr lang="en-US" dirty="0"/>
              <a:t>**With thanks to W3C, Lexology.com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7964C6-38F1-4D05-8DF1-87E257E87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z="1800" smtClean="0"/>
              <a:t>14</a:t>
            </a:fld>
            <a:endParaRPr lang="en-US" sz="1800" dirty="0"/>
          </a:p>
        </p:txBody>
      </p:sp>
      <p:pic>
        <p:nvPicPr>
          <p:cNvPr id="2" name="Picture 1" descr="PIcture of two knitted mittens">
            <a:extLst>
              <a:ext uri="{FF2B5EF4-FFF2-40B4-BE49-F238E27FC236}">
                <a16:creationId xmlns:a16="http://schemas.microsoft.com/office/drawing/2014/main" id="{EC2D778A-B594-4E13-A1E0-F255EAACF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0369" y="4212244"/>
            <a:ext cx="1999661" cy="2091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06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2DA21-2034-433B-9AC8-F3D5659E0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Legal developments - International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37623-9ECC-4018-986E-F178F471BF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400" y="1202267"/>
            <a:ext cx="10845800" cy="497469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u="sng" dirty="0"/>
              <a:t>Canada</a:t>
            </a:r>
          </a:p>
          <a:p>
            <a:r>
              <a:rPr lang="en-US" dirty="0"/>
              <a:t>Accessibility for Ontarians with Disabilities Act:  deadlines up to 2025</a:t>
            </a:r>
          </a:p>
          <a:p>
            <a:r>
              <a:rPr lang="en-US" dirty="0"/>
              <a:t>Accessible Canada Act: remove barriers by 2040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u="sng" dirty="0"/>
              <a:t>European Union (EU) -- Web Accessibility Directive</a:t>
            </a:r>
          </a:p>
          <a:p>
            <a:r>
              <a:rPr lang="en-US" dirty="0"/>
              <a:t>As of September 23, 2020, all public sector websites must conform</a:t>
            </a:r>
          </a:p>
          <a:p>
            <a:r>
              <a:rPr lang="en-US" dirty="0"/>
              <a:t>June 23, 2021 – mobile applications comply; Dec. 2021 – websites public report compliance</a:t>
            </a:r>
          </a:p>
          <a:p>
            <a:r>
              <a:rPr lang="en-US" dirty="0"/>
              <a:t>2020- ongoing discussion as to whether EN 301 549 should become an ISO standard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u="sng" dirty="0"/>
              <a:t>Switzerland</a:t>
            </a:r>
          </a:p>
          <a:p>
            <a:pPr marL="0" indent="0">
              <a:buNone/>
            </a:pPr>
            <a:r>
              <a:rPr lang="en-US" dirty="0"/>
              <a:t>June 2020 – update accessibility standards to WCAG 2.1; promote e-accessibility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52205F-E5C5-4D47-8AD7-6B5100E59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z="1800" smtClean="0"/>
              <a:t>15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786331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2DA21-2034-433B-9AC8-F3D5659E0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Legal developments – In the U.S.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37623-9ECC-4018-986E-F178F471BF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4667"/>
            <a:ext cx="10515600" cy="4822296"/>
          </a:xfrm>
        </p:spPr>
        <p:txBody>
          <a:bodyPr>
            <a:normAutofit fontScale="77500" lnSpcReduction="2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u="sng" dirty="0"/>
              <a:t>Accessible kiosks</a:t>
            </a:r>
            <a:r>
              <a:rPr lang="en-US" sz="3300" dirty="0"/>
              <a:t> – settlement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 </a:t>
            </a:r>
            <a:r>
              <a:rPr lang="en-US" i="1" dirty="0"/>
              <a:t>Irving v. Berryhill </a:t>
            </a:r>
            <a:r>
              <a:rPr lang="en-US" dirty="0"/>
              <a:t>(3:17-cv-01730), District Court, S.D. California (Settled March 2020)</a:t>
            </a:r>
          </a:p>
          <a:p>
            <a:pPr lvl="1" indent="-457200">
              <a:spcBef>
                <a:spcPts val="0"/>
              </a:spcBef>
            </a:pPr>
            <a:r>
              <a:rPr lang="en-US" sz="2800" dirty="0"/>
              <a:t>Settlement between National Federation of the Blind (NFB), two blind individuals and the Social Security Administration (SSA).  </a:t>
            </a:r>
          </a:p>
          <a:p>
            <a:pPr lvl="1" indent="-457200">
              <a:spcBef>
                <a:spcPts val="0"/>
              </a:spcBef>
            </a:pPr>
            <a:r>
              <a:rPr lang="en-US" sz="2800" dirty="0"/>
              <a:t>Visitor intake processing kiosks will be made accessible</a:t>
            </a:r>
          </a:p>
          <a:p>
            <a:pPr lvl="1" indent="-457200">
              <a:spcBef>
                <a:spcPts val="0"/>
              </a:spcBef>
            </a:pPr>
            <a:r>
              <a:rPr lang="en-US" sz="2800" dirty="0"/>
              <a:t>Braille and audio instructions and a headphone jack, privacy safeguards, as well as training personnel on the nonvisual use of kiosks, testing for functionality and monitoring for any issues by the end of 2021.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marL="0" indent="0">
              <a:buNone/>
            </a:pPr>
            <a:r>
              <a:rPr lang="en-US" sz="3400" u="sng" dirty="0"/>
              <a:t>Accessible Podcasts </a:t>
            </a:r>
            <a:r>
              <a:rPr lang="en-US" sz="3400" dirty="0"/>
              <a:t>– expanding requested relief</a:t>
            </a:r>
          </a:p>
          <a:p>
            <a:r>
              <a:rPr lang="en-US" i="1" dirty="0"/>
              <a:t>Jones v. Gimlet</a:t>
            </a:r>
            <a:r>
              <a:rPr lang="en-US" dirty="0"/>
              <a:t>, Case No. 20-cv-3102, District Court, E.D. NY</a:t>
            </a:r>
          </a:p>
          <a:p>
            <a:pPr lvl="1"/>
            <a:r>
              <a:rPr lang="en-US" sz="2800" dirty="0"/>
              <a:t>Pending class action lawsuit</a:t>
            </a:r>
          </a:p>
          <a:p>
            <a:pPr lvl="1"/>
            <a:r>
              <a:rPr lang="en-US" sz="2800" dirty="0"/>
              <a:t>Seeks captioning (more than transcripts) for podcasts</a:t>
            </a:r>
          </a:p>
          <a:p>
            <a:pPr lvl="1"/>
            <a:r>
              <a:rPr lang="en-US" sz="2800" dirty="0"/>
              <a:t>Note:  captioned podcasts will require improved authoring and distribution tools, apps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B70FE3-D9B2-474B-8DE2-6BAFF4B2E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z="1800" smtClean="0"/>
              <a:t>16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54634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87955-0B68-4DBB-8A1E-B58B7105B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Pending legislation in Congress – </a:t>
            </a:r>
            <a:br>
              <a:rPr lang="en-US" dirty="0"/>
            </a:br>
            <a:r>
              <a:rPr lang="en-US" dirty="0"/>
              <a:t>“Online Accessibility Act”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53BEA8-6EB1-496B-A973-EC6662ADF7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October 1, 2020 – introduced to U.S. Congress</a:t>
            </a:r>
          </a:p>
          <a:p>
            <a:r>
              <a:rPr lang="en-US" dirty="0"/>
              <a:t>Proposed amendments to the ADA</a:t>
            </a:r>
          </a:p>
          <a:p>
            <a:r>
              <a:rPr lang="en-US" dirty="0"/>
              <a:t>Applies to “consumer facing websites and mobile applications owned or operated by a private entity” </a:t>
            </a:r>
          </a:p>
          <a:p>
            <a:r>
              <a:rPr lang="en-US" dirty="0"/>
              <a:t>Requires conformance with WCAG 2.0 Level AA</a:t>
            </a:r>
          </a:p>
          <a:p>
            <a:r>
              <a:rPr lang="en-US" dirty="0"/>
              <a:t>Proposes NEW standard of conformance:  “Substantial compliance”</a:t>
            </a:r>
          </a:p>
          <a:p>
            <a:endParaRPr lang="en-US" dirty="0"/>
          </a:p>
          <a:p>
            <a:r>
              <a:rPr lang="en-US" dirty="0"/>
              <a:t>MAY lead to diminished enforcement (or none) of accessibility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A5FE40-3C59-41AD-A28D-19E49DD0F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z="1800" smtClean="0"/>
              <a:t>17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685840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F3ED561-01D3-44FF-A48D-11BF3B6DE8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220" y="1788454"/>
            <a:ext cx="10504170" cy="2098226"/>
          </a:xfrm>
        </p:spPr>
        <p:txBody>
          <a:bodyPr/>
          <a:lstStyle/>
          <a:p>
            <a:r>
              <a:rPr lang="en-US" dirty="0"/>
              <a:t>Accessibility Standards 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2DAC2A23-D0AB-40F0-B876-ACB3631458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5600" y="4147458"/>
            <a:ext cx="9494029" cy="111034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**With thanks to: </a:t>
            </a:r>
          </a:p>
          <a:p>
            <a:r>
              <a:rPr lang="en-US" dirty="0"/>
              <a:t>Bruce Bailey -- Information Technology Specialist, US Access Board; W3C.org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7964C6-38F1-4D05-8DF1-87E257E87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z="1800" smtClean="0"/>
              <a:t>18</a:t>
            </a:fld>
            <a:endParaRPr lang="en-US" sz="1800" dirty="0"/>
          </a:p>
        </p:txBody>
      </p:sp>
      <p:pic>
        <p:nvPicPr>
          <p:cNvPr id="2" name="Picture 1" descr="A pile of packages wrapped in brown paper and tied with string">
            <a:extLst>
              <a:ext uri="{FF2B5EF4-FFF2-40B4-BE49-F238E27FC236}">
                <a16:creationId xmlns:a16="http://schemas.microsoft.com/office/drawing/2014/main" id="{570CFB58-AEB2-4740-B800-DA4165E6D8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9629" y="4301532"/>
            <a:ext cx="1749704" cy="163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1043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BB1A3-98E6-4A17-A98F-20E6779D1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WCAG 2.0, 2.1, 2.2, Silver aka 3.0…..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3F4085-EDB7-49FC-AF1C-0C8FD30B01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WCAG 2.0 incorporated by reference in Revised 508 Standards(2017)</a:t>
            </a:r>
          </a:p>
          <a:p>
            <a:r>
              <a:rPr lang="en-US" dirty="0"/>
              <a:t>WCAG 2.1 – published 2018</a:t>
            </a:r>
          </a:p>
          <a:p>
            <a:r>
              <a:rPr lang="en-US" dirty="0"/>
              <a:t>WCAG 2.2 – working draft 2020 [Final – mid 2021?]</a:t>
            </a:r>
          </a:p>
          <a:p>
            <a:pPr lvl="1"/>
            <a:r>
              <a:rPr lang="en-US" dirty="0"/>
              <a:t>Nine new success criteria – see WCAG 2.2 Draft for Review.</a:t>
            </a:r>
          </a:p>
          <a:p>
            <a:pPr lvl="1"/>
            <a:r>
              <a:rPr lang="en-US" dirty="0">
                <a:hlinkClick r:id="rId2"/>
              </a:rPr>
              <a:t>https://www.w3.org/blog/2020/08/wcag22-wide-review/</a:t>
            </a:r>
            <a:r>
              <a:rPr lang="en-US" dirty="0"/>
              <a:t> </a:t>
            </a:r>
          </a:p>
          <a:p>
            <a:pPr lvl="1"/>
            <a:endParaRPr lang="en-US" dirty="0"/>
          </a:p>
          <a:p>
            <a:r>
              <a:rPr lang="en-US" dirty="0"/>
              <a:t>WCAG 3.0 – formerly the “Silver” project.</a:t>
            </a:r>
          </a:p>
          <a:p>
            <a:pPr lvl="1"/>
            <a:r>
              <a:rPr lang="en-US" dirty="0"/>
              <a:t>Will be a successor to the Web Content Accessibility Guidelines (WCAG) 2. </a:t>
            </a:r>
          </a:p>
          <a:p>
            <a:pPr lvl="1"/>
            <a:r>
              <a:rPr lang="en-US" dirty="0"/>
              <a:t>First public working draft expected soon</a:t>
            </a:r>
          </a:p>
          <a:p>
            <a:pPr lvl="1"/>
            <a:r>
              <a:rPr lang="en-US" dirty="0"/>
              <a:t>See</a:t>
            </a:r>
            <a:r>
              <a:rPr lang="en-US" b="1" dirty="0"/>
              <a:t>: </a:t>
            </a:r>
            <a:r>
              <a:rPr lang="en-US" b="1" dirty="0">
                <a:hlinkClick r:id="rId3"/>
              </a:rPr>
              <a:t>https://www.w3.org/WAI/GL/task-forces/silver/wiki/Main_Page</a:t>
            </a:r>
            <a:r>
              <a:rPr lang="en-US" b="1" dirty="0"/>
              <a:t> </a:t>
            </a:r>
            <a:endParaRPr lang="en-US" b="1" u="sng" dirty="0">
              <a:solidFill>
                <a:schemeClr val="accent1"/>
              </a:solidFill>
            </a:endParaRP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D2C6DA-7088-474D-BA21-35D8B0820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z="1800" smtClean="0"/>
              <a:t>19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653349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Grp="1" noChangeArrowheads="1"/>
          </p:cNvSpPr>
          <p:nvPr>
            <p:ph type="title"/>
          </p:nvPr>
        </p:nvSpPr>
        <p:spPr>
          <a:xfrm>
            <a:off x="568036" y="0"/>
            <a:ext cx="10515600" cy="1325563"/>
          </a:xfrm>
        </p:spPr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8195" name="Text box 3"/>
          <p:cNvSpPr>
            <a:spLocks noGrp="1" noChangeArrowheads="1"/>
          </p:cNvSpPr>
          <p:nvPr>
            <p:ph type="body" idx="1"/>
          </p:nvPr>
        </p:nvSpPr>
        <p:spPr>
          <a:xfrm>
            <a:off x="627030" y="1311227"/>
            <a:ext cx="10515600" cy="4782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Today’s presentation will provide a high-level overview of some of the changes and challenges we faced this year as federal Section 508 Program managers.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As we adapt to living with a worldwide pandemic, we continue to perform our duties and provide service to the American people.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Thank you for your dedication and service.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EA4D91-4C3C-4B11-816E-645D2B95C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30610" y="6104869"/>
            <a:ext cx="889000" cy="370553"/>
          </a:xfrm>
        </p:spPr>
        <p:txBody>
          <a:bodyPr/>
          <a:lstStyle/>
          <a:p>
            <a:pPr algn="l" defTabSz="914377">
              <a:defRPr/>
            </a:pPr>
            <a:fld id="{25AFEA32-29CA-4500-92AF-A0C955316540}" type="slidenum">
              <a:rPr lang="en-US" sz="1800" kern="1200">
                <a:solidFill>
                  <a:prstClr val="black"/>
                </a:solidFill>
                <a:ea typeface="+mn-ea"/>
                <a:cs typeface="+mn-cs"/>
              </a:rPr>
              <a:pPr algn="l" defTabSz="914377">
                <a:defRPr/>
              </a:pPr>
              <a:t>2</a:t>
            </a:fld>
            <a:endParaRPr lang="en-US" sz="180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25607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F3ED561-01D3-44FF-A48D-11BF3B6DE8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220" y="1788454"/>
            <a:ext cx="10504170" cy="2098226"/>
          </a:xfrm>
        </p:spPr>
        <p:txBody>
          <a:bodyPr/>
          <a:lstStyle/>
          <a:p>
            <a:r>
              <a:rPr lang="en-US" dirty="0"/>
              <a:t>ICT Testing Baseline for WEB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2DAC2A23-D0AB-40F0-B876-ACB3631458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80114"/>
            <a:ext cx="9144000" cy="1077685"/>
          </a:xfrm>
        </p:spPr>
        <p:txBody>
          <a:bodyPr>
            <a:normAutofit/>
          </a:bodyPr>
          <a:lstStyle/>
          <a:p>
            <a:r>
              <a:rPr lang="en-US" dirty="0"/>
              <a:t>**With thanks to:</a:t>
            </a:r>
          </a:p>
          <a:p>
            <a:r>
              <a:rPr lang="en-US" dirty="0"/>
              <a:t> Kathy Eng, Senior ICT Accessibility Specialist, US Access Board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7964C6-38F1-4D05-8DF1-87E257E87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z="1800" smtClean="0"/>
              <a:t>20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7194478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810FD-4034-47C6-B8AB-E974F2B53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 with the Section 508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648F9A-E727-4227-ABF9-E6F7FF03B4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Technical accessibility requirements for ICT (Information and Communication Technologies)</a:t>
            </a:r>
          </a:p>
          <a:p>
            <a:endParaRPr lang="en-US" dirty="0"/>
          </a:p>
          <a:p>
            <a:r>
              <a:rPr lang="en-US" dirty="0"/>
              <a:t>Covers electronic documents, web content, software, hardware</a:t>
            </a:r>
          </a:p>
          <a:p>
            <a:r>
              <a:rPr lang="en-US" dirty="0"/>
              <a:t>Web Content Accessibility Guidelines (WCAG) 2.0  Incorporated by reference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8BE03E-3A97-4513-B18A-F7168900B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z="1800" smtClean="0"/>
              <a:t>21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6409610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7E56B-E36B-4425-95BE-EE5042A5E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57193"/>
          </a:xfrm>
        </p:spPr>
        <p:txBody>
          <a:bodyPr>
            <a:noAutofit/>
          </a:bodyPr>
          <a:lstStyle/>
          <a:p>
            <a:pPr algn="ctr"/>
            <a:r>
              <a:rPr lang="en-US" sz="3600" b="0" i="0" dirty="0">
                <a:solidFill>
                  <a:srgbClr val="1B1B1B"/>
                </a:solidFill>
                <a:effectLst/>
                <a:latin typeface="Source Sans Pro Web"/>
              </a:rPr>
              <a:t>“ICT that is procured, developed, maintained, or used by agencies </a:t>
            </a:r>
            <a:r>
              <a:rPr lang="en-US" sz="3600" b="0" dirty="0">
                <a:solidFill>
                  <a:srgbClr val="1B1B1B"/>
                </a:solidFill>
                <a:effectLst/>
                <a:latin typeface="Source Sans Pro Web"/>
              </a:rPr>
              <a:t>shall conform </a:t>
            </a:r>
            <a:r>
              <a:rPr lang="en-US" sz="3600" b="0" i="0" dirty="0">
                <a:solidFill>
                  <a:srgbClr val="1B1B1B"/>
                </a:solidFill>
                <a:effectLst/>
                <a:latin typeface="Source Sans Pro Web"/>
              </a:rPr>
              <a:t>to the Revised 508 Standards.”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9A9F0-ADB7-4AAA-A470-B94B14160A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314" y="2238499"/>
            <a:ext cx="10515600" cy="392213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Testing determines whether ICT conforms to the Revised 508 Standards</a:t>
            </a:r>
          </a:p>
          <a:p>
            <a:endParaRPr lang="en-US" dirty="0"/>
          </a:p>
          <a:p>
            <a:r>
              <a:rPr lang="en-US" dirty="0"/>
              <a:t>Testing challenges:</a:t>
            </a:r>
          </a:p>
          <a:p>
            <a:pPr lvl="1"/>
            <a:r>
              <a:rPr lang="en-US" dirty="0"/>
              <a:t>Interpretation of standards vary</a:t>
            </a:r>
          </a:p>
          <a:p>
            <a:pPr lvl="1"/>
            <a:r>
              <a:rPr lang="en-US" dirty="0"/>
              <a:t>Variety of test methodologies</a:t>
            </a:r>
          </a:p>
          <a:p>
            <a:pPr lvl="2"/>
            <a:r>
              <a:rPr lang="en-US" dirty="0"/>
              <a:t>Manual – can test all requirements but slow</a:t>
            </a:r>
          </a:p>
          <a:p>
            <a:pPr lvl="2"/>
            <a:r>
              <a:rPr lang="en-US" dirty="0"/>
              <a:t>Automated – limited in testing capability but fast</a:t>
            </a:r>
          </a:p>
          <a:p>
            <a:pPr lvl="2"/>
            <a:r>
              <a:rPr lang="en-US" dirty="0"/>
              <a:t>Hybrid </a:t>
            </a:r>
          </a:p>
          <a:p>
            <a:pPr lvl="2"/>
            <a:endParaRPr lang="en-US" dirty="0"/>
          </a:p>
          <a:p>
            <a:r>
              <a:rPr lang="en-US" dirty="0"/>
              <a:t>Inconsistent test results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0CF3C-0DB8-4311-BCD0-633D3C60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z="1800" smtClean="0"/>
              <a:t>22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1361661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34DA2CA-7072-4610-B96D-76DAB5A8F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Baseline ICT Testing makes it clearer: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1C9744-B6A1-4E4B-B570-F73F6655CE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58735"/>
            <a:ext cx="7780867" cy="3254665"/>
          </a:xfrm>
        </p:spPr>
        <p:txBody>
          <a:bodyPr>
            <a:normAutofit/>
          </a:bodyPr>
          <a:lstStyle/>
          <a:p>
            <a:r>
              <a:rPr lang="en-US" sz="3200" dirty="0"/>
              <a:t>Explains the requirement</a:t>
            </a:r>
          </a:p>
          <a:p>
            <a:endParaRPr lang="en-US" sz="3200" dirty="0"/>
          </a:p>
          <a:p>
            <a:r>
              <a:rPr lang="en-US" sz="3200" dirty="0"/>
              <a:t>Identifies what to measure</a:t>
            </a:r>
          </a:p>
          <a:p>
            <a:endParaRPr lang="en-US" sz="3200" dirty="0"/>
          </a:p>
          <a:p>
            <a:r>
              <a:rPr lang="en-US" sz="3200" dirty="0"/>
              <a:t>Determines conformance</a:t>
            </a:r>
          </a:p>
          <a:p>
            <a:endParaRPr lang="en-US" dirty="0"/>
          </a:p>
        </p:txBody>
      </p:sp>
      <p:sp>
        <p:nvSpPr>
          <p:cNvPr id="5" name="Slide Number Placeholder 4" hidden="1">
            <a:extLst>
              <a:ext uri="{FF2B5EF4-FFF2-40B4-BE49-F238E27FC236}">
                <a16:creationId xmlns:a16="http://schemas.microsoft.com/office/drawing/2014/main" id="{E5083C02-B0CA-4C95-A665-93E787B06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" name="Picture 6" descr="Smiley face">
            <a:extLst>
              <a:ext uri="{FF2B5EF4-FFF2-40B4-BE49-F238E27FC236}">
                <a16:creationId xmlns:a16="http://schemas.microsoft.com/office/drawing/2014/main" id="{263E641E-FC44-4A41-B0DF-164E96D13A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2400" y="4527934"/>
            <a:ext cx="1638248" cy="163824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8DBC9EB-281D-4509-ABBF-9C0D7AC671FC}"/>
              </a:ext>
            </a:extLst>
          </p:cNvPr>
          <p:cNvSpPr txBox="1"/>
          <p:nvPr/>
        </p:nvSpPr>
        <p:spPr>
          <a:xfrm flipH="1">
            <a:off x="10844981" y="5948516"/>
            <a:ext cx="707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32871872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EA7A8-0045-4B9C-9926-EB9C076E3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ICT Testing Baseline Portfolio: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D08286-51E8-4A68-9205-DA5C826B93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333" y="1825625"/>
            <a:ext cx="11421534" cy="4351338"/>
          </a:xfrm>
        </p:spPr>
        <p:txBody>
          <a:bodyPr>
            <a:normAutofit/>
          </a:bodyPr>
          <a:lstStyle/>
          <a:p>
            <a:r>
              <a:rPr lang="en-US" sz="3200" dirty="0"/>
              <a:t>Establishes the foundation for consistent test results</a:t>
            </a:r>
          </a:p>
          <a:p>
            <a:pPr lvl="1"/>
            <a:r>
              <a:rPr lang="en-US" sz="3200" dirty="0"/>
              <a:t>Validation of test processes for alignment</a:t>
            </a:r>
          </a:p>
          <a:p>
            <a:pPr lvl="1"/>
            <a:endParaRPr lang="en-US" sz="3200" dirty="0"/>
          </a:p>
          <a:p>
            <a:r>
              <a:rPr lang="en-US" sz="3200" dirty="0"/>
              <a:t>Will </a:t>
            </a:r>
            <a:r>
              <a:rPr lang="en-US" sz="3200" i="1" dirty="0"/>
              <a:t>eventually</a:t>
            </a:r>
            <a:r>
              <a:rPr lang="en-US" sz="3200" dirty="0"/>
              <a:t> include Baselines for all ICT covered by Section 508</a:t>
            </a:r>
          </a:p>
          <a:p>
            <a:pPr lvl="1"/>
            <a:r>
              <a:rPr lang="en-US" sz="3200" dirty="0"/>
              <a:t>Completed: </a:t>
            </a:r>
            <a:r>
              <a:rPr lang="en-US" sz="3200" b="1" u="sng" dirty="0"/>
              <a:t>Web</a:t>
            </a:r>
            <a:r>
              <a:rPr lang="en-US" sz="3200" dirty="0"/>
              <a:t> </a:t>
            </a:r>
          </a:p>
          <a:p>
            <a:pPr lvl="1"/>
            <a:r>
              <a:rPr lang="en-US" sz="3200" dirty="0"/>
              <a:t>Planned: software, hardware, documents, etc.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3E6C1E-1EB9-4AFB-AF42-84FB84DEC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z="1800" smtClean="0"/>
              <a:t>24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886934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Baseline-aligned Test Process</a:t>
            </a:r>
          </a:p>
        </p:txBody>
      </p:sp>
      <p:pic>
        <p:nvPicPr>
          <p:cNvPr id="8" name="Picture 7" descr="A Test Process is a method of how to test each Baseline Test, with instructions on how to use test tools.">
            <a:extLst>
              <a:ext uri="{FF2B5EF4-FFF2-40B4-BE49-F238E27FC236}">
                <a16:creationId xmlns:a16="http://schemas.microsoft.com/office/drawing/2014/main" id="{99DCDDD6-4A6C-6643-875D-B8FB9BBA63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483" y="2416322"/>
            <a:ext cx="11125200" cy="26162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C7FD3F-1616-4589-B1BE-A3ED2AE02632}" type="slidenum">
              <a:rPr lang="en-US" sz="1800" smtClean="0"/>
              <a:pPr>
                <a:defRPr/>
              </a:pPr>
              <a:t>25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849562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ICT Testing Baseline for Web Resources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252025" y="2286000"/>
            <a:ext cx="10536701" cy="3581400"/>
          </a:xfrm>
        </p:spPr>
        <p:txBody>
          <a:bodyPr>
            <a:normAutofit/>
          </a:bodyPr>
          <a:lstStyle/>
          <a:p>
            <a:r>
              <a:rPr lang="en-US" sz="3000" b="1" i="0" dirty="0">
                <a:solidFill>
                  <a:schemeClr val="tx2"/>
                </a:solidFill>
                <a:hlinkClick r:id="rId3"/>
              </a:rPr>
              <a:t>https://section508coordinators.github.io/ICTTestingBaseline/</a:t>
            </a:r>
            <a:endParaRPr lang="en-US" sz="3000" b="1" dirty="0">
              <a:hlinkClick r:id="rId4"/>
            </a:endParaRPr>
          </a:p>
          <a:p>
            <a:r>
              <a:rPr lang="en-US" sz="3200" b="1" dirty="0">
                <a:hlinkClick r:id="rId4"/>
              </a:rPr>
              <a:t>ICTBaseline@gsa.gov</a:t>
            </a:r>
            <a:r>
              <a:rPr lang="en-US" sz="3200" b="1" dirty="0"/>
              <a:t> </a:t>
            </a:r>
          </a:p>
          <a:p>
            <a:endParaRPr lang="en-US" sz="3200" b="1" dirty="0"/>
          </a:p>
          <a:p>
            <a:r>
              <a:rPr lang="en-US" sz="3200" dirty="0"/>
              <a:t>“Co-owned” by Access Board and GSA</a:t>
            </a:r>
          </a:p>
          <a:p>
            <a:r>
              <a:rPr lang="en-US" sz="3200" dirty="0"/>
              <a:t>Federal CIO Council Accessibility Community Of Practice (ACOP) Best Practice</a:t>
            </a:r>
          </a:p>
          <a:p>
            <a:endParaRPr lang="en-US" sz="3200" b="1" i="0" dirty="0">
              <a:solidFill>
                <a:schemeClr val="tx2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C7FD3F-1616-4589-B1BE-A3ED2AE02632}" type="slidenum">
              <a:rPr lang="en-US" sz="1800" smtClean="0"/>
              <a:pPr>
                <a:defRPr/>
              </a:pPr>
              <a:t>26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915901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945714" cy="1485900"/>
          </a:xfrm>
        </p:spPr>
        <p:txBody>
          <a:bodyPr>
            <a:noAutofit/>
          </a:bodyPr>
          <a:lstStyle/>
          <a:p>
            <a:r>
              <a:rPr lang="en-US" dirty="0"/>
              <a:t>What’s the ICT Testing Baseline for Web?</a:t>
            </a:r>
          </a:p>
        </p:txBody>
      </p:sp>
      <p:pic>
        <p:nvPicPr>
          <p:cNvPr id="7" name="Picture 6" descr="The ICT Testing Baseline consists of what needs to be checked when testing for conformance to Revised Section 508 Standards (WCAG 2.0)">
            <a:extLst>
              <a:ext uri="{FF2B5EF4-FFF2-40B4-BE49-F238E27FC236}">
                <a16:creationId xmlns:a16="http://schemas.microsoft.com/office/drawing/2014/main" id="{CB87A84C-DB04-9F46-93DB-84CF93627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686" y="2171700"/>
            <a:ext cx="10972800" cy="30607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C7FD3F-1616-4589-B1BE-A3ED2AE02632}" type="slidenum">
              <a:rPr lang="en-US" sz="1800" smtClean="0"/>
              <a:pPr>
                <a:defRPr/>
              </a:pPr>
              <a:t>27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843676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F29F-719A-4FF1-B1F2-82F321409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8522" y="1480930"/>
            <a:ext cx="3973588" cy="325432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cap="all" dirty="0"/>
              <a:t>24 Baseline Tests</a:t>
            </a:r>
          </a:p>
        </p:txBody>
      </p:sp>
      <p:pic>
        <p:nvPicPr>
          <p:cNvPr id="13" name="Picture 12" descr="screenshot of table of contents, listing the 24 tests in the Baseline for Web">
            <a:extLst>
              <a:ext uri="{FF2B5EF4-FFF2-40B4-BE49-F238E27FC236}">
                <a16:creationId xmlns:a16="http://schemas.microsoft.com/office/drawing/2014/main" id="{17BE5BCE-0DB1-4292-8A2E-9389E934D8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595" y="0"/>
            <a:ext cx="5257795" cy="688121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62459-FDDA-4431-919E-249575C06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D23EE9D8-92CD-4694-BDB5-7F2BEF364392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802B96-068D-442E-BCCE-DA97E23E5D5D}"/>
              </a:ext>
            </a:extLst>
          </p:cNvPr>
          <p:cNvSpPr txBox="1"/>
          <p:nvPr/>
        </p:nvSpPr>
        <p:spPr>
          <a:xfrm flipH="1">
            <a:off x="11071123" y="6341806"/>
            <a:ext cx="747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6325194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B0CBCE1C-09A3-4BDB-B66A-08D0F3469909}"/>
              </a:ext>
            </a:extLst>
          </p:cNvPr>
          <p:cNvSpPr txBox="1">
            <a:spLocks/>
          </p:cNvSpPr>
          <p:nvPr/>
        </p:nvSpPr>
        <p:spPr>
          <a:xfrm>
            <a:off x="8419257" y="1188720"/>
            <a:ext cx="3176246" cy="30001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400" cap="all" dirty="0"/>
              <a:t>Baseline Test</a:t>
            </a:r>
          </a:p>
          <a:p>
            <a:r>
              <a:rPr lang="en-US" sz="3400" cap="all" dirty="0"/>
              <a:t>Accessibility requirements</a:t>
            </a:r>
          </a:p>
        </p:txBody>
      </p:sp>
      <p:pic>
        <p:nvPicPr>
          <p:cNvPr id="6" name="Picture 5" descr="Screenshot of the Forms Baseline Test which lists 8 WCAG requirements ">
            <a:extLst>
              <a:ext uri="{FF2B5EF4-FFF2-40B4-BE49-F238E27FC236}">
                <a16:creationId xmlns:a16="http://schemas.microsoft.com/office/drawing/2014/main" id="{AC495C34-BBB9-4DE7-9607-A871E61B7E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025" y="38254"/>
            <a:ext cx="6355251" cy="6819746"/>
          </a:xfrm>
          <a:prstGeom prst="rect">
            <a:avLst/>
          </a:prstGeom>
        </p:spPr>
      </p:pic>
      <p:sp>
        <p:nvSpPr>
          <p:cNvPr id="4" name="Slide Number Placeholder 3" hidden="1">
            <a:extLst>
              <a:ext uri="{FF2B5EF4-FFF2-40B4-BE49-F238E27FC236}">
                <a16:creationId xmlns:a16="http://schemas.microsoft.com/office/drawing/2014/main" id="{E3F62459-FDDA-4431-919E-249575C06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D23EE9D8-92CD-4694-BDB5-7F2BEF364392}" type="slidenum">
              <a:rPr lang="en-US"/>
              <a:pPr defTabSz="914400">
                <a:spcAft>
                  <a:spcPts val="600"/>
                </a:spcAft>
              </a:pPr>
              <a:t>29</a:t>
            </a:fld>
            <a:endParaRPr lang="en-US"/>
          </a:p>
        </p:txBody>
      </p:sp>
      <p:sp>
        <p:nvSpPr>
          <p:cNvPr id="2" name="Title 6" hidden="1">
            <a:extLst>
              <a:ext uri="{FF2B5EF4-FFF2-40B4-BE49-F238E27FC236}">
                <a16:creationId xmlns:a16="http://schemas.microsoft.com/office/drawing/2014/main" id="{3926E9BA-5369-499E-A19E-9C6701C40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Baseline Test Accessibility Requirements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E892E0-FB71-4428-B3AE-B71DFA72035F}"/>
              </a:ext>
            </a:extLst>
          </p:cNvPr>
          <p:cNvSpPr txBox="1"/>
          <p:nvPr/>
        </p:nvSpPr>
        <p:spPr>
          <a:xfrm>
            <a:off x="10658168" y="6184490"/>
            <a:ext cx="768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29</a:t>
            </a:r>
          </a:p>
        </p:txBody>
      </p:sp>
    </p:spTree>
    <p:extLst>
      <p:ext uri="{BB962C8B-B14F-4D97-AF65-F5344CB8AC3E}">
        <p14:creationId xmlns:p14="http://schemas.microsoft.com/office/powerpoint/2010/main" val="1316411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43167-73ED-41D7-84D2-6CF1D09FF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now for some FUN….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76515-5E66-4F77-9A9E-6F8DAB738A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7855"/>
            <a:ext cx="10515600" cy="463910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In the spirit of “having fun while doing good,” we have added an extra layer of meaning to today’s presentation.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There are clues or “Easter Eggs” (for all you Marvel Universe fans) hidden throughout.  Decipher them to identify the song they represent.   </a:t>
            </a:r>
          </a:p>
          <a:p>
            <a:pPr marL="0" indent="0">
              <a:buNone/>
            </a:pPr>
            <a:r>
              <a:rPr lang="en-US" dirty="0"/>
              <a:t>Have fun !--- </a:t>
            </a:r>
          </a:p>
          <a:p>
            <a:endParaRPr lang="en-US" dirty="0"/>
          </a:p>
        </p:txBody>
      </p:sp>
      <p:pic>
        <p:nvPicPr>
          <p:cNvPr id="4" name="Picture 3" descr="Decorated Easer egg">
            <a:extLst>
              <a:ext uri="{FF2B5EF4-FFF2-40B4-BE49-F238E27FC236}">
                <a16:creationId xmlns:a16="http://schemas.microsoft.com/office/drawing/2014/main" id="{5580CD1C-BE01-418A-8DD8-2F7C5318A7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3813" y="4001294"/>
            <a:ext cx="1688738" cy="235326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40C62F-DF19-4828-9D06-76CF8B69E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z="1800" smtClean="0"/>
              <a:t>3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132493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F29F-719A-4FF1-B1F2-82F321409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9666" y="1314922"/>
            <a:ext cx="3176246" cy="300013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400" cap="all" dirty="0"/>
              <a:t>Baseline Test</a:t>
            </a:r>
            <a:br>
              <a:rPr lang="en-US" sz="3400" cap="all" dirty="0"/>
            </a:br>
            <a:r>
              <a:rPr lang="en-US" sz="3400" cap="all" dirty="0"/>
              <a:t>Format</a:t>
            </a:r>
          </a:p>
        </p:txBody>
      </p:sp>
      <p:pic>
        <p:nvPicPr>
          <p:cNvPr id="5" name="Picture 4" descr="screenshot of the forms test to highlight the different sections of a baseline test: Test ID, Test name, Identify Content to test, Test instructions of what to check, Test Results to determine pass/fail ">
            <a:extLst>
              <a:ext uri="{FF2B5EF4-FFF2-40B4-BE49-F238E27FC236}">
                <a16:creationId xmlns:a16="http://schemas.microsoft.com/office/drawing/2014/main" id="{E2CC0378-EDF8-4174-A63A-5F1EEA4B82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858" y="18937"/>
            <a:ext cx="6376969" cy="6846401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62459-FDDA-4431-919E-249575C06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D23EE9D8-92CD-4694-BDB5-7F2BEF364392}" type="slidenum">
              <a:rPr lang="en-US" sz="1800"/>
              <a:pPr defTabSz="914400">
                <a:spcAft>
                  <a:spcPts val="600"/>
                </a:spcAft>
              </a:pPr>
              <a:t>30</a:t>
            </a:fld>
            <a:endParaRPr lang="en-US" sz="1800" dirty="0"/>
          </a:p>
        </p:txBody>
      </p:sp>
      <p:sp>
        <p:nvSpPr>
          <p:cNvPr id="12" name="Rectangle: Rounded Corners 11" descr="Box around 10.1 Test Procesdures for Form Names section">
            <a:extLst>
              <a:ext uri="{FF2B5EF4-FFF2-40B4-BE49-F238E27FC236}">
                <a16:creationId xmlns:a16="http://schemas.microsoft.com/office/drawing/2014/main" id="{86949716-2193-46A2-A34A-1E5782A565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5025" y="5799"/>
            <a:ext cx="6373112" cy="86296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 descr="Box around Indentity Content section">
            <a:extLst>
              <a:ext uri="{FF2B5EF4-FFF2-40B4-BE49-F238E27FC236}">
                <a16:creationId xmlns:a16="http://schemas.microsoft.com/office/drawing/2014/main" id="{FFF4403C-9F4B-41C7-A478-32CABD64F1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2858" y="883440"/>
            <a:ext cx="6373112" cy="167688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 descr="Box around Test Instructions section">
            <a:extLst>
              <a:ext uri="{FF2B5EF4-FFF2-40B4-BE49-F238E27FC236}">
                <a16:creationId xmlns:a16="http://schemas.microsoft.com/office/drawing/2014/main" id="{249D3625-7454-4FCB-ADA8-2B656E8B0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4549" y="2560320"/>
            <a:ext cx="6373112" cy="341424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: Rounded Corners 14" descr="Box around Test Results section">
            <a:extLst>
              <a:ext uri="{FF2B5EF4-FFF2-40B4-BE49-F238E27FC236}">
                <a16:creationId xmlns:a16="http://schemas.microsoft.com/office/drawing/2014/main" id="{A0D318C2-D3D9-4FE3-A59E-1FD2A3AD6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4548" y="5974560"/>
            <a:ext cx="6373112" cy="86296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PIcture of a dog with mouth open and teeth showing.  A red :&quot;Not allowed&quot; circle with a line through it is superimposed over the dog's face">
            <a:extLst>
              <a:ext uri="{FF2B5EF4-FFF2-40B4-BE49-F238E27FC236}">
                <a16:creationId xmlns:a16="http://schemas.microsoft.com/office/drawing/2014/main" id="{CDE50F20-2A93-4A7F-96DE-18C1567D9E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6206" y="3645761"/>
            <a:ext cx="2731245" cy="2597121"/>
          </a:xfrm>
          <a:prstGeom prst="rect">
            <a:avLst/>
          </a:prstGeom>
        </p:spPr>
      </p:pic>
      <p:sp>
        <p:nvSpPr>
          <p:cNvPr id="7" name="&quot;Not Allowed&quot; Symbol 6" descr="Red &quot;Not allowed&quot; circle - superimposed over a picture of a snarling dog showing its teeth">
            <a:extLst>
              <a:ext uri="{FF2B5EF4-FFF2-40B4-BE49-F238E27FC236}">
                <a16:creationId xmlns:a16="http://schemas.microsoft.com/office/drawing/2014/main" id="{C7E217A0-4CEA-43C8-8A25-B18AF20D7AE2}"/>
              </a:ext>
            </a:extLst>
          </p:cNvPr>
          <p:cNvSpPr/>
          <p:nvPr/>
        </p:nvSpPr>
        <p:spPr>
          <a:xfrm>
            <a:off x="9432750" y="3941365"/>
            <a:ext cx="1099784" cy="1168400"/>
          </a:xfrm>
          <a:prstGeom prst="noSmoking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92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Results of Baseline-aligned Web Testing</a:t>
            </a:r>
          </a:p>
        </p:txBody>
      </p:sp>
      <p:pic>
        <p:nvPicPr>
          <p:cNvPr id="7" name="Picture 6" descr="Test Processes that align with the ICT Testing Baseline will produce consistent 508 test results.">
            <a:extLst>
              <a:ext uri="{FF2B5EF4-FFF2-40B4-BE49-F238E27FC236}">
                <a16:creationId xmlns:a16="http://schemas.microsoft.com/office/drawing/2014/main" id="{8BE5E6AF-D88E-F04E-817E-C989368040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356" y="1557339"/>
            <a:ext cx="8309215" cy="4758914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C7FD3F-1616-4589-B1BE-A3ED2AE02632}" type="slidenum">
              <a:rPr lang="en-US" sz="1800" smtClean="0"/>
              <a:pPr>
                <a:defRPr/>
              </a:pPr>
              <a:t>31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1475546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9E630-3A86-4414-B28D-5BE438E40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How can I get additional information on the Baseline?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82EF21-0901-485E-98A8-D27CCD9A9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6186" y="1737134"/>
            <a:ext cx="10608129" cy="4351338"/>
          </a:xfrm>
        </p:spPr>
        <p:txBody>
          <a:bodyPr>
            <a:normAutofit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</a:rPr>
              <a:t>ICT Testing Baseline for Web-  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hlinkClick r:id="rId2"/>
              </a:rPr>
              <a:t>https://section508coordinators.github.io/ICTTestingBaseline/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>
              <a:spcBef>
                <a:spcPts val="0"/>
              </a:spcBef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</a:rPr>
              <a:t>Technical and non-technical contributors are welcome.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</a:rPr>
              <a:t>Questions?  I</a:t>
            </a: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nterested in the ICT Testing Baseline work?</a:t>
            </a:r>
          </a:p>
          <a:p>
            <a:pPr marL="228600" lvl="1" indent="0">
              <a:spcBef>
                <a:spcPts val="0"/>
              </a:spcBef>
              <a:buNone/>
            </a:pP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	Please email </a:t>
            </a:r>
            <a:r>
              <a:rPr lang="en-US" sz="32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ICTBaseline@gsa.gov</a:t>
            </a: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7CEA1D-9D71-4DFD-AE19-DAFB8CBC1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z="1800" smtClean="0"/>
              <a:t>32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557078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F3ED561-01D3-44FF-A48D-11BF3B6DE8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220" y="1788454"/>
            <a:ext cx="10504170" cy="2098226"/>
          </a:xfrm>
        </p:spPr>
        <p:txBody>
          <a:bodyPr/>
          <a:lstStyle/>
          <a:p>
            <a:r>
              <a:rPr lang="en-US" dirty="0"/>
              <a:t>Redesigned U.S. Access Board website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2DAC2A23-D0AB-40F0-B876-ACB3631458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80114"/>
            <a:ext cx="9144000" cy="1077685"/>
          </a:xfrm>
        </p:spPr>
        <p:txBody>
          <a:bodyPr>
            <a:normAutofit/>
          </a:bodyPr>
          <a:lstStyle/>
          <a:p>
            <a:r>
              <a:rPr lang="en-US" dirty="0"/>
              <a:t>**With thanks to:</a:t>
            </a:r>
          </a:p>
          <a:p>
            <a:r>
              <a:rPr lang="en-US" dirty="0"/>
              <a:t> USAB Staff, 18-F and USWDS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7964C6-38F1-4D05-8DF1-87E257E87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z="1800" dirty="0"/>
              <a:t>33</a:t>
            </a:r>
          </a:p>
        </p:txBody>
      </p:sp>
      <p:pic>
        <p:nvPicPr>
          <p:cNvPr id="3" name="Picture 2" descr="A bee about to sting someone's hand with a yellow &quot;not allowed&quot; circle superimposed over the bee. ">
            <a:extLst>
              <a:ext uri="{FF2B5EF4-FFF2-40B4-BE49-F238E27FC236}">
                <a16:creationId xmlns:a16="http://schemas.microsoft.com/office/drawing/2014/main" id="{CF1BB648-87F8-44EE-BB01-886840B6D3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1853" y="4036333"/>
            <a:ext cx="2645893" cy="2170364"/>
          </a:xfrm>
          <a:prstGeom prst="rect">
            <a:avLst/>
          </a:prstGeom>
        </p:spPr>
      </p:pic>
      <p:sp>
        <p:nvSpPr>
          <p:cNvPr id="7" name="&quot;Not Allowed&quot; Symbol 6" descr="A yellow &quot;not allowed&quot; symbol superimposed over a bee that is about to sting someone.&#10;">
            <a:extLst>
              <a:ext uri="{FF2B5EF4-FFF2-40B4-BE49-F238E27FC236}">
                <a16:creationId xmlns:a16="http://schemas.microsoft.com/office/drawing/2014/main" id="{79671E0C-593E-400B-A561-EF271AA48B88}"/>
              </a:ext>
            </a:extLst>
          </p:cNvPr>
          <p:cNvSpPr/>
          <p:nvPr/>
        </p:nvSpPr>
        <p:spPr>
          <a:xfrm>
            <a:off x="9856273" y="4418226"/>
            <a:ext cx="914400" cy="914400"/>
          </a:xfrm>
          <a:prstGeom prst="noSmoking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067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634BC-C22C-48A9-A599-3CED37E29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0359"/>
            <a:ext cx="10515600" cy="1158765"/>
          </a:xfrm>
        </p:spPr>
        <p:txBody>
          <a:bodyPr/>
          <a:lstStyle/>
          <a:p>
            <a:r>
              <a:rPr lang="en-US" dirty="0"/>
              <a:t>NEW --  redesigned U.S. Access Board website</a:t>
            </a:r>
          </a:p>
        </p:txBody>
      </p:sp>
      <p:pic>
        <p:nvPicPr>
          <p:cNvPr id="5" name="Content Placeholder 4" descr="Screen capture of the U.S. Access Board website, www.access-board.gov&#10;">
            <a:extLst>
              <a:ext uri="{FF2B5EF4-FFF2-40B4-BE49-F238E27FC236}">
                <a16:creationId xmlns:a16="http://schemas.microsoft.com/office/drawing/2014/main" id="{4D933442-FA27-4C54-81D1-2CF65FB936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51538" y="1190270"/>
            <a:ext cx="6962140" cy="435133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DE523D3-CDEC-4FCC-B4AD-E43F180C7800}"/>
              </a:ext>
            </a:extLst>
          </p:cNvPr>
          <p:cNvSpPr txBox="1"/>
          <p:nvPr/>
        </p:nvSpPr>
        <p:spPr>
          <a:xfrm>
            <a:off x="2191407" y="5992898"/>
            <a:ext cx="63587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URL </a:t>
            </a:r>
            <a:r>
              <a:rPr lang="en-US" sz="2800"/>
              <a:t>is still:   </a:t>
            </a:r>
            <a:r>
              <a:rPr lang="en-US" sz="2800" u="sng" dirty="0">
                <a:solidFill>
                  <a:schemeClr val="accent1"/>
                </a:solidFill>
              </a:rPr>
              <a:t>www.access-board.gov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712FB1-3744-452A-BECD-560CC1127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z="1800" smtClean="0"/>
              <a:t>34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510827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99950-1707-4E07-B81B-8D9CB2C7F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Redesigned Access Board website: </a:t>
            </a:r>
            <a:r>
              <a:rPr lang="en-US" sz="3200" dirty="0">
                <a:hlinkClick r:id="rId3"/>
              </a:rPr>
              <a:t>www.access-board.gov</a:t>
            </a:r>
            <a:r>
              <a:rPr lang="en-US" sz="3200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D619D0-BC8F-4B32-A8CD-ABC16AF60D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61407"/>
            <a:ext cx="10608733" cy="5143500"/>
          </a:xfrm>
        </p:spPr>
        <p:txBody>
          <a:bodyPr>
            <a:normAutofit fontScale="55000" lnSpcReduction="20000"/>
          </a:bodyPr>
          <a:lstStyle/>
          <a:p>
            <a:r>
              <a:rPr lang="en-US" sz="3300" dirty="0">
                <a:effectLst/>
              </a:rPr>
              <a:t>Streamlined design – find information more easily </a:t>
            </a:r>
          </a:p>
          <a:p>
            <a:endParaRPr lang="en-US" dirty="0">
              <a:effectLst/>
              <a:latin typeface="Source Sans Pro Web"/>
            </a:endParaRPr>
          </a:p>
          <a:p>
            <a:r>
              <a:rPr lang="en-US" sz="3300" dirty="0">
                <a:effectLst/>
              </a:rPr>
              <a:t>New menus and cross links enhance navigation and finding resources, like</a:t>
            </a:r>
          </a:p>
          <a:p>
            <a:pPr lvl="1"/>
            <a:r>
              <a:rPr lang="en-US" sz="3300" dirty="0"/>
              <a:t>the </a:t>
            </a:r>
            <a:r>
              <a:rPr lang="en-US" sz="3300" dirty="0">
                <a:hlinkClick r:id="rId4"/>
              </a:rPr>
              <a:t>Section 508 Standards</a:t>
            </a:r>
            <a:r>
              <a:rPr lang="en-US" sz="3300" dirty="0"/>
              <a:t> and </a:t>
            </a:r>
            <a:r>
              <a:rPr lang="en-US" sz="3300" dirty="0">
                <a:effectLst/>
              </a:rPr>
              <a:t>the </a:t>
            </a:r>
            <a:r>
              <a:rPr lang="en-US" sz="3300" dirty="0">
                <a:effectLst/>
                <a:hlinkClick r:id="rId5"/>
              </a:rPr>
              <a:t>ADA Accessibility Standards</a:t>
            </a:r>
            <a:r>
              <a:rPr lang="en-US" sz="3300" dirty="0">
                <a:effectLst/>
              </a:rPr>
              <a:t> . </a:t>
            </a:r>
          </a:p>
          <a:p>
            <a:pPr lvl="1"/>
            <a:endParaRPr lang="en-US" sz="3300" dirty="0">
              <a:effectLst/>
            </a:endParaRPr>
          </a:p>
          <a:p>
            <a:r>
              <a:rPr lang="en-US" sz="3300" dirty="0">
                <a:effectLst/>
              </a:rPr>
              <a:t>Updated information on Board programs and services, </a:t>
            </a:r>
          </a:p>
          <a:p>
            <a:pPr lvl="1"/>
            <a:r>
              <a:rPr lang="en-US" sz="3300" dirty="0">
                <a:effectLst/>
              </a:rPr>
              <a:t>Request training</a:t>
            </a:r>
          </a:p>
          <a:p>
            <a:pPr lvl="1"/>
            <a:r>
              <a:rPr lang="en-US" sz="3300" dirty="0">
                <a:effectLst/>
              </a:rPr>
              <a:t>File  a complaint under the ABA.</a:t>
            </a:r>
          </a:p>
          <a:p>
            <a:endParaRPr lang="en-US" sz="3300" dirty="0">
              <a:effectLst/>
            </a:endParaRPr>
          </a:p>
          <a:p>
            <a:r>
              <a:rPr lang="en-US" sz="3300" dirty="0">
                <a:effectLst/>
              </a:rPr>
              <a:t>Site update is based on  the </a:t>
            </a:r>
            <a:r>
              <a:rPr lang="en-US" sz="3300" dirty="0">
                <a:effectLst/>
                <a:hlinkClick r:id="rId6"/>
              </a:rPr>
              <a:t>U.S. Web Design System</a:t>
            </a:r>
            <a:r>
              <a:rPr lang="en-US" sz="3300" dirty="0">
                <a:effectLst/>
              </a:rPr>
              <a:t> (USWDS). </a:t>
            </a:r>
          </a:p>
          <a:p>
            <a:pPr lvl="1"/>
            <a:r>
              <a:rPr lang="en-US" sz="3300" dirty="0">
                <a:effectLst/>
              </a:rPr>
              <a:t>Developed by the General Services Administration (GSA) and U.S. Digital Service.</a:t>
            </a:r>
          </a:p>
          <a:p>
            <a:pPr lvl="1"/>
            <a:r>
              <a:rPr lang="en-US" sz="3300" dirty="0">
                <a:effectLst/>
              </a:rPr>
              <a:t>Site updates using USWDS required by IDEAS (21st Century Integrated Digital Experience Act )</a:t>
            </a:r>
          </a:p>
          <a:p>
            <a:pPr lvl="1"/>
            <a:r>
              <a:rPr lang="en-US" sz="3300" dirty="0"/>
              <a:t>Details?:  See webinar: </a:t>
            </a:r>
            <a:r>
              <a:rPr lang="en-US" sz="3300" dirty="0">
                <a:hlinkClick r:id="rId7"/>
              </a:rPr>
              <a:t>https://www.accessibilityonline.org/cioc-508/archives/110879</a:t>
            </a:r>
            <a:r>
              <a:rPr lang="en-US" sz="3300" dirty="0"/>
              <a:t> </a:t>
            </a:r>
          </a:p>
          <a:p>
            <a:pPr lvl="2"/>
            <a:r>
              <a:rPr lang="en-US" sz="3300" dirty="0"/>
              <a:t>“</a:t>
            </a:r>
            <a:r>
              <a:rPr lang="en-US" sz="3300" dirty="0">
                <a:effectLst/>
              </a:rPr>
              <a:t>Creating accessible websites using the U.S. Web Design System (USWDS) and the 21st Century Integrated Digital Experience Act (IDEA)   November 24, 2020. </a:t>
            </a:r>
          </a:p>
          <a:p>
            <a:endParaRPr lang="en-US" sz="3300" dirty="0">
              <a:effectLst/>
            </a:endParaRPr>
          </a:p>
          <a:p>
            <a:r>
              <a:rPr lang="en-US" sz="3300" dirty="0">
                <a:effectLst/>
              </a:rPr>
              <a:t>Questions or comments?  Contact:  </a:t>
            </a:r>
            <a:r>
              <a:rPr lang="en-US" sz="3300" dirty="0">
                <a:effectLst/>
                <a:hlinkClick r:id="rId8"/>
              </a:rPr>
              <a:t>webmaster@access-board.gov</a:t>
            </a:r>
            <a:r>
              <a:rPr lang="en-US" sz="3300" dirty="0">
                <a:effectLst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1707CB-02BC-41BF-9296-E7087C592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z="1800" smtClean="0"/>
              <a:t>35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863901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F3ED561-01D3-44FF-A48D-11BF3B6DE8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220" y="516468"/>
            <a:ext cx="10504170" cy="3251200"/>
          </a:xfrm>
        </p:spPr>
        <p:txBody>
          <a:bodyPr>
            <a:normAutofit/>
          </a:bodyPr>
          <a:lstStyle/>
          <a:p>
            <a:r>
              <a:rPr lang="en-US" dirty="0"/>
              <a:t>Upcoming in 2021</a:t>
            </a:r>
            <a:br>
              <a:rPr lang="en-US" dirty="0"/>
            </a:br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2DAC2A23-D0AB-40F0-B876-ACB3631458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80114"/>
            <a:ext cx="9144000" cy="1077685"/>
          </a:xfrm>
        </p:spPr>
        <p:txBody>
          <a:bodyPr>
            <a:normAutofit/>
          </a:bodyPr>
          <a:lstStyle/>
          <a:p>
            <a:r>
              <a:rPr lang="en-US" dirty="0"/>
              <a:t>With thanks to:</a:t>
            </a:r>
          </a:p>
          <a:p>
            <a:r>
              <a:rPr lang="en-US" dirty="0"/>
              <a:t>OPM, CIOC, GSA, USAB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7964C6-38F1-4D05-8DF1-87E257E87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z="1800" smtClean="0"/>
              <a:t>36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719230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27169-EF92-4822-B4B5-3661966B2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likely in 2021? Not guaranteed, but probable….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D228A-15D5-4961-8DC7-5E8A68FC9C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Continued teleworking</a:t>
            </a:r>
          </a:p>
          <a:p>
            <a:r>
              <a:rPr lang="en-US" dirty="0"/>
              <a:t>Continued and increased use of accessible online meeting platforms</a:t>
            </a:r>
          </a:p>
          <a:p>
            <a:pPr marL="0" indent="0">
              <a:buNone/>
            </a:pPr>
            <a:r>
              <a:rPr lang="en-US" i="1" dirty="0"/>
              <a:t> </a:t>
            </a:r>
          </a:p>
          <a:p>
            <a:r>
              <a:rPr lang="en-US" dirty="0"/>
              <a:t>CIOC Section 508 Best Practices Webinar: January 26, 2021   </a:t>
            </a:r>
            <a:endParaRPr lang="en-US" sz="3300" dirty="0"/>
          </a:p>
          <a:p>
            <a:pPr marL="457200" lvl="1" indent="0">
              <a:buNone/>
            </a:pPr>
            <a:r>
              <a:rPr lang="en-US" sz="3000" dirty="0"/>
              <a:t>“Review of the Revised 508 Standards:  Part 1.  Requirements for federal websites and electronic content</a:t>
            </a:r>
            <a:r>
              <a:rPr lang="en-US" sz="3300" dirty="0"/>
              <a:t>”</a:t>
            </a:r>
          </a:p>
          <a:p>
            <a:pPr lvl="1"/>
            <a:r>
              <a:rPr lang="en-US" dirty="0"/>
              <a:t>Time:  1:00 to 2:30 p.m. Eastern</a:t>
            </a:r>
          </a:p>
          <a:p>
            <a:endParaRPr lang="en-US" dirty="0"/>
          </a:p>
          <a:p>
            <a:r>
              <a:rPr lang="en-US" dirty="0"/>
              <a:t>Future planning - </a:t>
            </a:r>
          </a:p>
          <a:p>
            <a:pPr lvl="1"/>
            <a:r>
              <a:rPr lang="en-US" dirty="0"/>
              <a:t>Strategic Planning for Improving Section 508 Management – upcoming!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5B3564-C063-428F-8B8B-6AC7EF846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z="1800" smtClean="0"/>
              <a:t>37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468523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F3ED561-01D3-44FF-A48D-11BF3B6DE8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220" y="1788454"/>
            <a:ext cx="10504170" cy="1445813"/>
          </a:xfrm>
        </p:spPr>
        <p:txBody>
          <a:bodyPr/>
          <a:lstStyle/>
          <a:p>
            <a:r>
              <a:rPr lang="en-US" dirty="0"/>
              <a:t>Wrap up 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2DAC2A23-D0AB-40F0-B876-ACB3631458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80114"/>
            <a:ext cx="9144000" cy="1077685"/>
          </a:xfrm>
        </p:spPr>
        <p:txBody>
          <a:bodyPr>
            <a:normAutofit/>
          </a:bodyPr>
          <a:lstStyle/>
          <a:p>
            <a:r>
              <a:rPr lang="en-US" dirty="0"/>
              <a:t>**With thanks to:</a:t>
            </a:r>
          </a:p>
          <a:p>
            <a:r>
              <a:rPr lang="en-US" dirty="0"/>
              <a:t> The audience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7964C6-38F1-4D05-8DF1-87E257E87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z="1800" smtClean="0"/>
              <a:t>38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594977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7E9BAB-A89A-426A-9263-B3BB385FC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Here’s all the Easter eggs in one place!	</a:t>
            </a:r>
          </a:p>
        </p:txBody>
      </p:sp>
      <p:pic>
        <p:nvPicPr>
          <p:cNvPr id="4" name="Content Placeholder 3" descr="Picture of a red rose with raindrops">
            <a:extLst>
              <a:ext uri="{FF2B5EF4-FFF2-40B4-BE49-F238E27FC236}">
                <a16:creationId xmlns:a16="http://schemas.microsoft.com/office/drawing/2014/main" id="{D2CD8E13-602A-4B2E-BBF8-D64AE5588E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2648" y="2071427"/>
            <a:ext cx="1554615" cy="1414395"/>
          </a:xfrm>
          <a:prstGeom prst="rect">
            <a:avLst/>
          </a:prstGeom>
        </p:spPr>
      </p:pic>
      <p:pic>
        <p:nvPicPr>
          <p:cNvPr id="7" name="Picture 4" descr="&quot;plus&quot; sign">
            <a:extLst>
              <a:ext uri="{FF2B5EF4-FFF2-40B4-BE49-F238E27FC236}">
                <a16:creationId xmlns:a16="http://schemas.microsoft.com/office/drawing/2014/main" id="{2F979130-9223-4E1C-8574-0D077DC70C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4784" y="2190309"/>
            <a:ext cx="951058" cy="1176630"/>
          </a:xfrm>
          <a:prstGeom prst="rect">
            <a:avLst/>
          </a:prstGeom>
        </p:spPr>
      </p:pic>
      <p:pic>
        <p:nvPicPr>
          <p:cNvPr id="5" name="Picture 6" descr="Picture of a kitten">
            <a:extLst>
              <a:ext uri="{FF2B5EF4-FFF2-40B4-BE49-F238E27FC236}">
                <a16:creationId xmlns:a16="http://schemas.microsoft.com/office/drawing/2014/main" id="{2E68E81A-B115-46A1-B30C-B1392EA67A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2919" y="2159389"/>
            <a:ext cx="1676988" cy="1342769"/>
          </a:xfrm>
          <a:prstGeom prst="rect">
            <a:avLst/>
          </a:prstGeom>
        </p:spPr>
      </p:pic>
      <p:pic>
        <p:nvPicPr>
          <p:cNvPr id="10" name="Picture 7" descr="&quot;Plus&quot; sign">
            <a:extLst>
              <a:ext uri="{FF2B5EF4-FFF2-40B4-BE49-F238E27FC236}">
                <a16:creationId xmlns:a16="http://schemas.microsoft.com/office/drawing/2014/main" id="{A37CDEC3-4E6A-4777-AF2A-7FC3875AEE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8650" y="2242458"/>
            <a:ext cx="951058" cy="1176630"/>
          </a:xfrm>
          <a:prstGeom prst="rect">
            <a:avLst/>
          </a:prstGeom>
        </p:spPr>
      </p:pic>
      <p:pic>
        <p:nvPicPr>
          <p:cNvPr id="8" name="Picture 9" descr="copper kettle">
            <a:extLst>
              <a:ext uri="{FF2B5EF4-FFF2-40B4-BE49-F238E27FC236}">
                <a16:creationId xmlns:a16="http://schemas.microsoft.com/office/drawing/2014/main" id="{31898125-A520-41BA-914F-A02D8BA6D8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9345" y="2116828"/>
            <a:ext cx="1960278" cy="1498371"/>
          </a:xfrm>
          <a:prstGeom prst="rect">
            <a:avLst/>
          </a:prstGeom>
        </p:spPr>
      </p:pic>
      <p:pic>
        <p:nvPicPr>
          <p:cNvPr id="11" name="Picture 11" descr="&quot;Plus&quot; sign ">
            <a:extLst>
              <a:ext uri="{FF2B5EF4-FFF2-40B4-BE49-F238E27FC236}">
                <a16:creationId xmlns:a16="http://schemas.microsoft.com/office/drawing/2014/main" id="{B6735BCD-2650-4138-9245-2840A2F1EE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86949" y="2236361"/>
            <a:ext cx="957155" cy="1182727"/>
          </a:xfrm>
          <a:prstGeom prst="rect">
            <a:avLst/>
          </a:prstGeom>
        </p:spPr>
      </p:pic>
      <p:pic>
        <p:nvPicPr>
          <p:cNvPr id="12" name="Picture 13" descr="pair of knitted mittens">
            <a:extLst>
              <a:ext uri="{FF2B5EF4-FFF2-40B4-BE49-F238E27FC236}">
                <a16:creationId xmlns:a16="http://schemas.microsoft.com/office/drawing/2014/main" id="{FFF53C11-D0EB-40C0-97FB-1C6768FA844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93211" y="1649198"/>
            <a:ext cx="2000250" cy="2092914"/>
          </a:xfrm>
          <a:prstGeom prst="rect">
            <a:avLst/>
          </a:prstGeom>
        </p:spPr>
      </p:pic>
      <p:pic>
        <p:nvPicPr>
          <p:cNvPr id="15" name="Picture 14" descr="&quot;Plus&quot; sign">
            <a:extLst>
              <a:ext uri="{FF2B5EF4-FFF2-40B4-BE49-F238E27FC236}">
                <a16:creationId xmlns:a16="http://schemas.microsoft.com/office/drawing/2014/main" id="{8BF319FD-26C4-44E2-8404-00A09BCDEF8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24423" y="2319431"/>
            <a:ext cx="951058" cy="1182727"/>
          </a:xfrm>
          <a:prstGeom prst="rect">
            <a:avLst/>
          </a:prstGeom>
        </p:spPr>
      </p:pic>
      <p:pic>
        <p:nvPicPr>
          <p:cNvPr id="13" name="Picture 15" descr="pile of packages covered in brown paper and tied with string">
            <a:extLst>
              <a:ext uri="{FF2B5EF4-FFF2-40B4-BE49-F238E27FC236}">
                <a16:creationId xmlns:a16="http://schemas.microsoft.com/office/drawing/2014/main" id="{B9B966EF-6B11-4193-AFC5-968C0B90AC5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67939" y="2093614"/>
            <a:ext cx="1750562" cy="1634359"/>
          </a:xfrm>
          <a:prstGeom prst="rect">
            <a:avLst/>
          </a:prstGeom>
        </p:spPr>
      </p:pic>
      <p:sp>
        <p:nvSpPr>
          <p:cNvPr id="16" name="Arrow: Right 17" descr="arrow pointing to the right">
            <a:extLst>
              <a:ext uri="{FF2B5EF4-FFF2-40B4-BE49-F238E27FC236}">
                <a16:creationId xmlns:a16="http://schemas.microsoft.com/office/drawing/2014/main" id="{FE17756D-D50D-406C-B5E0-79383C763450}"/>
              </a:ext>
            </a:extLst>
          </p:cNvPr>
          <p:cNvSpPr/>
          <p:nvPr/>
        </p:nvSpPr>
        <p:spPr>
          <a:xfrm>
            <a:off x="402648" y="452566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8" descr="smiley face">
            <a:extLst>
              <a:ext uri="{FF2B5EF4-FFF2-40B4-BE49-F238E27FC236}">
                <a16:creationId xmlns:a16="http://schemas.microsoft.com/office/drawing/2014/main" id="{2A82A5DB-81C6-472F-A654-44E8C8893B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03075" y="3604704"/>
            <a:ext cx="2697723" cy="2697723"/>
          </a:xfrm>
          <a:prstGeom prst="rect">
            <a:avLst/>
          </a:prstGeom>
        </p:spPr>
      </p:pic>
      <p:sp>
        <p:nvSpPr>
          <p:cNvPr id="20" name="Not Equal 19" descr="&quot;not equal&quot; sign">
            <a:extLst>
              <a:ext uri="{FF2B5EF4-FFF2-40B4-BE49-F238E27FC236}">
                <a16:creationId xmlns:a16="http://schemas.microsoft.com/office/drawing/2014/main" id="{201BB552-9F69-46B6-AAD3-617E32CF677F}"/>
              </a:ext>
            </a:extLst>
          </p:cNvPr>
          <p:cNvSpPr/>
          <p:nvPr/>
        </p:nvSpPr>
        <p:spPr>
          <a:xfrm>
            <a:off x="4480347" y="4496365"/>
            <a:ext cx="914400" cy="914400"/>
          </a:xfrm>
          <a:prstGeom prst="mathNot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8" name="Picture 21" descr="dog showing his teeth and snarling with a red &quot;not allowed&quot; sign superimposed over his face.">
            <a:extLst>
              <a:ext uri="{FF2B5EF4-FFF2-40B4-BE49-F238E27FC236}">
                <a16:creationId xmlns:a16="http://schemas.microsoft.com/office/drawing/2014/main" id="{9AD33BD9-1587-4BD0-AC65-DA7D3305DFF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58693" y="3964761"/>
            <a:ext cx="2108440" cy="2324623"/>
          </a:xfrm>
          <a:prstGeom prst="rect">
            <a:avLst/>
          </a:prstGeom>
        </p:spPr>
      </p:pic>
      <p:sp>
        <p:nvSpPr>
          <p:cNvPr id="3" name="&quot;Not Allowed&quot; Symbol 22" descr="Red &quot;not allowed&quot; symbol superimposed over a picture of a snarling dog">
            <a:extLst>
              <a:ext uri="{FF2B5EF4-FFF2-40B4-BE49-F238E27FC236}">
                <a16:creationId xmlns:a16="http://schemas.microsoft.com/office/drawing/2014/main" id="{30A68B8D-CE53-483C-B9A4-814913EB8370}"/>
              </a:ext>
            </a:extLst>
          </p:cNvPr>
          <p:cNvSpPr/>
          <p:nvPr/>
        </p:nvSpPr>
        <p:spPr>
          <a:xfrm>
            <a:off x="6414421" y="4258277"/>
            <a:ext cx="914400" cy="914400"/>
          </a:xfrm>
          <a:prstGeom prst="noSmoking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1" name="Picture 24" descr="bee on someone's hand with his stinger out.  A yellow &quot;not allowed&quot; sign is superimposed over the bee.">
            <a:extLst>
              <a:ext uri="{FF2B5EF4-FFF2-40B4-BE49-F238E27FC236}">
                <a16:creationId xmlns:a16="http://schemas.microsoft.com/office/drawing/2014/main" id="{5304857D-31AF-4072-8708-117760F82F9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893461" y="4041308"/>
            <a:ext cx="2648009" cy="2171528"/>
          </a:xfrm>
          <a:prstGeom prst="rect">
            <a:avLst/>
          </a:prstGeom>
        </p:spPr>
      </p:pic>
      <p:sp>
        <p:nvSpPr>
          <p:cNvPr id="6" name="&quot;Not Allowed&quot; Symbol 25" descr="Yellow &quot;not allowed&quot; symbol superimposed over a bee with his stinger out, resting on someone's hand ">
            <a:extLst>
              <a:ext uri="{FF2B5EF4-FFF2-40B4-BE49-F238E27FC236}">
                <a16:creationId xmlns:a16="http://schemas.microsoft.com/office/drawing/2014/main" id="{2624BB2B-CFE4-429F-91C1-07ADFB4AE51B}"/>
              </a:ext>
            </a:extLst>
          </p:cNvPr>
          <p:cNvSpPr/>
          <p:nvPr/>
        </p:nvSpPr>
        <p:spPr>
          <a:xfrm>
            <a:off x="9760265" y="4525662"/>
            <a:ext cx="914400" cy="914400"/>
          </a:xfrm>
          <a:prstGeom prst="noSmoking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B0A32C-D30D-49A1-8FDC-F91A51BEF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z="1800" smtClean="0"/>
              <a:t>39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31623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C5340-E978-4069-AD42-EEB724F29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in 2020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96B6A-8DA8-4AC5-AF21-BC8F5B723E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6193"/>
            <a:ext cx="10515600" cy="471077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COVID-19 changes in the workplace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Accessible meeting platforms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CIOC Section 508 Best Practices webinar series </a:t>
            </a:r>
          </a:p>
          <a:p>
            <a:pPr marL="0" indent="0">
              <a:buNone/>
            </a:pPr>
            <a:r>
              <a:rPr lang="en-US" dirty="0"/>
              <a:t>3.   Legal developments  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dirty="0"/>
              <a:t>Accessibility Standards 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dirty="0"/>
              <a:t>ICT Testing Baseline for Web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dirty="0"/>
              <a:t>Redesigned U.S. Access Board website</a:t>
            </a:r>
          </a:p>
          <a:p>
            <a:pPr marL="0" indent="0">
              <a:buNone/>
            </a:pPr>
            <a:r>
              <a:rPr lang="en-US" baseline="0" dirty="0"/>
              <a:t>7.   </a:t>
            </a:r>
            <a:r>
              <a:rPr lang="en-US" dirty="0"/>
              <a:t>Upcoming in 2021 ?</a:t>
            </a:r>
          </a:p>
          <a:p>
            <a:pPr marL="0" indent="0">
              <a:buNone/>
            </a:pPr>
            <a:r>
              <a:rPr lang="en-US" dirty="0"/>
              <a:t>8.   Wrap up </a:t>
            </a:r>
          </a:p>
          <a:p>
            <a:pPr marL="514350" indent="-514350">
              <a:buFont typeface="+mj-lt"/>
              <a:buAutoNum type="arabicPeriod" startAt="7"/>
            </a:pPr>
            <a:endParaRPr lang="en-US" dirty="0"/>
          </a:p>
        </p:txBody>
      </p:sp>
      <p:pic>
        <p:nvPicPr>
          <p:cNvPr id="4" name="Picture 3" descr="Rose with raindrops">
            <a:extLst>
              <a:ext uri="{FF2B5EF4-FFF2-40B4-BE49-F238E27FC236}">
                <a16:creationId xmlns:a16="http://schemas.microsoft.com/office/drawing/2014/main" id="{606537EB-3B06-4C89-BE6A-C612E33645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2873" y="4814523"/>
            <a:ext cx="1554615" cy="1414395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633476-BC2C-456A-B866-8F06D525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676832" cy="365125"/>
          </a:xfrm>
        </p:spPr>
        <p:txBody>
          <a:bodyPr/>
          <a:lstStyle/>
          <a:p>
            <a:fld id="{56B7B4C3-072B-4C46-8E2C-F60674FB2486}" type="slidenum">
              <a:rPr lang="en-US" sz="1800" smtClean="0"/>
              <a:t>4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5972506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Questions? Contact us!</a:t>
            </a:r>
            <a:br>
              <a:rPr lang="en-US" dirty="0"/>
            </a:br>
            <a:r>
              <a:rPr lang="en-US" dirty="0"/>
              <a:t>U.S. Access Board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078433" y="6366982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E01F5C-979E-4ABF-AB85-9CFD6E5B9ECB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800-872-2253 (voice), 800-993-2822 (TTY)</a:t>
            </a:r>
          </a:p>
          <a:p>
            <a:r>
              <a:rPr lang="en-US" dirty="0">
                <a:hlinkClick r:id="rId3"/>
              </a:rPr>
              <a:t>508@access-board.gov</a:t>
            </a:r>
            <a:r>
              <a:rPr lang="en-US" dirty="0"/>
              <a:t> </a:t>
            </a:r>
          </a:p>
        </p:txBody>
      </p:sp>
      <p:sp>
        <p:nvSpPr>
          <p:cNvPr id="3" name="TextBox 2" hidden="1"/>
          <p:cNvSpPr txBox="1"/>
          <p:nvPr/>
        </p:nvSpPr>
        <p:spPr>
          <a:xfrm>
            <a:off x="4008474" y="1010093"/>
            <a:ext cx="3891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U:.S. Access Board logo</a:t>
            </a:r>
          </a:p>
        </p:txBody>
      </p:sp>
    </p:spTree>
    <p:extLst>
      <p:ext uri="{BB962C8B-B14F-4D97-AF65-F5344CB8AC3E}">
        <p14:creationId xmlns:p14="http://schemas.microsoft.com/office/powerpoint/2010/main" val="3332301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C05F3-871A-47DF-A7C7-29330B703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2389"/>
            <a:ext cx="10515600" cy="1325563"/>
          </a:xfrm>
        </p:spPr>
        <p:txBody>
          <a:bodyPr/>
          <a:lstStyle/>
          <a:p>
            <a:r>
              <a:rPr lang="en-US" dirty="0"/>
              <a:t>Covid-19:  Changes in the workplace: </a:t>
            </a:r>
          </a:p>
        </p:txBody>
      </p:sp>
      <p:pic>
        <p:nvPicPr>
          <p:cNvPr id="4" name="PIcture  3" descr="Image of COVIC-19 molecule">
            <a:extLst>
              <a:ext uri="{FF2B5EF4-FFF2-40B4-BE49-F238E27FC236}">
                <a16:creationId xmlns:a16="http://schemas.microsoft.com/office/drawing/2014/main" id="{89EF1EB7-97E1-4F68-9742-398E5A81F2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1769" y="2048510"/>
            <a:ext cx="4992766" cy="2795949"/>
          </a:xfrm>
          <a:prstGeom prst="rect">
            <a:avLst/>
          </a:prstGeom>
        </p:spPr>
      </p:pic>
      <p:pic>
        <p:nvPicPr>
          <p:cNvPr id="5" name="Picture 4" descr="Graphic of a crowd of people wearing masks to protect against COVID-19">
            <a:extLst>
              <a:ext uri="{FF2B5EF4-FFF2-40B4-BE49-F238E27FC236}">
                <a16:creationId xmlns:a16="http://schemas.microsoft.com/office/drawing/2014/main" id="{5C76983B-390B-4076-9020-979F2733B0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3656" y="1965810"/>
            <a:ext cx="3028950" cy="1514475"/>
          </a:xfrm>
          <a:prstGeom prst="rect">
            <a:avLst/>
          </a:prstGeom>
        </p:spPr>
      </p:pic>
      <p:pic>
        <p:nvPicPr>
          <p:cNvPr id="6" name="Picture 5" descr="Graphic of a man working at a computer, remotely connecting with many co-workers at their individual computers. Remote co-workers are shown connected by lines to the man and his computer">
            <a:extLst>
              <a:ext uri="{FF2B5EF4-FFF2-40B4-BE49-F238E27FC236}">
                <a16:creationId xmlns:a16="http://schemas.microsoft.com/office/drawing/2014/main" id="{A19411DA-65D2-47D0-A510-EC26F01484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3346" y="4333009"/>
            <a:ext cx="3536886" cy="1997350"/>
          </a:xfrm>
          <a:prstGeom prst="rect">
            <a:avLst/>
          </a:prstGeom>
        </p:spPr>
      </p:pic>
      <p:sp>
        <p:nvSpPr>
          <p:cNvPr id="7" name="Arrow: Right 6" descr="Arrow pointing to the right">
            <a:extLst>
              <a:ext uri="{FF2B5EF4-FFF2-40B4-BE49-F238E27FC236}">
                <a16:creationId xmlns:a16="http://schemas.microsoft.com/office/drawing/2014/main" id="{C74A7585-E776-4535-A386-A7083C6B007E}"/>
              </a:ext>
            </a:extLst>
          </p:cNvPr>
          <p:cNvSpPr/>
          <p:nvPr/>
        </p:nvSpPr>
        <p:spPr>
          <a:xfrm>
            <a:off x="6030681" y="3318924"/>
            <a:ext cx="1686322" cy="8582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C4C23F-47AA-4609-97D7-F9901751B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z="1800" smtClean="0"/>
              <a:t>5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97993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F3ED561-01D3-44FF-A48D-11BF3B6DE8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220" y="1788454"/>
            <a:ext cx="10504170" cy="2098226"/>
          </a:xfrm>
        </p:spPr>
        <p:txBody>
          <a:bodyPr/>
          <a:lstStyle/>
          <a:p>
            <a:r>
              <a:rPr lang="en-US" dirty="0"/>
              <a:t>Accessible meeting platforms</a:t>
            </a:r>
            <a:br>
              <a:rPr lang="en-US" dirty="0"/>
            </a:br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2DAC2A23-D0AB-40F0-B876-ACB3631458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8300" y="3429000"/>
            <a:ext cx="9144000" cy="1787977"/>
          </a:xfrm>
        </p:spPr>
        <p:txBody>
          <a:bodyPr>
            <a:noAutofit/>
          </a:bodyPr>
          <a:lstStyle/>
          <a:p>
            <a:r>
              <a:rPr lang="en-US" dirty="0"/>
              <a:t>**With thanks to:</a:t>
            </a:r>
          </a:p>
          <a:p>
            <a:r>
              <a:rPr lang="en-US" dirty="0"/>
              <a:t>Gerard Williams --  Section 504 Compliance Officer, Federal Communications Commission </a:t>
            </a:r>
          </a:p>
          <a:p>
            <a:r>
              <a:rPr lang="en-US" dirty="0"/>
              <a:t>Brandon Pace -- HQ Section 508 Program Manager, U.S. Department of Homeland Security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7964C6-38F1-4D05-8DF1-87E257E87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E9D8-92CD-4694-BDB5-7F2BEF364392}" type="slidenum">
              <a:rPr lang="en-US" sz="1800" smtClean="0"/>
              <a:t>6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94328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D2C0A-5E30-4F09-AA6F-B75C96F2A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focus in 2020:  Accessible Virtual meeting platforms in the workplace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354A9-9510-4E80-A886-B30A98B35E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291" y="1864159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/>
              <a:t>EXAMPLES</a:t>
            </a:r>
            <a:r>
              <a:rPr lang="en-US" dirty="0"/>
              <a:t>: </a:t>
            </a:r>
          </a:p>
          <a:p>
            <a:r>
              <a:rPr lang="en-US" dirty="0"/>
              <a:t> Zoom</a:t>
            </a:r>
          </a:p>
          <a:p>
            <a:r>
              <a:rPr lang="en-US" dirty="0"/>
              <a:t> Cisco WebEx</a:t>
            </a:r>
          </a:p>
          <a:p>
            <a:r>
              <a:rPr lang="en-US" dirty="0"/>
              <a:t> Google Meet</a:t>
            </a:r>
          </a:p>
          <a:p>
            <a:r>
              <a:rPr lang="en-US" dirty="0"/>
              <a:t> Adobe Connect</a:t>
            </a:r>
          </a:p>
          <a:p>
            <a:r>
              <a:rPr lang="en-US" dirty="0"/>
              <a:t> Microsoft Teams</a:t>
            </a:r>
          </a:p>
          <a:p>
            <a:r>
              <a:rPr lang="en-US" dirty="0"/>
              <a:t> Live Streaming (e.g. YouTube, Facebook, Twitter)</a:t>
            </a:r>
          </a:p>
        </p:txBody>
      </p:sp>
      <p:pic>
        <p:nvPicPr>
          <p:cNvPr id="4" name="Picture 3" descr="PIcture of a kitten">
            <a:extLst>
              <a:ext uri="{FF2B5EF4-FFF2-40B4-BE49-F238E27FC236}">
                <a16:creationId xmlns:a16="http://schemas.microsoft.com/office/drawing/2014/main" id="{48CFE15B-44D8-4BF7-93FC-88141D14B2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6552" y="4788909"/>
            <a:ext cx="1847248" cy="142658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409A2D-9335-4881-9E4A-4AB3DBBC5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z="1800" smtClean="0"/>
              <a:t>7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910469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8A34B7-02FA-4FC1-BD93-4DE67395C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455" y="365125"/>
            <a:ext cx="10910454" cy="1325563"/>
          </a:xfrm>
        </p:spPr>
        <p:txBody>
          <a:bodyPr>
            <a:normAutofit/>
          </a:bodyPr>
          <a:lstStyle/>
          <a:p>
            <a:r>
              <a:rPr lang="en-US" sz="4000" dirty="0"/>
              <a:t>What are some accessibility issues found with Virtual Meeting Platforms?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9BB24A-4012-4A9C-A0EC-6AC6B6C27A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Accommodations vs. Accessibility</a:t>
            </a:r>
          </a:p>
          <a:p>
            <a:pPr marL="0" indent="0">
              <a:buNone/>
            </a:pPr>
            <a:r>
              <a:rPr lang="en-US" dirty="0"/>
              <a:t>● Challenges and Opportunities</a:t>
            </a:r>
          </a:p>
          <a:p>
            <a:pPr marL="0" indent="0">
              <a:buNone/>
            </a:pPr>
            <a:r>
              <a:rPr lang="en-US" dirty="0"/>
              <a:t>● Best Practices</a:t>
            </a:r>
          </a:p>
          <a:p>
            <a:pPr marL="0" indent="0">
              <a:buNone/>
            </a:pPr>
            <a:r>
              <a:rPr lang="en-US" dirty="0"/>
              <a:t>● Equipment and Technology Recommendations</a:t>
            </a:r>
          </a:p>
          <a:p>
            <a:pPr marL="0" indent="0">
              <a:buNone/>
            </a:pPr>
            <a:r>
              <a:rPr lang="en-US" dirty="0"/>
              <a:t>● Virtual Conferencing Platforms Overview</a:t>
            </a:r>
          </a:p>
          <a:p>
            <a:endParaRPr lang="en-US" dirty="0">
              <a:solidFill>
                <a:srgbClr val="337AB7"/>
              </a:solidFill>
              <a:latin typeface="Verdana" panose="020B0604030504040204" pitchFamily="34" charset="0"/>
              <a:hlinkClick r:id="rId3"/>
            </a:endParaRPr>
          </a:p>
          <a:p>
            <a:endParaRPr lang="en-US" dirty="0">
              <a:solidFill>
                <a:srgbClr val="337AB7"/>
              </a:solidFill>
              <a:latin typeface="Verdana" panose="020B0604030504040204" pitchFamily="34" charset="0"/>
              <a:hlinkClick r:id="rId3"/>
            </a:endParaRPr>
          </a:p>
          <a:p>
            <a:r>
              <a:rPr lang="en-US" dirty="0">
                <a:solidFill>
                  <a:srgbClr val="337AB7"/>
                </a:solidFill>
                <a:latin typeface="Verdana" panose="020B0604030504040204" pitchFamily="34" charset="0"/>
                <a:hlinkClick r:id="rId3"/>
              </a:rPr>
              <a:t>From:  Accessible Virtual Meeting Platforms</a:t>
            </a:r>
            <a:r>
              <a:rPr lang="en-US" dirty="0">
                <a:solidFill>
                  <a:srgbClr val="333333"/>
                </a:solidFill>
                <a:latin typeface="Verdana" panose="020B0604030504040204" pitchFamily="34" charset="0"/>
              </a:rPr>
              <a:t> </a:t>
            </a: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</a:rPr>
              <a:t>(7/21/2020)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497EAA-3DA8-4A47-A921-D08888D41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08922" y="6366182"/>
            <a:ext cx="2743200" cy="365125"/>
          </a:xfrm>
        </p:spPr>
        <p:txBody>
          <a:bodyPr/>
          <a:lstStyle/>
          <a:p>
            <a:fld id="{56B7B4C3-072B-4C46-8E2C-F60674FB2486}" type="slidenum">
              <a:rPr lang="en-US" sz="1800" smtClean="0"/>
              <a:t>8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56905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A6988-0F7D-4B71-A8D6-D9CE5768B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 meetings -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7B37C-2CDD-43CC-B87D-649ECEC6FF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78933" y="1651044"/>
            <a:ext cx="5181600" cy="459369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8000" u="sng" dirty="0"/>
              <a:t>Inherent Limitations</a:t>
            </a:r>
            <a:r>
              <a:rPr lang="en-US" sz="8000" dirty="0"/>
              <a:t>:</a:t>
            </a:r>
          </a:p>
          <a:p>
            <a:r>
              <a:rPr lang="en-US" sz="8000" dirty="0"/>
              <a:t>Platform (Technical)</a:t>
            </a:r>
          </a:p>
          <a:p>
            <a:r>
              <a:rPr lang="en-US" sz="8000" dirty="0"/>
              <a:t>Environmental (Security, budgets)</a:t>
            </a:r>
          </a:p>
          <a:p>
            <a:r>
              <a:rPr lang="en-US" sz="8000" dirty="0"/>
              <a:t>Licensing -- Some features not uniformly available (e.g. higher-tier licenses have more/varied features).</a:t>
            </a:r>
          </a:p>
          <a:p>
            <a:endParaRPr lang="en-US" sz="8000" dirty="0"/>
          </a:p>
          <a:p>
            <a:pPr marL="0" indent="0">
              <a:buNone/>
            </a:pPr>
            <a:r>
              <a:rPr lang="en-US" sz="8000" u="sng" dirty="0"/>
              <a:t>Functional issues</a:t>
            </a:r>
            <a:r>
              <a:rPr lang="en-US" sz="8000" dirty="0"/>
              <a:t>: </a:t>
            </a:r>
          </a:p>
          <a:p>
            <a:r>
              <a:rPr lang="en-US" sz="8000" dirty="0"/>
              <a:t>Variety of access methods/user interfaces (UI)</a:t>
            </a:r>
          </a:p>
          <a:p>
            <a:r>
              <a:rPr lang="en-US" sz="8000" dirty="0"/>
              <a:t> Inconsistent user experience</a:t>
            </a:r>
          </a:p>
          <a:p>
            <a:r>
              <a:rPr lang="en-US" sz="8000" dirty="0"/>
              <a:t>Limited ability to provide technical support</a:t>
            </a:r>
          </a:p>
          <a:p>
            <a:r>
              <a:rPr lang="en-US" sz="8000" dirty="0"/>
              <a:t> Screen share does not share screen share tools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52A384-AEE0-46A0-B519-9595EE8C94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583267"/>
            <a:ext cx="5181600" cy="459369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u="sng" dirty="0"/>
          </a:p>
          <a:p>
            <a:pPr marL="0" indent="0">
              <a:buNone/>
            </a:pPr>
            <a:endParaRPr lang="en-US" u="sng" dirty="0"/>
          </a:p>
          <a:p>
            <a:pPr marL="0" indent="0">
              <a:buNone/>
            </a:pPr>
            <a:r>
              <a:rPr lang="en-US" sz="8000" u="sng" dirty="0"/>
              <a:t>Operational issues</a:t>
            </a:r>
            <a:r>
              <a:rPr lang="en-US" sz="8000" dirty="0"/>
              <a:t>:</a:t>
            </a:r>
          </a:p>
          <a:p>
            <a:r>
              <a:rPr lang="en-US" sz="8000" dirty="0"/>
              <a:t>Awkwardness of “taking turns” - Lack of access to conversational cues</a:t>
            </a:r>
          </a:p>
          <a:p>
            <a:r>
              <a:rPr lang="en-US" sz="8000" dirty="0"/>
              <a:t> Conflicting accommodations</a:t>
            </a:r>
          </a:p>
          <a:p>
            <a:r>
              <a:rPr lang="en-US" sz="8000" dirty="0"/>
              <a:t> Limited screen space and bandwidth</a:t>
            </a:r>
          </a:p>
          <a:p>
            <a:r>
              <a:rPr lang="en-US" sz="8000" dirty="0"/>
              <a:t> Lack of experience and/or training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 descr="PIcture of a copper kettle">
            <a:extLst>
              <a:ext uri="{FF2B5EF4-FFF2-40B4-BE49-F238E27FC236}">
                <a16:creationId xmlns:a16="http://schemas.microsoft.com/office/drawing/2014/main" id="{CF6CCF00-8BC4-41A3-96AA-A4D96C098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3643" y="4744994"/>
            <a:ext cx="2182557" cy="1499746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84C5B1-33B1-45BF-9026-329723711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7B4C3-072B-4C46-8E2C-F60674FB2486}" type="slidenum">
              <a:rPr lang="en-US" sz="1800" smtClean="0"/>
              <a:t>9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879728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E820A22A70A34283F892B06FFB85CC" ma:contentTypeVersion="12" ma:contentTypeDescription="Create a new document." ma:contentTypeScope="" ma:versionID="d9c62a8098fa1f78c9bf82a0d9b5bda5">
  <xsd:schema xmlns:xsd="http://www.w3.org/2001/XMLSchema" xmlns:xs="http://www.w3.org/2001/XMLSchema" xmlns:p="http://schemas.microsoft.com/office/2006/metadata/properties" xmlns:ns3="162c1535-ee0e-451f-ab4f-1b5574689b32" xmlns:ns4="2b01bea9-677d-4a33-b5a1-fee8766517cb" targetNamespace="http://schemas.microsoft.com/office/2006/metadata/properties" ma:root="true" ma:fieldsID="1e53a05a774bfc5e97b9cdfe5585e96a" ns3:_="" ns4:_="">
    <xsd:import namespace="162c1535-ee0e-451f-ab4f-1b5574689b32"/>
    <xsd:import namespace="2b01bea9-677d-4a33-b5a1-fee8766517c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2c1535-ee0e-451f-ab4f-1b5574689b3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01bea9-677d-4a33-b5a1-fee8766517c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E6AD6D9-5F3F-44B6-904C-501FB63389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6E61E2B-BBD4-476A-AA2B-6AD10F2997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62c1535-ee0e-451f-ab4f-1b5574689b32"/>
    <ds:schemaRef ds:uri="2b01bea9-677d-4a33-b5a1-fee8766517c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FA467F6-1C4A-4C17-9320-39AD9637041D}">
  <ds:schemaRefs>
    <ds:schemaRef ds:uri="162c1535-ee0e-451f-ab4f-1b5574689b32"/>
    <ds:schemaRef ds:uri="http://purl.org/dc/elements/1.1/"/>
    <ds:schemaRef ds:uri="2b01bea9-677d-4a33-b5a1-fee8766517cb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1627</TotalTime>
  <Words>1920</Words>
  <Application>Microsoft Macintosh PowerPoint</Application>
  <PresentationFormat>Widescreen</PresentationFormat>
  <Paragraphs>317</Paragraphs>
  <Slides>40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Arial</vt:lpstr>
      <vt:lpstr>Calibri</vt:lpstr>
      <vt:lpstr>Calibri Light</vt:lpstr>
      <vt:lpstr>Franklin Gothic Book</vt:lpstr>
      <vt:lpstr>Source Sans Pro Web</vt:lpstr>
      <vt:lpstr>Verdana</vt:lpstr>
      <vt:lpstr>Office Theme</vt:lpstr>
      <vt:lpstr>1_Office Theme</vt:lpstr>
      <vt:lpstr>Section 508 in 2020 –  the year in review </vt:lpstr>
      <vt:lpstr>Welcome</vt:lpstr>
      <vt:lpstr>And now for some FUN….</vt:lpstr>
      <vt:lpstr>Topics in 2020</vt:lpstr>
      <vt:lpstr>Covid-19:  Changes in the workplace: </vt:lpstr>
      <vt:lpstr>Accessible meeting platforms </vt:lpstr>
      <vt:lpstr>New focus in 2020:  Accessible Virtual meeting platforms in the workplace </vt:lpstr>
      <vt:lpstr>What are some accessibility issues found with Virtual Meeting Platforms?</vt:lpstr>
      <vt:lpstr>Virtual meetings - Challenges</vt:lpstr>
      <vt:lpstr>Virtual Meetings - Opportunities</vt:lpstr>
      <vt:lpstr>Some takeaways about virtual meeting platforms – not all 100% accessible </vt:lpstr>
      <vt:lpstr>Webinar on “Accessible Virtual Meeting Platforms” </vt:lpstr>
      <vt:lpstr>Section 508 Best Practices Webinars</vt:lpstr>
      <vt:lpstr>Legal Developments</vt:lpstr>
      <vt:lpstr>Legal developments - International </vt:lpstr>
      <vt:lpstr>Legal developments – In the U.S.</vt:lpstr>
      <vt:lpstr>Pending legislation in Congress –  “Online Accessibility Act”</vt:lpstr>
      <vt:lpstr>Accessibility Standards </vt:lpstr>
      <vt:lpstr>WCAG 2.0, 2.1, 2.2, Silver aka 3.0…..</vt:lpstr>
      <vt:lpstr>ICT Testing Baseline for WEB</vt:lpstr>
      <vt:lpstr>Start with the Section 508 Standards</vt:lpstr>
      <vt:lpstr>“ICT that is procured, developed, maintained, or used by agencies shall conform to the Revised 508 Standards.”</vt:lpstr>
      <vt:lpstr>The Baseline ICT Testing makes it clearer:</vt:lpstr>
      <vt:lpstr>The ICT Testing Baseline Portfolio:</vt:lpstr>
      <vt:lpstr>Baseline-aligned Test Process</vt:lpstr>
      <vt:lpstr>ICT Testing Baseline for Web Resources</vt:lpstr>
      <vt:lpstr>What’s the ICT Testing Baseline for Web?</vt:lpstr>
      <vt:lpstr>24 Baseline Tests</vt:lpstr>
      <vt:lpstr>Baseline Test Accessibility Requirements</vt:lpstr>
      <vt:lpstr>Baseline Test Format</vt:lpstr>
      <vt:lpstr>Results of Baseline-aligned Web Testing</vt:lpstr>
      <vt:lpstr>How can I get additional information on the Baseline?  </vt:lpstr>
      <vt:lpstr>Redesigned U.S. Access Board website</vt:lpstr>
      <vt:lpstr>NEW --  redesigned U.S. Access Board website</vt:lpstr>
      <vt:lpstr>Redesigned Access Board website: www.access-board.gov </vt:lpstr>
      <vt:lpstr>Upcoming in 2021 </vt:lpstr>
      <vt:lpstr>What’s likely in 2021? Not guaranteed, but probable….</vt:lpstr>
      <vt:lpstr>Wrap up </vt:lpstr>
      <vt:lpstr>Here’s all the Easter eggs in one place! </vt:lpstr>
      <vt:lpstr>Questions? Contact us! U.S. Access Board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Timothy Creagan</dc:creator>
  <cp:lastModifiedBy>Michael Horton</cp:lastModifiedBy>
  <cp:revision>40</cp:revision>
  <dcterms:created xsi:type="dcterms:W3CDTF">2020-11-19T01:19:54Z</dcterms:created>
  <dcterms:modified xsi:type="dcterms:W3CDTF">2020-12-02T15:00:19Z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0x010100B4E820A22A70A34283F892B06FFB85CC</vt:lpwstr>
  </property>
</Properties>
</file>