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37"/>
  </p:notesMasterIdLst>
  <p:handoutMasterIdLst>
    <p:handoutMasterId r:id="rId38"/>
  </p:handoutMasterIdLst>
  <p:sldIdLst>
    <p:sldId id="783" r:id="rId5"/>
    <p:sldId id="524" r:id="rId6"/>
    <p:sldId id="754" r:id="rId7"/>
    <p:sldId id="786" r:id="rId8"/>
    <p:sldId id="771" r:id="rId9"/>
    <p:sldId id="511" r:id="rId10"/>
    <p:sldId id="644" r:id="rId11"/>
    <p:sldId id="774" r:id="rId12"/>
    <p:sldId id="649" r:id="rId13"/>
    <p:sldId id="768" r:id="rId14"/>
    <p:sldId id="763" r:id="rId15"/>
    <p:sldId id="647" r:id="rId16"/>
    <p:sldId id="736" r:id="rId17"/>
    <p:sldId id="648" r:id="rId18"/>
    <p:sldId id="776" r:id="rId19"/>
    <p:sldId id="716" r:id="rId20"/>
    <p:sldId id="772" r:id="rId21"/>
    <p:sldId id="990" r:id="rId22"/>
    <p:sldId id="991" r:id="rId23"/>
    <p:sldId id="769" r:id="rId24"/>
    <p:sldId id="765" r:id="rId25"/>
    <p:sldId id="779" r:id="rId26"/>
    <p:sldId id="780" r:id="rId27"/>
    <p:sldId id="770" r:id="rId28"/>
    <p:sldId id="707" r:id="rId29"/>
    <p:sldId id="733" r:id="rId30"/>
    <p:sldId id="672" r:id="rId31"/>
    <p:sldId id="439" r:id="rId32"/>
    <p:sldId id="767" r:id="rId33"/>
    <p:sldId id="527" r:id="rId34"/>
    <p:sldId id="606" r:id="rId35"/>
    <p:sldId id="735" r:id="rId36"/>
  </p:sldIdLst>
  <p:sldSz cx="12192000" cy="6858000"/>
  <p:notesSz cx="9236075" cy="6950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89">
          <p15:clr>
            <a:srgbClr val="A4A3A4"/>
          </p15:clr>
        </p15:guide>
        <p15:guide id="2" pos="29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ael D. Horton" initials="MDH" lastIdx="0" clrIdx="0"/>
  <p:cmAuthor id="1" name="Bruce Bailey" initials="BB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637" autoAdjust="0"/>
    <p:restoredTop sz="76422" autoAdjust="0"/>
  </p:normalViewPr>
  <p:slideViewPr>
    <p:cSldViewPr snapToGrid="0">
      <p:cViewPr varScale="1">
        <p:scale>
          <a:sx n="91" d="100"/>
          <a:sy n="91" d="100"/>
        </p:scale>
        <p:origin x="224" y="9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170" d="100"/>
          <a:sy n="170" d="100"/>
        </p:scale>
        <p:origin x="2080" y="184"/>
      </p:cViewPr>
      <p:guideLst>
        <p:guide orient="horz" pos="2189"/>
        <p:guide pos="29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commentAuthors" Target="commentAuthor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02194" cy="347190"/>
          </a:xfrm>
          <a:prstGeom prst="rect">
            <a:avLst/>
          </a:prstGeom>
        </p:spPr>
        <p:txBody>
          <a:bodyPr vert="horz" lIns="90613" tIns="45306" rIns="90613" bIns="45306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32307" y="0"/>
            <a:ext cx="4002194" cy="347190"/>
          </a:xfrm>
          <a:prstGeom prst="rect">
            <a:avLst/>
          </a:prstGeom>
        </p:spPr>
        <p:txBody>
          <a:bodyPr vert="horz" lIns="90613" tIns="45306" rIns="90613" bIns="45306" rtlCol="0"/>
          <a:lstStyle>
            <a:lvl1pPr algn="r">
              <a:defRPr sz="1100"/>
            </a:lvl1pPr>
          </a:lstStyle>
          <a:p>
            <a:fld id="{16F185A7-1F41-4B1E-AD70-2FE6FD3421CC}" type="datetimeFigureOut">
              <a:rPr lang="en-US" smtClean="0"/>
              <a:t>3/26/20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01314"/>
            <a:ext cx="4002194" cy="347190"/>
          </a:xfrm>
          <a:prstGeom prst="rect">
            <a:avLst/>
          </a:prstGeom>
        </p:spPr>
        <p:txBody>
          <a:bodyPr vert="horz" lIns="90613" tIns="45306" rIns="90613" bIns="45306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32307" y="6601314"/>
            <a:ext cx="4002194" cy="347190"/>
          </a:xfrm>
          <a:prstGeom prst="rect">
            <a:avLst/>
          </a:prstGeom>
        </p:spPr>
        <p:txBody>
          <a:bodyPr vert="horz" lIns="90613" tIns="45306" rIns="90613" bIns="45306" rtlCol="0" anchor="b"/>
          <a:lstStyle>
            <a:lvl1pPr algn="r">
              <a:defRPr sz="1100"/>
            </a:lvl1pPr>
          </a:lstStyle>
          <a:p>
            <a:fld id="{9570D854-D806-4756-A36F-E423A6F54C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3164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002299" cy="348711"/>
          </a:xfrm>
          <a:prstGeom prst="rect">
            <a:avLst/>
          </a:prstGeom>
        </p:spPr>
        <p:txBody>
          <a:bodyPr vert="horz" lIns="92480" tIns="46240" rIns="92480" bIns="46240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31640" y="1"/>
            <a:ext cx="4002299" cy="348711"/>
          </a:xfrm>
          <a:prstGeom prst="rect">
            <a:avLst/>
          </a:prstGeom>
        </p:spPr>
        <p:txBody>
          <a:bodyPr vert="horz" lIns="92480" tIns="46240" rIns="92480" bIns="46240" rtlCol="0"/>
          <a:lstStyle>
            <a:lvl1pPr algn="r">
              <a:defRPr sz="1100"/>
            </a:lvl1pPr>
          </a:lstStyle>
          <a:p>
            <a:fld id="{02CA5764-EA7F-451D-AA2B-3365A3E392DD}" type="datetimeFigureOut">
              <a:rPr lang="en-US" smtClean="0"/>
              <a:t>3/26/20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32063" y="868363"/>
            <a:ext cx="4171950" cy="2346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80" tIns="46240" rIns="92480" bIns="4624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3608" y="3344723"/>
            <a:ext cx="7388860" cy="2736592"/>
          </a:xfrm>
          <a:prstGeom prst="rect">
            <a:avLst/>
          </a:prstGeom>
        </p:spPr>
        <p:txBody>
          <a:bodyPr vert="horz" lIns="92480" tIns="46240" rIns="92480" bIns="4624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601366"/>
            <a:ext cx="4002299" cy="348710"/>
          </a:xfrm>
          <a:prstGeom prst="rect">
            <a:avLst/>
          </a:prstGeom>
        </p:spPr>
        <p:txBody>
          <a:bodyPr vert="horz" lIns="92480" tIns="46240" rIns="92480" bIns="46240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31640" y="6601366"/>
            <a:ext cx="4002299" cy="348710"/>
          </a:xfrm>
          <a:prstGeom prst="rect">
            <a:avLst/>
          </a:prstGeom>
        </p:spPr>
        <p:txBody>
          <a:bodyPr vert="horz" lIns="92480" tIns="46240" rIns="92480" bIns="46240" rtlCol="0" anchor="b"/>
          <a:lstStyle>
            <a:lvl1pPr algn="r">
              <a:defRPr sz="1100"/>
            </a:lvl1pPr>
          </a:lstStyle>
          <a:p>
            <a:fld id="{90C5621A-8BC5-473B-98A1-FFD7C7B27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140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7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F3217-7232-44E7-99AA-62CB17083C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078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3070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F3217-7232-44E7-99AA-62CB17083C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169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410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6BAB3F-9B46-40D4-8D1D-D9EE525C424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8547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6BAB3F-9B46-40D4-8D1D-D9EE525C424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251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821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F3217-7232-44E7-99AA-62CB17083CB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0788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36D09E-A7EE-4818-A395-7206CF1517AE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3033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13225" cy="23701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3122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82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23607" y="3554876"/>
            <a:ext cx="7388860" cy="273659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6BAB3F-9B46-40D4-8D1D-D9EE525C424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2320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F3217-7232-44E7-99AA-62CB17083CB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0788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5062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0639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08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F3217-7232-44E7-99AA-62CB17083CB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0788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5122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95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F3217-7232-44E7-99AA-62CB17083CB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8312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83918" fontAlgn="base">
              <a:spcBef>
                <a:spcPct val="0"/>
              </a:spcBef>
              <a:spcAft>
                <a:spcPct val="0"/>
              </a:spcAft>
              <a:defRPr/>
            </a:pPr>
            <a:fld id="{CAF3412A-691B-48FB-A2E6-80B9BB92B268}" type="slidenum">
              <a:rPr lang="en-US">
                <a:solidFill>
                  <a:srgbClr val="000000"/>
                </a:solidFill>
                <a:latin typeface="Arial" charset="0"/>
              </a:rPr>
              <a:pPr defTabSz="983918"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defTabSz="983918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 defTabSz="983918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8676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F3217-7232-44E7-99AA-62CB17083CB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078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5739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F3217-7232-44E7-99AA-62CB17083CB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9964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F3217-7232-44E7-99AA-62CB17083CB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348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35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5621A-8BC5-473B-98A1-FFD7C7B274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975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6BAB3F-9B46-40D4-8D1D-D9EE525C424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232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F3217-7232-44E7-99AA-62CB17083C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078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6BAB3F-9B46-40D4-8D1D-D9EE525C424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911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6BAB3F-9B46-40D4-8D1D-D9EE525C424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1143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32063" y="868363"/>
            <a:ext cx="4171950" cy="2346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6BAB3F-9B46-40D4-8D1D-D9EE525C424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046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4964137" cy="3272644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14930" y="1734075"/>
            <a:ext cx="3567980" cy="3008046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AE71AB6-AB74-4D56-A3F3-26CC4DA1DB1B}" type="datetime1">
              <a:rPr lang="en-US" smtClean="0"/>
              <a:t>3/26/20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Q&amp;A About the Revised Section 508 Standards with the Access Board and GSA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2ECD3DA-E2A0-4AAD-AF9B-BAD20050A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9349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FA917F7-B20B-47A8-8E23-C2565DB80E08}" type="datetime1">
              <a:rPr lang="en-US" smtClean="0"/>
              <a:t>3/26/20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Q&amp;A About the Revised Section 508 Standards with the Access Board and GSA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2ECD3DA-E2A0-4AAD-AF9B-BAD20050A1A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91497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022BDD-F573-49FC-90B4-1D7EE31CAF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64896BE-EE8E-4358-BC4B-1BB6A2685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CF866FEA-2E94-49C6-850D-F7B1EFBEF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E846D-DC60-406F-ACB7-A2047F34E25E}" type="datetime1">
              <a:rPr lang="en-US" smtClean="0"/>
              <a:t>3/26/20</a:t>
            </a:fld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F015E737-A2A6-48E3-A1D9-CF728E67B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Q&amp;A About the Revised Section 508 Standards with the Access Board and GSA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A0A168DD-9646-44EA-B291-00D520B28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338353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85" y="2379887"/>
            <a:ext cx="8361229" cy="2098226"/>
          </a:xfrm>
        </p:spPr>
        <p:txBody>
          <a:bodyPr anchor="ctr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AE71AB6-AB74-4D56-A3F3-26CC4DA1DB1B}" type="datetime1">
              <a:rPr lang="en-US" smtClean="0"/>
              <a:t>3/26/20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Q&amp;A About the Revised Section 508 Standards with the Access Board and GSA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2ECD3DA-E2A0-4AAD-AF9B-BAD20050A1A6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668527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86000"/>
            <a:ext cx="9601200" cy="4167386"/>
          </a:xfrm>
        </p:spPr>
        <p:txBody>
          <a:bodyPr/>
          <a:lstStyle>
            <a:lvl2pPr>
              <a:defRPr i="0"/>
            </a:lvl2pPr>
            <a:lvl4pPr>
              <a:defRPr i="0"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87DF4-266D-424C-8322-4D1C43F391DD}" type="datetime1">
              <a:rPr lang="en-US" smtClean="0"/>
              <a:t>3/26/20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Q&amp;A About the Revised Section 508 Standards with the Access Board and GSA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442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B7FE51-77DF-48AE-9A1F-12A35A67FA49}" type="datetime1">
              <a:rPr lang="en-US" smtClean="0"/>
              <a:t>3/26/20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Q&amp;A About the Revised Section 508 Standards with the Access Board and GSA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2ECD3DA-E2A0-4AAD-AF9B-BAD20050A1A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2158770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9F7B7-9D45-46E8-884C-29DB32323D19}" type="datetime1">
              <a:rPr lang="en-US" smtClean="0"/>
              <a:t>3/26/20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Q&amp;A About the Revised Section 508 Standards with the Access Board and GSA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391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sz="2800"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sz="2800"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77CA-7F46-4929-91D5-F785C694730B}" type="datetime1">
              <a:rPr lang="en-US" smtClean="0"/>
              <a:t>3/26/20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Q&amp;A About the Revised Section 508 Standards with the Access Board and GSA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216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ADD36-D8EF-41A2-B8BF-F05F2161F36C}" type="datetime1">
              <a:rPr lang="en-US" smtClean="0"/>
              <a:t>3/26/20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Q&amp;A About the Revised Section 508 Standards with the Access Board and GSA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86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4448-AA93-44D4-A8FD-8B3528B9C5E1}" type="datetime1">
              <a:rPr lang="en-US" smtClean="0"/>
              <a:t>3/26/20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Q&amp;A About the Revised Section 508 Standards with the Access Board and GSA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120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D301D-431E-44EB-AE9E-D20D895909AB}" type="datetime1">
              <a:rPr lang="en-US" smtClean="0"/>
              <a:t>3/26/20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Q&amp;A About the Revised Section 508 Standards with the Access Board and GSA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2ECD3DA-E2A0-4AAD-AF9B-BAD20050A1A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29219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64E846D-DC60-406F-ACB7-A2047F34E25E}" type="datetime1">
              <a:rPr lang="en-US" smtClean="0"/>
              <a:t>3/26/20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Q&amp;A About the Revised Section 508 Standards with the Access Board and GSA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32ECD3DA-E2A0-4AAD-AF9B-BAD20050A1A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78404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3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36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32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32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2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ection508.gov/test" TargetMode="External"/><Relationship Id="rId13" Type="http://schemas.openxmlformats.org/officeDocument/2006/relationships/hyperlink" Target="https://www.w3.org/WAI/" TargetMode="External"/><Relationship Id="rId3" Type="http://schemas.openxmlformats.org/officeDocument/2006/relationships/hyperlink" Target="http://www.access-board.gov/" TargetMode="External"/><Relationship Id="rId7" Type="http://schemas.openxmlformats.org/officeDocument/2006/relationships/hyperlink" Target="https://www.section508.gov/create" TargetMode="External"/><Relationship Id="rId12" Type="http://schemas.openxmlformats.org/officeDocument/2006/relationships/hyperlink" Target="https://www.section508.gov/sell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access-board.gov/guidelines-and-standards/communications-and-it/about-the-ict-refresh/final-rule/single-file-version" TargetMode="External"/><Relationship Id="rId11" Type="http://schemas.openxmlformats.org/officeDocument/2006/relationships/hyperlink" Target="https://www.section508.gov/buy" TargetMode="External"/><Relationship Id="rId5" Type="http://schemas.openxmlformats.org/officeDocument/2006/relationships/hyperlink" Target="http://www.access-board.gov/guidelines-and-standards/communications-and-it/about-the-ict-refresh/final-rule" TargetMode="External"/><Relationship Id="rId10" Type="http://schemas.openxmlformats.org/officeDocument/2006/relationships/hyperlink" Target="https://www.section508.gov/manage" TargetMode="External"/><Relationship Id="rId4" Type="http://schemas.openxmlformats.org/officeDocument/2006/relationships/hyperlink" Target="http://www.access-board.gov/guidelines-and-standards/communications-and-it/about-the-ict-refresh/proposed-rule/text-of-the-proposed-rule#f4071221" TargetMode="External"/><Relationship Id="rId9" Type="http://schemas.openxmlformats.org/officeDocument/2006/relationships/hyperlink" Target="https://www.section508.gov/tools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508@acess-board.gov" TargetMode="External"/><Relationship Id="rId7" Type="http://schemas.openxmlformats.org/officeDocument/2006/relationships/hyperlink" Target="http://www.gsa.gov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section508.gov/" TargetMode="External"/><Relationship Id="rId5" Type="http://schemas.openxmlformats.org/officeDocument/2006/relationships/hyperlink" Target="mailto:section.508@gsa.gov" TargetMode="External"/><Relationship Id="rId4" Type="http://schemas.openxmlformats.org/officeDocument/2006/relationships/hyperlink" Target="http://www.access-board.gov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ection508.gov/training/presentations-workshops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8687425" y="2110096"/>
            <a:ext cx="2684852" cy="2634783"/>
          </a:xfrm>
        </p:spPr>
        <p:txBody>
          <a:bodyPr anchor="ctr">
            <a:normAutofit/>
          </a:bodyPr>
          <a:lstStyle/>
          <a:p>
            <a:pPr algn="l"/>
            <a:r>
              <a:rPr lang="en-US" sz="2000" dirty="0"/>
              <a:t>CSUN Assistive Technology Conference</a:t>
            </a:r>
          </a:p>
          <a:p>
            <a:pPr algn="l"/>
            <a:r>
              <a:rPr lang="en-US" sz="2000" dirty="0"/>
              <a:t>March 11, 2020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4F470C-4EBB-468C-9C29-89050F3750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1048" y="1792678"/>
            <a:ext cx="4964137" cy="3272644"/>
          </a:xfrm>
        </p:spPr>
        <p:txBody>
          <a:bodyPr anchor="ctr">
            <a:normAutofit/>
          </a:bodyPr>
          <a:lstStyle/>
          <a:p>
            <a:pPr algn="r"/>
            <a:r>
              <a:rPr lang="en-US" sz="4000" dirty="0"/>
              <a:t>Q&amp;A About the Revised Section 508 Standards</a:t>
            </a:r>
            <a:br>
              <a:rPr lang="en-US" sz="4000" dirty="0"/>
            </a:br>
            <a:r>
              <a:rPr lang="en-US" sz="4000" dirty="0"/>
              <a:t> with the Access Board and GSA</a:t>
            </a:r>
          </a:p>
        </p:txBody>
      </p:sp>
    </p:spTree>
    <p:extLst>
      <p:ext uri="{BB962C8B-B14F-4D97-AF65-F5344CB8AC3E}">
        <p14:creationId xmlns:p14="http://schemas.microsoft.com/office/powerpoint/2010/main" val="37304082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EFC1-E2FB-4907-8C57-191A0A4194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en-US" b="1" dirty="0"/>
              <a:t>Create (Develop)</a:t>
            </a:r>
            <a:endParaRPr lang="en-US" b="1" dirty="0">
              <a:cs typeface="Calibri Ligh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1EDF-CBDB-4A13-A6D3-A695F12C4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527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784080" cy="148590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What is required when making  ICT Accessible?</a:t>
            </a:r>
            <a:br>
              <a:rPr lang="en-US" dirty="0"/>
            </a:br>
            <a:r>
              <a:rPr lang="en-US" dirty="0"/>
              <a:t>Who is asking: Federal or state entity?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Title II of ADA covers state and local governments</a:t>
            </a:r>
          </a:p>
          <a:p>
            <a:pPr lvl="1"/>
            <a:r>
              <a:rPr lang="en-US" sz="2000" dirty="0"/>
              <a:t>State and local governments must “effectively communicate” about their programs and services</a:t>
            </a:r>
          </a:p>
          <a:p>
            <a:pPr lvl="1"/>
            <a:r>
              <a:rPr lang="en-US" sz="2000" dirty="0"/>
              <a:t>Consult DOJ if a definitive answer is needed</a:t>
            </a:r>
          </a:p>
          <a:p>
            <a:r>
              <a:rPr lang="en-US" sz="2000" dirty="0"/>
              <a:t>How does an organization such as a state government integrate the provisions of §508 as it applies to access by employees with disabilities to internal information?  </a:t>
            </a:r>
          </a:p>
          <a:p>
            <a:pPr lvl="1"/>
            <a:r>
              <a:rPr lang="en-US" sz="2000" dirty="0"/>
              <a:t>For Federal agencies, 508 covers “Agency Official Communication” (E205.3)</a:t>
            </a:r>
          </a:p>
          <a:p>
            <a:pPr lvl="1"/>
            <a:r>
              <a:rPr lang="en-US" sz="2000" dirty="0"/>
              <a:t>If your state government “follows 508” then those categories are the minimum for “internal information”</a:t>
            </a:r>
          </a:p>
          <a:p>
            <a:pPr lvl="1"/>
            <a:r>
              <a:rPr lang="en-US" sz="2000" dirty="0"/>
              <a:t>Remember that 508 is proactive for all ICT, it is not an accommodation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268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836C2-6E73-45C6-B855-AA3B9E53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Can I Wait and Provide an Accessible Version of Electronic Content Upon Request?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2CBDB-C19E-4545-8DA9-E55C2607B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b="1" dirty="0"/>
              <a:t>No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Section 508 requires </a:t>
            </a:r>
            <a:r>
              <a:rPr lang="en-US" sz="2000" b="1" i="1" dirty="0"/>
              <a:t>proactive</a:t>
            </a:r>
            <a:r>
              <a:rPr lang="en-US" sz="2000" dirty="0"/>
              <a:t> accessibility, without being asked</a:t>
            </a:r>
          </a:p>
          <a:p>
            <a:pPr lvl="1"/>
            <a:r>
              <a:rPr lang="en-US" sz="2000" dirty="0"/>
              <a:t>Providing special assistance or assistive technology upon request is a reasonable accommodation (Section 504 of the Rehabilitation Act)</a:t>
            </a:r>
          </a:p>
          <a:p>
            <a:pPr lvl="1"/>
            <a:endParaRPr lang="en-US" sz="2000" dirty="0"/>
          </a:p>
          <a:p>
            <a:r>
              <a:rPr lang="en-US" sz="2000" dirty="0"/>
              <a:t>What about exceptions like Best Meets and Undue Burden and Fundamental Alteration Exceptions?</a:t>
            </a:r>
          </a:p>
          <a:p>
            <a:pPr lvl="1"/>
            <a:r>
              <a:rPr lang="en-US" sz="2000" dirty="0"/>
              <a:t>Those exceptions all mention Alternative Means</a:t>
            </a:r>
          </a:p>
          <a:p>
            <a:pPr lvl="1"/>
            <a:r>
              <a:rPr lang="en-US" sz="2000" dirty="0"/>
              <a:t>What is the difference between an accommodation and Alternative Means?</a:t>
            </a:r>
          </a:p>
          <a:p>
            <a:pPr lvl="1"/>
            <a:r>
              <a:rPr lang="en-US" sz="2000" dirty="0"/>
              <a:t>Can I use an accommodation as Equivalent Facilitation?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C2806D-30DA-48AA-A442-6BC6E7C26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47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EB77A-C844-4E76-B96D-EA0FD52D7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/>
              <a:t>Can I Assert Cost as an Undue Burden?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BE13A4-E121-457F-8295-0C7C6BC18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8013032" cy="4167386"/>
          </a:xfrm>
        </p:spPr>
        <p:txBody>
          <a:bodyPr>
            <a:normAutofit/>
          </a:bodyPr>
          <a:lstStyle/>
          <a:p>
            <a:r>
              <a:rPr lang="en-US" sz="2000" b="1" dirty="0"/>
              <a:t>Yes, </a:t>
            </a:r>
            <a:r>
              <a:rPr lang="en-US" sz="2000" dirty="0"/>
              <a:t>but -- As a general rule, an agency is taking a risk by asserting cost as a reason for not providing accessible content</a:t>
            </a:r>
          </a:p>
          <a:p>
            <a:r>
              <a:rPr lang="en-US" sz="2000" dirty="0"/>
              <a:t>Historically, assertions of Undue Burden (see E202.6) have a high bar to meet</a:t>
            </a:r>
          </a:p>
          <a:p>
            <a:r>
              <a:rPr lang="en-US" sz="2000" dirty="0"/>
              <a:t>In addition, the agency must still provide access to and use of information and data by an alternative means that meets identified needs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365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836C2-6E73-45C6-B855-AA3B9E53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Section 508 Address Documents and Files?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2CBDB-C19E-4545-8DA9-E55C2607B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/>
              <a:t>It depends!  </a:t>
            </a:r>
            <a:r>
              <a:rPr lang="en-US" sz="2000" dirty="0"/>
              <a:t>Look to E205 Electronic Content</a:t>
            </a:r>
          </a:p>
          <a:p>
            <a:r>
              <a:rPr lang="en-US" sz="2000" dirty="0"/>
              <a:t>All electronic content is required to be accessible when either: </a:t>
            </a:r>
          </a:p>
          <a:p>
            <a:pPr lvl="1"/>
            <a:r>
              <a:rPr lang="en-US" sz="2000" dirty="0"/>
              <a:t>Public facing – e.g. posted on the web or otherwise shared with the general public (E205.2)</a:t>
            </a:r>
          </a:p>
          <a:p>
            <a:pPr lvl="1"/>
            <a:r>
              <a:rPr lang="en-US" sz="2000" dirty="0"/>
              <a:t>Agency Official Communications –Nine different covered categories (A-I) (E205.3)</a:t>
            </a:r>
          </a:p>
          <a:p>
            <a:r>
              <a:rPr lang="en-US" sz="2000" dirty="0"/>
              <a:t>Electronic content includes document types such as Microsoft Word, PowerPoint and Excel and PDF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C2806D-30DA-48AA-A442-6BC6E7C26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978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836C2-6E73-45C6-B855-AA3B9E53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Section 508 Address Documents and Files?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2CBDB-C19E-4545-8DA9-E55C2607B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Some covered categories are common uses of electronic documents (e.g. Training Materials)</a:t>
            </a:r>
          </a:p>
          <a:p>
            <a:pPr lvl="1"/>
            <a:r>
              <a:rPr lang="en-US" dirty="0"/>
              <a:t>Some are hard to imagine (e.g. using PDF as an emergency notification rather than HTML or TXT)</a:t>
            </a:r>
          </a:p>
          <a:p>
            <a:r>
              <a:rPr lang="en-US" dirty="0"/>
              <a:t>However, file formats like AutoCAD and Photoshop:</a:t>
            </a:r>
          </a:p>
          <a:p>
            <a:pPr lvl="1"/>
            <a:r>
              <a:rPr lang="en-US" dirty="0"/>
              <a:t>Requirements for Electronic Content (E205) are different than the requirements for Software (E207)</a:t>
            </a:r>
          </a:p>
          <a:p>
            <a:pPr lvl="1"/>
            <a:r>
              <a:rPr lang="en-US" dirty="0"/>
              <a:t>Files from software like AutoCAD and Photoshop, when converted to other formats (i.e., PDF or HTML) would need to be made conformant to 508, before sharing with the general public, </a:t>
            </a:r>
          </a:p>
          <a:p>
            <a:pPr lvl="1"/>
            <a:r>
              <a:rPr lang="en-US" dirty="0"/>
              <a:t>It would be a Fundamental Alteration to require something other than the native file format needed by the software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C2806D-30DA-48AA-A442-6BC6E7C26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939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4356A-729E-4A3D-98F8-92E94FC66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Can We Improve the Quality of Captions?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875F4A-269F-4681-9B81-28FCDFFF6E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The requirement is that “captions are provided for all … content in synchronized media” (i.e. video with audio)</a:t>
            </a:r>
          </a:p>
          <a:p>
            <a:r>
              <a:rPr lang="en-US" sz="2000" dirty="0"/>
              <a:t>If content is </a:t>
            </a:r>
            <a:r>
              <a:rPr lang="en-US" sz="2000" b="1" i="1" dirty="0"/>
              <a:t>essential for the comprehension of content</a:t>
            </a:r>
            <a:r>
              <a:rPr lang="en-US" sz="2000" dirty="0"/>
              <a:t>, it needs to be captioned.</a:t>
            </a:r>
          </a:p>
          <a:p>
            <a:pPr lvl="1"/>
            <a:r>
              <a:rPr lang="en-US" sz="2000" dirty="0"/>
              <a:t>If sounds in context are less important, captions use musical notes symbols </a:t>
            </a:r>
            <a:br>
              <a:rPr lang="en-US" sz="2000" dirty="0"/>
            </a:br>
            <a:r>
              <a:rPr lang="en-US" sz="2000" dirty="0"/>
              <a:t>♪ ♫ or short text in brackets, e.g. [music]</a:t>
            </a:r>
          </a:p>
          <a:p>
            <a:pPr lvl="1"/>
            <a:r>
              <a:rPr lang="en-US" sz="2000" dirty="0"/>
              <a:t>Song lyrics need not be captioned unless they are important to action or dialog; e.g., a character on-screen comments on the song</a:t>
            </a:r>
          </a:p>
          <a:p>
            <a:pPr lvl="1"/>
            <a:r>
              <a:rPr lang="en-US" sz="2000" dirty="0"/>
              <a:t>Often, the title of background music is displayed in the captions </a:t>
            </a:r>
          </a:p>
          <a:p>
            <a:r>
              <a:rPr lang="en-US" sz="2000" dirty="0"/>
              <a:t>The name of each speaker should be identified when they talk - this is especially important when speaker is off-screen</a:t>
            </a:r>
          </a:p>
          <a:p>
            <a:r>
              <a:rPr lang="en-US" sz="2000" dirty="0"/>
              <a:t>As a best practice, pre-recorded broadcast TV usually has good examples of quality captioning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7162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EFC1-E2FB-4907-8C57-191A0A4194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en-US" b="1" dirty="0"/>
              <a:t>create (Test)</a:t>
            </a:r>
            <a:endParaRPr lang="en-US" b="1" dirty="0">
              <a:cs typeface="Calibri Ligh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1EDF-CBDB-4A13-A6D3-A695F12C4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93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5D042-4061-40C8-B2FA-F033EE4F5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700" dirty="0"/>
              <a:t>Automated Versus Manual Checkers Pros/Cons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0A53FE-7372-4ECD-A7CB-C1A91A1EE8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547809"/>
          </a:xfrm>
        </p:spPr>
        <p:txBody>
          <a:bodyPr/>
          <a:lstStyle/>
          <a:p>
            <a:r>
              <a:rPr lang="en-US" dirty="0"/>
              <a:t>Automated checkers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75F50C-CEBF-477B-B088-0B73AF02DE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57837"/>
            <a:ext cx="4443984" cy="3103972"/>
          </a:xfrm>
        </p:spPr>
        <p:txBody>
          <a:bodyPr>
            <a:normAutofit fontScale="85000" lnSpcReduction="10000"/>
          </a:bodyPr>
          <a:lstStyle/>
          <a:p>
            <a:r>
              <a:rPr lang="en-US" sz="1800" dirty="0"/>
              <a:t>Most software content products on the market include built-in accessibility checkers! </a:t>
            </a:r>
          </a:p>
          <a:p>
            <a:pPr lvl="1"/>
            <a:r>
              <a:rPr lang="en-US" sz="1800" dirty="0"/>
              <a:t>E.g. Word, PowerPoint, PDF</a:t>
            </a:r>
          </a:p>
          <a:p>
            <a:r>
              <a:rPr lang="en-US" sz="1800" dirty="0"/>
              <a:t>The accessibility checkers are excellent, but may report false negatives/positives, .e.g.,  </a:t>
            </a:r>
          </a:p>
          <a:p>
            <a:pPr lvl="1"/>
            <a:r>
              <a:rPr lang="en-US" sz="1800" dirty="0"/>
              <a:t>Alt tags are frequently missed or incorrect</a:t>
            </a:r>
          </a:p>
          <a:p>
            <a:pPr lvl="1"/>
            <a:r>
              <a:rPr lang="en-US" sz="1800" dirty="0"/>
              <a:t>Color Contrast is often not checked</a:t>
            </a:r>
          </a:p>
          <a:p>
            <a:pPr lvl="1"/>
            <a:r>
              <a:rPr lang="en-US" sz="1800" dirty="0"/>
              <a:t>Interactive elements on a page (label associated with a question) missed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47CF39-0782-4821-9084-A8E20ABE85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547809"/>
          </a:xfrm>
        </p:spPr>
        <p:txBody>
          <a:bodyPr/>
          <a:lstStyle/>
          <a:p>
            <a:r>
              <a:rPr lang="en-US" dirty="0"/>
              <a:t>Manual Checking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0C2380-34B8-490C-85F0-87D7D245B2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25014" y="3057837"/>
            <a:ext cx="4443984" cy="3020845"/>
          </a:xfrm>
        </p:spPr>
        <p:txBody>
          <a:bodyPr>
            <a:normAutofit fontScale="85000" lnSpcReduction="20000"/>
          </a:bodyPr>
          <a:lstStyle/>
          <a:p>
            <a:r>
              <a:rPr lang="en-US" sz="1800" dirty="0"/>
              <a:t>Human review is still necessary</a:t>
            </a:r>
          </a:p>
          <a:p>
            <a:r>
              <a:rPr lang="en-US" sz="1800" dirty="0"/>
              <a:t>Check accuracy of alt tags – WHAT information is the image intending to convey? </a:t>
            </a:r>
          </a:p>
          <a:p>
            <a:r>
              <a:rPr lang="en-US" sz="1800" dirty="0"/>
              <a:t>Color contrast requirement for text and background:  4.5  : 1  [SC 1.4.3 Contrast]</a:t>
            </a:r>
          </a:p>
          <a:p>
            <a:pPr lvl="1"/>
            <a:r>
              <a:rPr lang="en-US" sz="1800" dirty="0"/>
              <a:t>E.g.  Use a Color Contrast Analyzer (CCA) tool for contrast</a:t>
            </a:r>
          </a:p>
          <a:p>
            <a:r>
              <a:rPr lang="en-US" sz="1800" dirty="0"/>
              <a:t>Use Adobe Reader application to interactively test PDFs for accessibility.</a:t>
            </a:r>
          </a:p>
          <a:p>
            <a:pPr lvl="1"/>
            <a:r>
              <a:rPr lang="en-US" sz="1800" dirty="0"/>
              <a:t>“Read Out Loud Text-to-Speech” tool mimics the experience of Assistive Technology</a:t>
            </a:r>
          </a:p>
          <a:p>
            <a:endParaRPr lang="en-US" sz="18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3BA667-5FB8-4238-AF9A-E640D3B7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01F5C-979E-4ABF-AB85-9CFD6E5B9ECB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0548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9281B-F5D0-4696-BDCE-F64A20074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Automated vs. Manual Testing of ALT Tags</a:t>
            </a:r>
            <a:br>
              <a:rPr lang="en-US" dirty="0"/>
            </a:br>
            <a:endParaRPr lang="en-US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933E0-5029-430C-A800-8F394BFDB4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7009051" cy="4167386"/>
          </a:xfrm>
        </p:spPr>
        <p:txBody>
          <a:bodyPr wrap="square">
            <a:noAutofit/>
          </a:bodyPr>
          <a:lstStyle/>
          <a:p>
            <a:r>
              <a:rPr lang="en-US" sz="2000" dirty="0"/>
              <a:t>There is no </a:t>
            </a:r>
            <a:r>
              <a:rPr lang="en-US" sz="2000" b="1" i="1" dirty="0"/>
              <a:t>automated</a:t>
            </a:r>
            <a:r>
              <a:rPr lang="en-US" sz="2000" dirty="0"/>
              <a:t> testing tool that can assure full conformance with WCAG 2.0 SC 1.1.1 Non-text Context </a:t>
            </a:r>
          </a:p>
          <a:p>
            <a:r>
              <a:rPr lang="en-US" sz="2000" dirty="0"/>
              <a:t>Use the requirements as a checklist (i.e., WCAG 2.0 Level A and AA success criteria) </a:t>
            </a:r>
          </a:p>
          <a:p>
            <a:r>
              <a:rPr lang="en-US" sz="2000" dirty="0"/>
              <a:t>Majority of requirements need a </a:t>
            </a:r>
            <a:r>
              <a:rPr lang="en-US" sz="2000" b="1" i="1" dirty="0"/>
              <a:t>human </a:t>
            </a:r>
            <a:r>
              <a:rPr lang="en-US" sz="2000" dirty="0"/>
              <a:t>to perform the evaluation, for example: </a:t>
            </a:r>
          </a:p>
          <a:p>
            <a:pPr lvl="1"/>
            <a:r>
              <a:rPr lang="en-US" sz="2000" dirty="0"/>
              <a:t>An automated tool can flag images that are missing an &lt;ALT&gt; attribute, but no automated tool can say if the supplied ALT value is providing a text equivalent or not</a:t>
            </a:r>
          </a:p>
          <a:p>
            <a:pPr lvl="1"/>
            <a:r>
              <a:rPr lang="en-US" sz="2000" dirty="0"/>
              <a:t>ALT=“cat meme” vs. </a:t>
            </a:r>
            <a:r>
              <a:rPr lang="en-US" sz="2000" b="1" dirty="0"/>
              <a:t>ALT=“A cat with a coat hanger around it’s neck with the words </a:t>
            </a:r>
            <a:r>
              <a:rPr lang="en-US" sz="2000" dirty="0"/>
              <a:t>“Human I request your assistance“”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2050" name="Picture 2" descr="A cat with a coat hanger around it’s neck with the words Human I request your assistance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651" y="2400300"/>
            <a:ext cx="2592149" cy="351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243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76E9E-E164-404E-8A70-E025FAFF0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72152"/>
            <a:ext cx="10338318" cy="1485900"/>
          </a:xfrm>
        </p:spPr>
        <p:txBody>
          <a:bodyPr/>
          <a:lstStyle/>
          <a:p>
            <a:r>
              <a:rPr lang="en-US" dirty="0"/>
              <a:t>What is “Section 508”?  Law Versus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85817-9623-4208-814F-C60A0EEEF0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8101136" cy="3989672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Section 508 of the Rehabilitation Act (29 U.S.C. § 794d), as amended by the Workforce Investment Act of 1998 (P.L. 105-220) </a:t>
            </a:r>
            <a:r>
              <a:rPr lang="en-US" sz="2400" b="1" dirty="0"/>
              <a:t>[THE LAW]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Requires federal agencies to develop, procure, maintain and use </a:t>
            </a:r>
            <a:r>
              <a:rPr lang="en-US" sz="2000" b="1" dirty="0"/>
              <a:t>information and communication technology</a:t>
            </a:r>
            <a:r>
              <a:rPr lang="en-US" sz="2000" dirty="0"/>
              <a:t> (ICT) that is accessible to people with disabilities (PWD) who are members of the public or federal employees </a:t>
            </a:r>
          </a:p>
          <a:p>
            <a:pPr lvl="1">
              <a:spcBef>
                <a:spcPts val="600"/>
              </a:spcBef>
            </a:pPr>
            <a:endParaRPr lang="en-US" sz="1600" dirty="0"/>
          </a:p>
          <a:p>
            <a:pPr>
              <a:spcBef>
                <a:spcPts val="600"/>
              </a:spcBef>
            </a:pPr>
            <a:r>
              <a:rPr lang="en-US" sz="2400" dirty="0"/>
              <a:t>The Access Board developed and published the Section 508 standards that implement the statute and provide the requirements for accessibility [</a:t>
            </a:r>
            <a:r>
              <a:rPr lang="en-US" sz="2400" b="1" dirty="0"/>
              <a:t>THE STANDARDS</a:t>
            </a:r>
            <a:r>
              <a:rPr lang="en-US" sz="2400" dirty="0"/>
              <a:t>]</a:t>
            </a:r>
          </a:p>
        </p:txBody>
      </p:sp>
      <p:pic>
        <p:nvPicPr>
          <p:cNvPr id="6" name="Picture 5" descr="Scales of Justice">
            <a:extLst>
              <a:ext uri="{FF2B5EF4-FFF2-40B4-BE49-F238E27FC236}">
                <a16:creationId xmlns:a16="http://schemas.microsoft.com/office/drawing/2014/main" id="{BF471EDB-C82A-CA43-BAFD-8C4171982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2151" y="2393122"/>
            <a:ext cx="1190648" cy="1203137"/>
          </a:xfrm>
          <a:prstGeom prst="rect">
            <a:avLst/>
          </a:prstGeom>
        </p:spPr>
      </p:pic>
      <p:pic>
        <p:nvPicPr>
          <p:cNvPr id="5" name="Picture 4" descr="Pen and a clipboard with two items with a checkmark, and one with an 'x'">
            <a:extLst>
              <a:ext uri="{FF2B5EF4-FFF2-40B4-BE49-F238E27FC236}">
                <a16:creationId xmlns:a16="http://schemas.microsoft.com/office/drawing/2014/main" id="{1747181D-7C54-6346-8073-CEAC39E134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2149" y="3960158"/>
            <a:ext cx="1190649" cy="120313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D9DB4-3E71-4887-AFDE-80D31D453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518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EFC1-E2FB-4907-8C57-191A0A4194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en-US" b="1" dirty="0"/>
              <a:t>Use</a:t>
            </a:r>
            <a:endParaRPr lang="en-US" b="1" dirty="0">
              <a:cs typeface="Calibri Ligh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1EDF-CBDB-4A13-A6D3-A695F12C4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5905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Does Section 508 Apply to Free/Shared Services?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b="1" dirty="0"/>
              <a:t>Yes, </a:t>
            </a:r>
            <a:r>
              <a:rPr lang="en-US" sz="2000" dirty="0"/>
              <a:t>even though your agency doesn’t pay for it Section 508 </a:t>
            </a:r>
            <a:r>
              <a:rPr lang="en-US" sz="2000" b="1" i="1" dirty="0"/>
              <a:t>does </a:t>
            </a:r>
            <a:r>
              <a:rPr lang="en-US" sz="2000" dirty="0"/>
              <a:t>apply!</a:t>
            </a:r>
          </a:p>
          <a:p>
            <a:r>
              <a:rPr lang="en-US" sz="2000" dirty="0"/>
              <a:t>ICT products and applications </a:t>
            </a:r>
            <a:r>
              <a:rPr lang="en-US" sz="2000" b="1" i="1" dirty="0"/>
              <a:t>used</a:t>
            </a:r>
            <a:r>
              <a:rPr lang="en-US" sz="2000" dirty="0"/>
              <a:t> by federal agencies at no-cost must be accessible. </a:t>
            </a:r>
          </a:p>
          <a:p>
            <a:r>
              <a:rPr lang="en-US" sz="2000" dirty="0"/>
              <a:t>Examples of “free” applications and services commonly used by federal agencies: </a:t>
            </a:r>
          </a:p>
          <a:p>
            <a:pPr lvl="1"/>
            <a:r>
              <a:rPr lang="en-US" sz="2000" dirty="0"/>
              <a:t>Social Media: Facebook, LinkedIn, Twitter, YouTube, and Instagram</a:t>
            </a:r>
          </a:p>
          <a:p>
            <a:pPr lvl="1"/>
            <a:r>
              <a:rPr lang="en-US" sz="2000" dirty="0"/>
              <a:t>Project Management: Asana, Jira, Monday and Trello</a:t>
            </a:r>
          </a:p>
          <a:p>
            <a:pPr lvl="1"/>
            <a:r>
              <a:rPr lang="en-US" sz="2000" dirty="0"/>
              <a:t>Shared Services: Payroll Services, Assisted Acquisition, GSA </a:t>
            </a:r>
            <a:r>
              <a:rPr lang="en-US" sz="2000" dirty="0" err="1"/>
              <a:t>SmartPay</a:t>
            </a:r>
            <a:r>
              <a:rPr lang="en-US" sz="2000" dirty="0"/>
              <a:t>, and Travel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22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It OK to Link to Third-party Content?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b="1" dirty="0"/>
              <a:t>Yes, </a:t>
            </a:r>
            <a:r>
              <a:rPr lang="en-US" sz="2200" dirty="0"/>
              <a:t>but choose wisely - You are responsible for linking to accessible content </a:t>
            </a:r>
          </a:p>
          <a:p>
            <a:r>
              <a:rPr lang="en-US" sz="2200" dirty="0"/>
              <a:t>The regulations generally apply to content agencies have control over</a:t>
            </a:r>
          </a:p>
          <a:p>
            <a:r>
              <a:rPr lang="en-US" sz="2200" dirty="0"/>
              <a:t>Pro Tip: Let users know when they are leaving your site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6315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User-generated Content?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86000"/>
            <a:ext cx="7226244" cy="4167386"/>
          </a:xfrm>
        </p:spPr>
        <p:txBody>
          <a:bodyPr>
            <a:normAutofit/>
          </a:bodyPr>
          <a:lstStyle/>
          <a:p>
            <a:r>
              <a:rPr lang="en-US" sz="2000" dirty="0"/>
              <a:t>Citizens comment on: </a:t>
            </a:r>
          </a:p>
          <a:p>
            <a:pPr lvl="1"/>
            <a:r>
              <a:rPr lang="en-US" sz="2000" dirty="0"/>
              <a:t>Regulations</a:t>
            </a:r>
          </a:p>
          <a:p>
            <a:pPr lvl="1"/>
            <a:r>
              <a:rPr lang="en-US" sz="2000" dirty="0"/>
              <a:t>Blog posts</a:t>
            </a:r>
          </a:p>
          <a:p>
            <a:pPr lvl="1"/>
            <a:r>
              <a:rPr lang="en-US" sz="2000" dirty="0"/>
              <a:t>Crowd-sourced suggestions</a:t>
            </a:r>
          </a:p>
          <a:p>
            <a:pPr marL="384048" lvl="1">
              <a:spcBef>
                <a:spcPts val="1000"/>
              </a:spcBef>
              <a:buFont typeface="Franklin Gothic Book" panose="020B0503020102020204" pitchFamily="34" charset="0"/>
              <a:buChar char="■"/>
            </a:pPr>
            <a:r>
              <a:rPr lang="en-US" sz="2000" dirty="0"/>
              <a:t>Federal agencies are responsible to ensure accessibility</a:t>
            </a:r>
          </a:p>
          <a:p>
            <a:pPr marL="841248" lvl="2">
              <a:spcBef>
                <a:spcPts val="1000"/>
              </a:spcBef>
            </a:pPr>
            <a:r>
              <a:rPr lang="en-US" sz="2000" dirty="0"/>
              <a:t>Ask commenters to submit with text descriptions and not just images</a:t>
            </a:r>
          </a:p>
          <a:p>
            <a:pPr marL="841248" lvl="2">
              <a:spcBef>
                <a:spcPts val="1000"/>
              </a:spcBef>
            </a:pPr>
            <a:r>
              <a:rPr lang="en-US" sz="2000" dirty="0"/>
              <a:t>If you have a contest, contest rules explain that videos must be captioned</a:t>
            </a:r>
          </a:p>
          <a:p>
            <a:pPr marL="841248" lvl="2">
              <a:spcBef>
                <a:spcPts val="1000"/>
              </a:spcBef>
            </a:pPr>
            <a:r>
              <a:rPr lang="en-US" sz="2000" dirty="0"/>
              <a:t>Agency staff must create and maintain a conforming alternate version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23</a:t>
            </a:fld>
            <a:endParaRPr lang="en-US"/>
          </a:p>
        </p:txBody>
      </p:sp>
      <p:pic>
        <p:nvPicPr>
          <p:cNvPr id="6" name="Picture 5" descr="Picture of a hand typing on a laptop ">
            <a:extLst>
              <a:ext uri="{FF2B5EF4-FFF2-40B4-BE49-F238E27FC236}">
                <a16:creationId xmlns:a16="http://schemas.microsoft.com/office/drawing/2014/main" id="{5DAF7BE3-3B26-4944-A014-9E6F30D86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7844" y="2400300"/>
            <a:ext cx="2374956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1247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EFC1-E2FB-4907-8C57-191A0A4194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en-US" b="1" dirty="0"/>
              <a:t>Maintain</a:t>
            </a:r>
            <a:endParaRPr lang="en-US" b="1" dirty="0">
              <a:cs typeface="Calibri Ligh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1EDF-CBDB-4A13-A6D3-A695F12C4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8251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3F54E-87B2-4AE6-A984-5021F7853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/>
              <a:t>How Can I Make Maps Accessible?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C0ECF-67A9-45BC-B3B2-69F1D8DD3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7517938" cy="4167386"/>
          </a:xfrm>
        </p:spPr>
        <p:txBody>
          <a:bodyPr>
            <a:noAutofit/>
          </a:bodyPr>
          <a:lstStyle/>
          <a:p>
            <a:r>
              <a:rPr lang="en-US" sz="1800" dirty="0"/>
              <a:t>Maps and geospatial information systems (GIS) are a challenge to make accessible, but are also important for distributing information</a:t>
            </a:r>
          </a:p>
          <a:p>
            <a:r>
              <a:rPr lang="en-US" sz="1800" dirty="0"/>
              <a:t>Meet the accessibility requirements that you can!</a:t>
            </a:r>
          </a:p>
          <a:p>
            <a:pPr lvl="1"/>
            <a:r>
              <a:rPr lang="en-US" sz="1800" dirty="0"/>
              <a:t>At least provide descriptive identification for visuals</a:t>
            </a:r>
          </a:p>
          <a:p>
            <a:pPr lvl="1"/>
            <a:r>
              <a:rPr lang="en-US" sz="1800" dirty="0"/>
              <a:t>Provide good keyboard accessibility</a:t>
            </a:r>
          </a:p>
          <a:p>
            <a:pPr lvl="1"/>
            <a:r>
              <a:rPr lang="en-US" sz="1800" dirty="0"/>
              <a:t>Provide as much visual contrast as possible, and pay attention to color blindness</a:t>
            </a:r>
          </a:p>
          <a:p>
            <a:r>
              <a:rPr lang="en-US" sz="1800" dirty="0"/>
              <a:t>Referencing the base requirement?  From WCAG 2.0 SC 1.1.1:</a:t>
            </a:r>
          </a:p>
          <a:p>
            <a:pPr lvl="1"/>
            <a:r>
              <a:rPr lang="en-US" sz="1800" dirty="0"/>
              <a:t>If non-text content is primarily intended to create a specific sensory experience, then text alternatives at least provide </a:t>
            </a:r>
            <a:r>
              <a:rPr lang="en-US" sz="1800" b="1" i="1" dirty="0"/>
              <a:t>descriptive identification</a:t>
            </a:r>
            <a:r>
              <a:rPr lang="en-US" sz="1800" dirty="0"/>
              <a:t> of the non-text content</a:t>
            </a:r>
          </a:p>
          <a:p>
            <a:pPr lvl="1"/>
            <a:r>
              <a:rPr lang="en-US" sz="1800" dirty="0"/>
              <a:t>Providing descriptive identification is not that difficult!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25</a:t>
            </a:fld>
            <a:endParaRPr lang="en-US"/>
          </a:p>
        </p:txBody>
      </p:sp>
      <p:pic>
        <p:nvPicPr>
          <p:cNvPr id="5" name="Picture 4" descr="graphic of a cat dressed as a pirate holding a map and a compass">
            <a:extLst>
              <a:ext uri="{FF2B5EF4-FFF2-40B4-BE49-F238E27FC236}">
                <a16:creationId xmlns:a16="http://schemas.microsoft.com/office/drawing/2014/main" id="{C77E1717-EF12-4FE5-8CA9-6518995EC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8375" y="1932980"/>
            <a:ext cx="2085013" cy="38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487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F7B23-7218-4F6A-8BCD-2C916D7BD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/>
              <a:t>How Can I Make Maps Accessible?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DE160-1DB8-4734-AA0A-B50253D5F1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sz="2200" dirty="0"/>
              <a:t>Some examples of providing an alternate source of information for maps and GIS include:</a:t>
            </a:r>
          </a:p>
          <a:p>
            <a:pPr lvl="1"/>
            <a:r>
              <a:rPr lang="en-US" sz="2200" dirty="0"/>
              <a:t>Make the raw data available</a:t>
            </a:r>
            <a:endParaRPr lang="en-US" sz="2200" dirty="0">
              <a:cs typeface="Calibri"/>
            </a:endParaRPr>
          </a:p>
          <a:p>
            <a:pPr lvl="2"/>
            <a:r>
              <a:rPr lang="en-US" sz="2200" dirty="0"/>
              <a:t>Someone else might figure out an innovative way to make the information accessible</a:t>
            </a:r>
          </a:p>
          <a:p>
            <a:pPr lvl="2"/>
            <a:r>
              <a:rPr lang="en-US" sz="2200" dirty="0"/>
              <a:t>Example formats: Spreadsheet (CSV, XML), JSON</a:t>
            </a:r>
            <a:endParaRPr lang="en-US" sz="2200" dirty="0">
              <a:cs typeface="Calibri"/>
            </a:endParaRPr>
          </a:p>
          <a:p>
            <a:pPr lvl="1"/>
            <a:r>
              <a:rPr lang="en-US" sz="2200" dirty="0"/>
              <a:t>Provide contact information</a:t>
            </a:r>
            <a:endParaRPr lang="en-US" sz="2200" dirty="0">
              <a:cs typeface="Calibri"/>
            </a:endParaRPr>
          </a:p>
          <a:p>
            <a:pPr lvl="2"/>
            <a:r>
              <a:rPr lang="en-US" sz="2200" dirty="0"/>
              <a:t>It won’t just be people with visual impairments that have trouble using your maps!</a:t>
            </a:r>
            <a:endParaRPr lang="en-US" sz="2200" dirty="0">
              <a:cs typeface="Calibri"/>
            </a:endParaRPr>
          </a:p>
          <a:p>
            <a:r>
              <a:rPr lang="en-US" sz="2200" dirty="0"/>
              <a:t>Section 508 does </a:t>
            </a:r>
            <a:r>
              <a:rPr lang="en-US" sz="2200" b="1" i="1" dirty="0"/>
              <a:t>not</a:t>
            </a:r>
            <a:r>
              <a:rPr lang="en-US" sz="2200" dirty="0"/>
              <a:t> prevent the government from using these sort of applications!</a:t>
            </a:r>
            <a:endParaRPr lang="en-US" sz="2200" dirty="0">
              <a:cs typeface="Calibri"/>
            </a:endParaRPr>
          </a:p>
          <a:p>
            <a:pPr lvl="1"/>
            <a:r>
              <a:rPr lang="en-US" sz="2200" dirty="0"/>
              <a:t>Meeting the standards is subject to being “consistent with the agency’s business needs”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200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836C2-6E73-45C6-B855-AA3B9E53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500" dirty="0"/>
              <a:t>Under Revised 508, Do Web Applications Have to Meet Requirements Besides Those in WCAG?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2CBDB-C19E-4545-8DA9-E55C2607B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b="1" dirty="0"/>
              <a:t>Yes, </a:t>
            </a:r>
            <a:r>
              <a:rPr lang="en-US" sz="2000" dirty="0"/>
              <a:t>possibly, depending on the nature of the web application</a:t>
            </a:r>
          </a:p>
          <a:p>
            <a:r>
              <a:rPr lang="en-US" sz="2000" dirty="0"/>
              <a:t>If the web application plays videos:</a:t>
            </a:r>
          </a:p>
          <a:p>
            <a:pPr lvl="1"/>
            <a:r>
              <a:rPr lang="en-US" sz="2000" dirty="0"/>
              <a:t>503.4 User Controls for Captions and Audio Description</a:t>
            </a:r>
          </a:p>
          <a:p>
            <a:pPr lvl="2"/>
            <a:r>
              <a:rPr lang="en-US" sz="2000" dirty="0"/>
              <a:t>This provision reflects common practices</a:t>
            </a:r>
          </a:p>
          <a:p>
            <a:pPr lvl="2"/>
            <a:r>
              <a:rPr lang="en-US" sz="2000" dirty="0"/>
              <a:t>No real-world examples of web videos (with CC or AD) without prominent controls</a:t>
            </a:r>
          </a:p>
          <a:p>
            <a:r>
              <a:rPr lang="en-US" sz="2000" dirty="0"/>
              <a:t>If the web application lets you create content:</a:t>
            </a:r>
          </a:p>
          <a:p>
            <a:pPr lvl="1"/>
            <a:r>
              <a:rPr lang="en-US" sz="2000" dirty="0"/>
              <a:t>504 Authoring Tools</a:t>
            </a:r>
          </a:p>
          <a:p>
            <a:r>
              <a:rPr lang="en-US" sz="2000" dirty="0"/>
              <a:t>Chapter 6 – Support Documentation and Services – is also applicable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C2806D-30DA-48AA-A442-6BC6E7C26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1644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5A4B80EF-FC4E-4CEA-8B31-2A1F1CE6B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/>
              <a:t>Questions from the Audience?</a:t>
            </a:r>
            <a:endParaRPr lang="en-US" b="1">
              <a:cs typeface="Calibri Light"/>
            </a:endParaRPr>
          </a:p>
        </p:txBody>
      </p:sp>
      <p:pic>
        <p:nvPicPr>
          <p:cNvPr id="40963" name="Picture 4" descr="Questionmark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400" y="3022600"/>
            <a:ext cx="2387600" cy="2108200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9348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EFC1-E2FB-4907-8C57-191A0A4194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r>
              <a:rPr lang="en-US" b="1"/>
              <a:t>Resources, </a:t>
            </a:r>
            <a:br>
              <a:rPr lang="en-US" b="1"/>
            </a:br>
            <a:r>
              <a:rPr lang="en-US" b="1"/>
              <a:t>Training and Contact Information</a:t>
            </a:r>
            <a:endParaRPr lang="en-US" b="1">
              <a:cs typeface="Calibri Ligh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1EDF-CBDB-4A13-A6D3-A695F12C4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093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Agenda Topics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171700"/>
            <a:ext cx="9601200" cy="3581400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2000" dirty="0"/>
              <a:t>Brief overview of how the U.S. Access Board (USAB) and the General Services Administration (GSA) work together to develop and provide technical assistance on accessibility.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000" dirty="0"/>
              <a:t>Review common questions and responses;  focus on how the 508 Standards are implemented across government. 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000" dirty="0"/>
              <a:t>Discuss the technical assistance and online resources available.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Buy – Acquisition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Create – Development and Testing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Use – Operate (e.g., no-cost tools, shared services)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Maintain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1890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2BAA7-E152-4486-8A53-84C45AEAE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Can I Find Section 508 Resources?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D4533A-EE4C-4245-B47D-74DF45FD0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Revised 508 Standards: </a:t>
            </a:r>
          </a:p>
          <a:p>
            <a:pPr lvl="1"/>
            <a:r>
              <a:rPr lang="en-US" sz="2000" dirty="0">
                <a:hlinkClick r:id="rId3"/>
              </a:rPr>
              <a:t>access-board.gov</a:t>
            </a:r>
            <a:r>
              <a:rPr lang="en-US" sz="2000" dirty="0"/>
              <a:t> » </a:t>
            </a:r>
            <a:r>
              <a:rPr lang="en-US" sz="2000" dirty="0">
                <a:hlinkClick r:id="rId4"/>
              </a:rPr>
              <a:t>ICT Refresh</a:t>
            </a:r>
            <a:r>
              <a:rPr lang="en-US" sz="2000" dirty="0"/>
              <a:t> » </a:t>
            </a:r>
            <a:r>
              <a:rPr lang="en-US" sz="2000" dirty="0">
                <a:hlinkClick r:id="rId5"/>
              </a:rPr>
              <a:t>Final Rule</a:t>
            </a:r>
            <a:r>
              <a:rPr lang="en-US" sz="2000" dirty="0"/>
              <a:t> » </a:t>
            </a:r>
            <a:r>
              <a:rPr lang="en-US" sz="2000" dirty="0">
                <a:hlinkClick r:id="rId6"/>
              </a:rPr>
              <a:t>Single File Version</a:t>
            </a:r>
            <a:endParaRPr lang="en-US" sz="2000" dirty="0"/>
          </a:p>
          <a:p>
            <a:r>
              <a:rPr lang="en-US" sz="2000" dirty="0"/>
              <a:t>Section508.gov - A one-stop for Section 508 information and resource for agencies: </a:t>
            </a:r>
          </a:p>
          <a:p>
            <a:pPr lvl="1"/>
            <a:r>
              <a:rPr lang="en-US" sz="2000" dirty="0"/>
              <a:t>Create: </a:t>
            </a:r>
            <a:r>
              <a:rPr lang="en-US" sz="2000" dirty="0">
                <a:hlinkClick r:id="rId7"/>
              </a:rPr>
              <a:t>section508.gov/create</a:t>
            </a:r>
            <a:endParaRPr lang="en-US" sz="2000" dirty="0"/>
          </a:p>
          <a:p>
            <a:pPr lvl="1"/>
            <a:r>
              <a:rPr lang="en-US" sz="2000" dirty="0"/>
              <a:t>Test: </a:t>
            </a:r>
            <a:r>
              <a:rPr lang="en-US" sz="2000" dirty="0">
                <a:hlinkClick r:id="rId8"/>
              </a:rPr>
              <a:t>section508.gov/test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Tools: </a:t>
            </a:r>
            <a:r>
              <a:rPr lang="en-US" sz="2000" dirty="0">
                <a:hlinkClick r:id="rId9"/>
              </a:rPr>
              <a:t>section508.gov/tools</a:t>
            </a:r>
            <a:endParaRPr lang="en-US" sz="2000" dirty="0"/>
          </a:p>
          <a:p>
            <a:pPr lvl="1"/>
            <a:r>
              <a:rPr lang="en-US" sz="2000" dirty="0"/>
              <a:t>Manage: </a:t>
            </a:r>
            <a:r>
              <a:rPr lang="en-US" sz="2000" dirty="0">
                <a:hlinkClick r:id="rId10"/>
              </a:rPr>
              <a:t>section508.gov/manage</a:t>
            </a:r>
            <a:endParaRPr lang="en-US" sz="2000" dirty="0"/>
          </a:p>
          <a:p>
            <a:pPr lvl="1"/>
            <a:r>
              <a:rPr lang="en-US" sz="2000" dirty="0"/>
              <a:t>Buy: </a:t>
            </a:r>
            <a:r>
              <a:rPr lang="en-US" sz="2000" dirty="0">
                <a:hlinkClick r:id="rId11"/>
              </a:rPr>
              <a:t>section508.gov/buy</a:t>
            </a:r>
            <a:endParaRPr lang="en-US" sz="2000" dirty="0"/>
          </a:p>
          <a:p>
            <a:pPr lvl="1"/>
            <a:r>
              <a:rPr lang="en-US" sz="2000" dirty="0"/>
              <a:t>Sell: </a:t>
            </a:r>
            <a:r>
              <a:rPr lang="en-US" sz="2000" dirty="0">
                <a:hlinkClick r:id="rId12"/>
              </a:rPr>
              <a:t>section508.gov/sell</a:t>
            </a:r>
            <a:endParaRPr lang="en-US" sz="2000" dirty="0"/>
          </a:p>
          <a:p>
            <a:r>
              <a:rPr lang="en-US" sz="2000" dirty="0"/>
              <a:t>Making the Web Accessible: </a:t>
            </a:r>
            <a:r>
              <a:rPr lang="en-US" sz="2000" dirty="0">
                <a:hlinkClick r:id="rId13"/>
              </a:rPr>
              <a:t>w3.org/WAI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32B182-63EC-467B-B3FA-D29D9DCB6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1962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/>
              <a:t>How You Can Contact Us</a:t>
            </a:r>
          </a:p>
        </p:txBody>
      </p:sp>
      <p:sp>
        <p:nvSpPr>
          <p:cNvPr id="5" name="Subtitle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500" b="1">
                <a:solidFill>
                  <a:schemeClr val="tx1"/>
                </a:solidFill>
              </a:rPr>
              <a:t>U.S. Access Board </a:t>
            </a:r>
          </a:p>
          <a:p>
            <a:pPr algn="l"/>
            <a:r>
              <a:rPr lang="en-US" sz="2500">
                <a:solidFill>
                  <a:schemeClr val="tx1"/>
                </a:solidFill>
              </a:rPr>
              <a:t>800-872-2253 (voice), 800-993-2822 (TTY)</a:t>
            </a:r>
          </a:p>
          <a:p>
            <a:pPr algn="l"/>
            <a:r>
              <a:rPr lang="en-US" sz="2500">
                <a:hlinkClick r:id="rId3"/>
              </a:rPr>
              <a:t>508@acess-board.gov</a:t>
            </a:r>
            <a:r>
              <a:rPr lang="en-US" sz="2500">
                <a:solidFill>
                  <a:schemeClr val="tx1"/>
                </a:solidFill>
              </a:rPr>
              <a:t>|</a:t>
            </a:r>
            <a:r>
              <a:rPr lang="en-US" sz="2500">
                <a:hlinkClick r:id="rId4"/>
              </a:rPr>
              <a:t>access-board.gov</a:t>
            </a:r>
            <a:endParaRPr lang="en-US" sz="2500"/>
          </a:p>
          <a:p>
            <a:pPr marL="0" indent="0" algn="l">
              <a:buNone/>
            </a:pPr>
            <a:endParaRPr lang="en-US" sz="2500" b="1">
              <a:solidFill>
                <a:schemeClr val="tx1"/>
              </a:solidFill>
            </a:endParaRPr>
          </a:p>
          <a:p>
            <a:pPr marL="0" indent="0" algn="l">
              <a:buNone/>
            </a:pPr>
            <a:r>
              <a:rPr lang="en-US" sz="2500" b="1">
                <a:solidFill>
                  <a:schemeClr val="tx1"/>
                </a:solidFill>
              </a:rPr>
              <a:t>GSA IT Accessibility Program</a:t>
            </a:r>
          </a:p>
          <a:p>
            <a:pPr algn="l"/>
            <a:r>
              <a:rPr lang="en-US" sz="2500">
                <a:solidFill>
                  <a:schemeClr val="tx1"/>
                </a:solidFill>
              </a:rPr>
              <a:t>Office of Government-wide Policy</a:t>
            </a:r>
          </a:p>
          <a:p>
            <a:pPr algn="l"/>
            <a:r>
              <a:rPr lang="en-US" sz="2500">
                <a:solidFill>
                  <a:schemeClr val="tx1"/>
                </a:solidFill>
                <a:hlinkClick r:id="rId5"/>
              </a:rPr>
              <a:t>section.508@gsa.gov</a:t>
            </a:r>
            <a:r>
              <a:rPr lang="en-US" sz="2500">
                <a:solidFill>
                  <a:schemeClr val="tx1"/>
                </a:solidFill>
              </a:rPr>
              <a:t> | </a:t>
            </a:r>
            <a:r>
              <a:rPr lang="en-US" sz="2500">
                <a:solidFill>
                  <a:schemeClr val="tx1"/>
                </a:solidFill>
                <a:hlinkClick r:id="rId6"/>
              </a:rPr>
              <a:t>section508.gov</a:t>
            </a:r>
            <a:r>
              <a:rPr lang="en-US" sz="2500">
                <a:solidFill>
                  <a:schemeClr val="tx1"/>
                </a:solidFill>
              </a:rPr>
              <a:t> | </a:t>
            </a:r>
            <a:r>
              <a:rPr lang="en-US" sz="2500">
                <a:hlinkClick r:id="rId7"/>
              </a:rPr>
              <a:t>gsa.gov</a:t>
            </a:r>
            <a:endParaRPr lang="en-US" sz="25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FE01F5C-979E-4ABF-AB85-9CFD6E5B9ECB}" type="slidenum">
              <a:rPr lang="en-US" noProof="0" smtClean="0"/>
              <a:pPr lvl="0"/>
              <a:t>31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8756837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0C5E2-0615-4BDB-9CA1-AE490B5BF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Calibri Light"/>
              </a:rPr>
              <a:t>Thank You for Participating in Today's Session!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371600" y="5506278"/>
            <a:ext cx="9601200" cy="9471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600" b="1" dirty="0"/>
              <a:t>This presentation is available at: </a:t>
            </a:r>
            <a:br>
              <a:rPr lang="en-US" sz="2600" b="1" dirty="0"/>
            </a:br>
            <a:r>
              <a:rPr lang="en-US" sz="2600" b="1" dirty="0">
                <a:hlinkClick r:id="rId3"/>
              </a:rPr>
              <a:t>https://www.section508.gov/training/presentations-workshops</a:t>
            </a:r>
            <a:endParaRPr lang="en-US" sz="26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CD3DA-E2A0-4AAD-AF9B-BAD20050A1A6}" type="slidenum">
              <a:rPr lang="en-US" smtClean="0"/>
              <a:t>32</a:t>
            </a:fld>
            <a:endParaRPr lang="en-US"/>
          </a:p>
        </p:txBody>
      </p:sp>
      <p:pic>
        <p:nvPicPr>
          <p:cNvPr id="6" name="Picture 5" descr="Seal of the United States Access Board">
            <a:extLst>
              <a:ext uri="{FF2B5EF4-FFF2-40B4-BE49-F238E27FC236}">
                <a16:creationId xmlns:a16="http://schemas.microsoft.com/office/drawing/2014/main" id="{32A1BAA6-9116-A846-99DE-607F6A6E0D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4829" y="2370976"/>
            <a:ext cx="2098766" cy="2098766"/>
          </a:xfrm>
          <a:prstGeom prst="rect">
            <a:avLst/>
          </a:prstGeom>
        </p:spPr>
      </p:pic>
      <p:pic>
        <p:nvPicPr>
          <p:cNvPr id="3" name="Picture 2" descr="Seal of the General Services Administratio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327" y="2366622"/>
            <a:ext cx="2103120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426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1B0FF-C863-4A3C-B4B1-2722F0372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85800"/>
            <a:ext cx="10905066" cy="1485900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R="0" algn="ctr"/>
            <a:r>
              <a:rPr lang="en-US" b="0" i="0" u="none" strike="noStrike" dirty="0"/>
              <a:t>Introductions</a:t>
            </a:r>
          </a:p>
        </p:txBody>
      </p:sp>
      <p:pic>
        <p:nvPicPr>
          <p:cNvPr id="7" name="Picture 6" descr="Presenters from the US Access Board are  Tim Creagan (Senior Accessibility Specialist) and Bruce Bailey (IT Specialist), and from the US General Services Administration, Michael Horton (Accessible Design &amp; Development Advisor).">
            <a:extLst>
              <a:ext uri="{FF2B5EF4-FFF2-40B4-BE49-F238E27FC236}">
                <a16:creationId xmlns:a16="http://schemas.microsoft.com/office/drawing/2014/main" id="{919FAF4A-8717-5E4A-9CA2-420E65796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732404"/>
            <a:ext cx="9601200" cy="36957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1CB957-EAD6-4859-AEF3-917AF6FEE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72736" y="6453386"/>
            <a:ext cx="1596292" cy="4046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D23EE9D8-92CD-4694-BDB5-7F2BEF364392}" type="slidenum">
              <a:rPr lang="en-US" smtClean="0"/>
              <a:pPr defTabSz="914400">
                <a:spcAft>
                  <a:spcPts val="600"/>
                </a:spcAft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665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76E9E-E164-404E-8A70-E025FAFF0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85817-9623-4208-814F-C60A0EEEF0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57778"/>
            <a:ext cx="9601200" cy="4195608"/>
          </a:xfrm>
        </p:spPr>
        <p:txBody>
          <a:bodyPr>
            <a:normAutofit/>
          </a:bodyPr>
          <a:lstStyle/>
          <a:p>
            <a:r>
              <a:rPr lang="en-US" sz="2000" dirty="0"/>
              <a:t>The U.S. Access Board and the General Services Administration </a:t>
            </a:r>
          </a:p>
          <a:p>
            <a:pPr lvl="1"/>
            <a:r>
              <a:rPr lang="en-US" sz="1800" dirty="0"/>
              <a:t>Federal agencies that have a responsibility to provide technical assistance on and respond to questions about the Section 508 standards and guidelines.</a:t>
            </a:r>
          </a:p>
          <a:p>
            <a:r>
              <a:rPr lang="en-US" sz="2000" dirty="0"/>
              <a:t>Both the Access Board and GSA</a:t>
            </a:r>
          </a:p>
          <a:p>
            <a:pPr lvl="1"/>
            <a:r>
              <a:rPr lang="en-US" sz="1800" dirty="0"/>
              <a:t>Maintain help desks where we respond to emails and phone calls about Section 508 of the Rehabilitation Act (29 U.S.C. § 794d, as amended).</a:t>
            </a:r>
          </a:p>
          <a:p>
            <a:pPr lvl="1"/>
            <a:r>
              <a:rPr lang="en-US" sz="1800" dirty="0"/>
              <a:t>Provide training and technical assistance about ICT to individuals and federal agencies. </a:t>
            </a:r>
          </a:p>
          <a:p>
            <a:r>
              <a:rPr lang="en-US" sz="2000" dirty="0"/>
              <a:t>The Access Board </a:t>
            </a:r>
            <a:r>
              <a:rPr lang="en-US" sz="2000" b="1" i="1" dirty="0"/>
              <a:t>only enforces </a:t>
            </a:r>
            <a:r>
              <a:rPr lang="en-US" sz="2000" dirty="0"/>
              <a:t>Section 508 accessibility requirements against itself. </a:t>
            </a:r>
          </a:p>
          <a:p>
            <a:r>
              <a:rPr lang="en-US" sz="2000" dirty="0"/>
              <a:t>All agencies enforce the Section 508 Standards against themselves.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D9DB4-3E71-4887-AFDE-80D31D453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342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EFC1-E2FB-4907-8C57-191A0A4194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en-US" b="1" dirty="0"/>
              <a:t>Buy</a:t>
            </a:r>
            <a:endParaRPr lang="en-US" b="1" dirty="0">
              <a:cs typeface="Calibri Ligh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1EDF-CBDB-4A13-A6D3-A695F12C4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447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836C2-6E73-45C6-B855-AA3B9E53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/>
              <a:t>Do I Have to Comply with Section 508?  (1/3)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2CBDB-C19E-4545-8DA9-E55C2607B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Section 508 (Rehabilitation Act) only applies to federal agencies in the Executive Branch</a:t>
            </a:r>
          </a:p>
          <a:p>
            <a:pPr lvl="1"/>
            <a:r>
              <a:rPr lang="en-US" sz="2000" dirty="0"/>
              <a:t>508 imposes mandatory accessibility requirements only on Federal agencies</a:t>
            </a:r>
          </a:p>
          <a:p>
            <a:pPr lvl="2"/>
            <a:r>
              <a:rPr lang="en-US" sz="2000" dirty="0"/>
              <a:t>Many non-executive branch agencies also comply voluntarily</a:t>
            </a:r>
          </a:p>
          <a:p>
            <a:pPr lvl="1"/>
            <a:r>
              <a:rPr lang="en-US" sz="2000" dirty="0"/>
              <a:t>Applies to Federal contracts, but up to agencies to enforce</a:t>
            </a:r>
          </a:p>
          <a:p>
            <a:pPr lvl="0"/>
            <a:r>
              <a:rPr lang="en-US" sz="2000" dirty="0"/>
              <a:t>Some Federal grant or other funding programs make compliance with Section 508 Standards a condition of program participation</a:t>
            </a:r>
          </a:p>
          <a:p>
            <a:r>
              <a:rPr lang="en-US" sz="2000" dirty="0"/>
              <a:t>Section 508 </a:t>
            </a:r>
            <a:r>
              <a:rPr lang="en-US" sz="2000" b="1" i="1" dirty="0"/>
              <a:t>does not directly apply to private sector</a:t>
            </a:r>
            <a:r>
              <a:rPr lang="en-US" sz="2000" dirty="0"/>
              <a:t> websites or businesses, unless they are creating websites for a federal agency</a:t>
            </a:r>
          </a:p>
          <a:p>
            <a:pPr lvl="1"/>
            <a:r>
              <a:rPr lang="en-US" sz="2000" dirty="0"/>
              <a:t>For most private sector business websites, see ADA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C2806D-30DA-48AA-A442-6BC6E7C26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817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836C2-6E73-45C6-B855-AA3B9E53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800" dirty="0"/>
              <a:t>Do I Have to Comply with Section 508?  (2/3)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2CBDB-C19E-4545-8DA9-E55C2607B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200" dirty="0"/>
              <a:t>General Exceptions (E202) may be granted by an approving authority, for </a:t>
            </a:r>
          </a:p>
          <a:p>
            <a:pPr lvl="1"/>
            <a:r>
              <a:rPr lang="en-US" sz="1800" dirty="0"/>
              <a:t>Legacy ICT (ICT conformant with prior standards and unaltered prior to 18 Jan 2018)</a:t>
            </a:r>
          </a:p>
          <a:p>
            <a:pPr lvl="1"/>
            <a:r>
              <a:rPr lang="en-US" sz="1800" dirty="0"/>
              <a:t>National security systems</a:t>
            </a:r>
          </a:p>
          <a:p>
            <a:pPr lvl="1"/>
            <a:r>
              <a:rPr lang="en-US" sz="1800" dirty="0"/>
              <a:t>Incidental to a contract</a:t>
            </a:r>
          </a:p>
          <a:p>
            <a:pPr lvl="1"/>
            <a:r>
              <a:rPr lang="en-US" sz="1800" dirty="0"/>
              <a:t>ICT functions located in maintenance or monitoring spaces</a:t>
            </a:r>
          </a:p>
          <a:p>
            <a:pPr lvl="1"/>
            <a:r>
              <a:rPr lang="en-US" sz="1800" dirty="0"/>
              <a:t>Undue burden or fundamental alteration</a:t>
            </a:r>
          </a:p>
          <a:p>
            <a:pPr lvl="1"/>
            <a:r>
              <a:rPr lang="en-US" sz="1800" dirty="0"/>
              <a:t>Commercial non-availability (Best Meets)</a:t>
            </a:r>
          </a:p>
          <a:p>
            <a:r>
              <a:rPr lang="en-US" sz="2200" dirty="0"/>
              <a:t>Alternative means required</a:t>
            </a:r>
          </a:p>
          <a:p>
            <a:pPr lvl="1"/>
            <a:r>
              <a:rPr lang="en-US" sz="1800" dirty="0"/>
              <a:t>Undue Burden, Fundamental Alteration, Best Meets (Commercial non- availability)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C2806D-30DA-48AA-A442-6BC6E7C26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206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836C2-6E73-45C6-B855-AA3B9E53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Do I Have to Comply with Section 508?  (3/3)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2CBDB-C19E-4545-8DA9-E55C2607B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Some State governments and other non-federal entities incorporate, adopt, or reference the Section 508 Standards as their benchmark for ICT accessibility</a:t>
            </a:r>
          </a:p>
          <a:p>
            <a:pPr lvl="1"/>
            <a:r>
              <a:rPr lang="en-US" sz="2000" dirty="0"/>
              <a:t>The Access Board does not make this determination </a:t>
            </a:r>
          </a:p>
          <a:p>
            <a:pPr lvl="1"/>
            <a:r>
              <a:rPr lang="en-US" sz="2000" dirty="0"/>
              <a:t>We are unable to tell you whether our Section 508 Standards apply to your ICT through some other law or policy</a:t>
            </a:r>
          </a:p>
          <a:p>
            <a:r>
              <a:rPr lang="en-US" sz="2000" dirty="0"/>
              <a:t>Please consult your authoritative source for specific program information, requirements, or exceptions:</a:t>
            </a:r>
          </a:p>
          <a:p>
            <a:pPr lvl="1"/>
            <a:r>
              <a:rPr lang="en-US" sz="2000" dirty="0"/>
              <a:t>Funding source</a:t>
            </a:r>
          </a:p>
          <a:p>
            <a:pPr lvl="1"/>
            <a:r>
              <a:rPr lang="en-US" sz="2000" dirty="0"/>
              <a:t>Relevant statutes</a:t>
            </a:r>
          </a:p>
          <a:p>
            <a:pPr lvl="1"/>
            <a:r>
              <a:rPr lang="en-US" sz="2000" dirty="0"/>
              <a:t>State or federal agency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C2806D-30DA-48AA-A442-6BC6E7C26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1DB4-9969-4CC5-AA96-B585899DBE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662514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Custom 1">
      <a:dk1>
        <a:srgbClr val="002060"/>
      </a:dk1>
      <a:lt1>
        <a:sysClr val="window" lastClr="FFFFFF"/>
      </a:lt1>
      <a:dk2>
        <a:srgbClr val="002060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F96A585A-D5A9-426E-9409-DD83AAD8E957}" vid="{696C1390-5DFF-42B0-855A-3DDFE545D20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708D63D0474B4B8BF50FE1FE183D70" ma:contentTypeVersion="6" ma:contentTypeDescription="Create a new document." ma:contentTypeScope="" ma:versionID="273cffd94301b1fb2ae6f0f6d40aee67">
  <xsd:schema xmlns:xsd="http://www.w3.org/2001/XMLSchema" xmlns:xs="http://www.w3.org/2001/XMLSchema" xmlns:p="http://schemas.microsoft.com/office/2006/metadata/properties" xmlns:ns2="ff751ec8-6e01-4498-a01b-709637f8bf4b" targetNamespace="http://schemas.microsoft.com/office/2006/metadata/properties" ma:root="true" ma:fieldsID="44ee278b29ac1dd4d42805b25d45a8d1" ns2:_="">
    <xsd:import namespace="ff751ec8-6e01-4498-a01b-709637f8bf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751ec8-6e01-4498-a01b-709637f8bf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8902E7D-376B-4957-8670-3333A5307A6F}">
  <ds:schemaRefs>
    <ds:schemaRef ds:uri="http://schemas.microsoft.com/office/2006/documentManagement/types"/>
    <ds:schemaRef ds:uri="ff751ec8-6e01-4498-a01b-709637f8bf4b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75A4E70-4FD5-4695-9814-31844802A46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81BBE73-6C08-4297-BA68-6AD1330A03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f751ec8-6e01-4498-a01b-709637f8bf4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814</TotalTime>
  <Words>2265</Words>
  <Application>Microsoft Macintosh PowerPoint</Application>
  <PresentationFormat>Widescreen</PresentationFormat>
  <Paragraphs>252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Franklin Gothic Book</vt:lpstr>
      <vt:lpstr>Theme1</vt:lpstr>
      <vt:lpstr>Q&amp;A About the Revised Section 508 Standards  with the Access Board and GSA</vt:lpstr>
      <vt:lpstr>What is “Section 508”?  Law Versus Standards</vt:lpstr>
      <vt:lpstr>Agenda Topics</vt:lpstr>
      <vt:lpstr>Introductions</vt:lpstr>
      <vt:lpstr>Introductions</vt:lpstr>
      <vt:lpstr>Buy</vt:lpstr>
      <vt:lpstr>Do I Have to Comply with Section 508?  (1/3)</vt:lpstr>
      <vt:lpstr>Do I Have to Comply with Section 508?  (2/3)</vt:lpstr>
      <vt:lpstr>Do I Have to Comply with Section 508?  (3/3)</vt:lpstr>
      <vt:lpstr>Create (Develop)</vt:lpstr>
      <vt:lpstr>What is required when making  ICT Accessible? Who is asking: Federal or state entity? </vt:lpstr>
      <vt:lpstr>Can I Wait and Provide an Accessible Version of Electronic Content Upon Request?</vt:lpstr>
      <vt:lpstr>Can I Assert Cost as an Undue Burden?</vt:lpstr>
      <vt:lpstr>How Does Section 508 Address Documents and Files? (1/2)</vt:lpstr>
      <vt:lpstr>How Does Section 508 Address Documents and Files? (2/2)</vt:lpstr>
      <vt:lpstr>How Can We Improve the Quality of Captions?</vt:lpstr>
      <vt:lpstr>create (Test)</vt:lpstr>
      <vt:lpstr>Automated Versus Manual Checkers Pros/Cons</vt:lpstr>
      <vt:lpstr>Automated vs. Manual Testing of ALT Tags </vt:lpstr>
      <vt:lpstr>Use</vt:lpstr>
      <vt:lpstr>Does Section 508 Apply to Free/Shared Services?</vt:lpstr>
      <vt:lpstr>Is It OK to Link to Third-party Content?</vt:lpstr>
      <vt:lpstr>What About User-generated Content?</vt:lpstr>
      <vt:lpstr>Maintain</vt:lpstr>
      <vt:lpstr>How Can I Make Maps Accessible? (1/2)</vt:lpstr>
      <vt:lpstr>How Can I Make Maps Accessible? (2/2)</vt:lpstr>
      <vt:lpstr>Under Revised 508, Do Web Applications Have to Meet Requirements Besides Those in WCAG?</vt:lpstr>
      <vt:lpstr>Questions from the Audience?</vt:lpstr>
      <vt:lpstr>Resources,  Training and Contact Information</vt:lpstr>
      <vt:lpstr>Where Can I Find Section 508 Resources?</vt:lpstr>
      <vt:lpstr>How You Can Contact Us</vt:lpstr>
      <vt:lpstr>Thank You for Participating in Today's Session!</vt:lpstr>
    </vt:vector>
  </TitlesOfParts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Q&amp;A About the Revised Section 508 Standards  with the Access Board and GSA</dc:title>
  <dc:creator>U.S. Access Board and GSA</dc:creator>
  <cp:lastModifiedBy>Microsoft Office User</cp:lastModifiedBy>
  <cp:revision>101</cp:revision>
  <cp:lastPrinted>2020-02-28T15:40:35Z</cp:lastPrinted>
  <dcterms:created xsi:type="dcterms:W3CDTF">2020-01-21T16:34:15Z</dcterms:created>
  <dcterms:modified xsi:type="dcterms:W3CDTF">2020-03-26T20:04:13Z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0x0101003D708D63D0474B4B8BF50FE1FE183D70</vt:lpwstr>
  </property>
</Properties>
</file>