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4"/>
  </p:sldMasterIdLst>
  <p:notesMasterIdLst>
    <p:notesMasterId r:id="rId25"/>
  </p:notesMasterIdLst>
  <p:sldIdLst>
    <p:sldId id="256" r:id="rId5"/>
    <p:sldId id="258" r:id="rId6"/>
    <p:sldId id="259" r:id="rId7"/>
    <p:sldId id="305" r:id="rId8"/>
    <p:sldId id="260" r:id="rId9"/>
    <p:sldId id="264" r:id="rId10"/>
    <p:sldId id="489" r:id="rId11"/>
    <p:sldId id="492" r:id="rId12"/>
    <p:sldId id="493" r:id="rId13"/>
    <p:sldId id="494" r:id="rId14"/>
    <p:sldId id="495" r:id="rId15"/>
    <p:sldId id="270" r:id="rId16"/>
    <p:sldId id="271" r:id="rId17"/>
    <p:sldId id="276" r:id="rId18"/>
    <p:sldId id="491" r:id="rId19"/>
    <p:sldId id="284" r:id="rId20"/>
    <p:sldId id="291" r:id="rId21"/>
    <p:sldId id="496" r:id="rId22"/>
    <p:sldId id="497" r:id="rId23"/>
    <p:sldId id="303" r:id="rId24"/>
  </p:sldIdLst>
  <p:sldSz cx="12192000" cy="6858000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97" autoAdjust="0"/>
    <p:restoredTop sz="86436" autoAdjust="0"/>
  </p:normalViewPr>
  <p:slideViewPr>
    <p:cSldViewPr snapToGrid="0">
      <p:cViewPr varScale="1">
        <p:scale>
          <a:sx n="61" d="100"/>
          <a:sy n="61" d="100"/>
        </p:scale>
        <p:origin x="966" y="66"/>
      </p:cViewPr>
      <p:guideLst/>
    </p:cSldViewPr>
  </p:slideViewPr>
  <p:outlineViewPr>
    <p:cViewPr>
      <p:scale>
        <a:sx n="33" d="100"/>
        <a:sy n="33" d="100"/>
      </p:scale>
      <p:origin x="0" y="-216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84" tIns="46242" rIns="92484" bIns="4624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84" tIns="46242" rIns="92484" bIns="46242" rtlCol="0"/>
          <a:lstStyle>
            <a:lvl1pPr algn="r">
              <a:defRPr sz="1200"/>
            </a:lvl1pPr>
          </a:lstStyle>
          <a:p>
            <a:fld id="{F86ABFF2-F615-4DB3-BD9C-76B75767CDDE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4850" y="1154113"/>
            <a:ext cx="55403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84" tIns="46242" rIns="92484" bIns="4624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4"/>
          </a:xfrm>
          <a:prstGeom prst="rect">
            <a:avLst/>
          </a:prstGeom>
        </p:spPr>
        <p:txBody>
          <a:bodyPr vert="horz" lIns="92484" tIns="46242" rIns="92484" bIns="4624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84" tIns="46242" rIns="92484" bIns="4624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84" tIns="46242" rIns="92484" bIns="46242" rtlCol="0" anchor="b"/>
          <a:lstStyle>
            <a:lvl1pPr algn="r">
              <a:defRPr sz="1200"/>
            </a:lvl1pPr>
          </a:lstStyle>
          <a:p>
            <a:fld id="{E15C5B27-D4FD-4F06-A1DB-9796FAE3B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13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ED7939-297B-45BA-B47C-5C35927058B5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811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TT is just one example of a test process that can provide baseline test results.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C5B27-D4FD-4F06-A1DB-9796FAE3B49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745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C5B27-D4FD-4F06-A1DB-9796FAE3B49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127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40F656A-1AE9-4442-910A-76C15D9C2B5A}" type="datetime1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23EE9D8-92CD-4694-BDB5-7F2BEF36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492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icture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371" y="2147751"/>
            <a:ext cx="3164115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89F1205-5E63-4DFA-B072-23C5CEE72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601" y="377372"/>
            <a:ext cx="7302500" cy="593634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DF33EE-2AEF-4070-8E91-26EE7BFF07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6487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Date Placeholder 1">
            <a:extLst>
              <a:ext uri="{FF2B5EF4-FFF2-40B4-BE49-F238E27FC236}">
                <a16:creationId xmlns:a16="http://schemas.microsoft.com/office/drawing/2014/main" id="{9645DDE1-387C-41B5-A0D4-085804D18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90650" y="6453386"/>
            <a:ext cx="1204572" cy="404614"/>
          </a:xfrm>
        </p:spPr>
        <p:txBody>
          <a:bodyPr/>
          <a:lstStyle/>
          <a:p>
            <a:fld id="{F5FFACF4-99BF-4909-B2CF-C0DFCF7E84A0}" type="datetime1">
              <a:rPr lang="en-US" smtClean="0"/>
              <a:t>3/17/2020</a:t>
            </a:fld>
            <a:endParaRPr lang="en-US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4F1B64EE-331B-40BD-B0F5-08DF5A311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93564" y="6453386"/>
            <a:ext cx="6280830" cy="404614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23096009-4225-41C8-82DB-3EE829956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72736" y="6453386"/>
            <a:ext cx="1596292" cy="404614"/>
          </a:xfrm>
        </p:spPr>
        <p:txBody>
          <a:bodyPr/>
          <a:lstStyle/>
          <a:p>
            <a:fld id="{D23EE9D8-92CD-4694-BDB5-7F2BEF36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378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764896BE-EE8E-4358-BC4B-1BB6A2685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022BDD-F573-49FC-90B4-1D7EE31CAF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CF866FEA-2E94-49C6-850D-F7B1EFBEF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F611-330E-4AD0-AA3A-C1EF7D33D955}" type="datetime1">
              <a:rPr lang="en-US" smtClean="0"/>
              <a:t>3/17/2020</a:t>
            </a:fld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F015E737-A2A6-48E3-A1D9-CF728E67B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A0A168DD-9646-44EA-B291-00D520B28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658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60FA-34D2-497E-9CCA-A7FB909A9070}" type="datetime1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412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841C331-2D19-4183-BD0D-E9DB015DD5FE}" type="datetime1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3EE9D8-92CD-4694-BDB5-7F2BEF36439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3166919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FADB9-636B-471E-A8BE-F64C74BBD175}" type="datetime1">
              <a:rPr lang="en-US" smtClean="0"/>
              <a:t>3/17/2020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921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sz="2800"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sz="2800"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59298-BA3C-4516-9897-BA0657B82902}" type="datetime1">
              <a:rPr lang="en-US" smtClean="0"/>
              <a:t>3/17/2020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931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DA31F-E94D-4354-BB41-891B20000E1E}" type="datetime1">
              <a:rPr lang="en-US" smtClean="0"/>
              <a:t>3/17/2020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52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ACF4-99BF-4909-B2CF-C0DFCF7E84A0}" type="datetime1">
              <a:rPr lang="en-US" smtClean="0"/>
              <a:t>3/17/2020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578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53AE25A-E577-43C8-9BD1-2233C9B359E1}" type="datetime1">
              <a:rPr lang="en-US" smtClean="0"/>
              <a:t>3/17/2020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3EE9D8-92CD-4694-BDB5-7F2BEF36439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9076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59E93E-F703-4CD4-8F7E-F2D707D45D60}" type="datetime1">
              <a:rPr lang="en-US" smtClean="0"/>
              <a:t>3/17/2020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3EE9D8-92CD-4694-BDB5-7F2BEF36439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44486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E8AB274F-D739-4D7D-B746-84336B875EEA}" type="datetime1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23EE9D8-92CD-4694-BDB5-7F2BEF36439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42161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4" r:id="rId10"/>
    <p:sldLayoutId id="2147483673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36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32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32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2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section508coordinators.github.io/ICTTestingBaseline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accessibility@hq.dhs.gov" TargetMode="External"/><Relationship Id="rId2" Type="http://schemas.openxmlformats.org/officeDocument/2006/relationships/hyperlink" Target="mailto:508@access-board.gov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ection508.gov/training/presentations-workshops" TargetMode="External"/><Relationship Id="rId4" Type="http://schemas.openxmlformats.org/officeDocument/2006/relationships/hyperlink" Target="mailto:section.508@gsa.go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1D149FF-24EA-4575-93C6-D58A02586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4F470C-4EBB-468C-9C29-89050F3750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58956" y="1480930"/>
            <a:ext cx="4975700" cy="3672027"/>
          </a:xfrm>
        </p:spPr>
        <p:txBody>
          <a:bodyPr anchor="ctr">
            <a:normAutofit/>
          </a:bodyPr>
          <a:lstStyle/>
          <a:p>
            <a:pPr algn="r"/>
            <a:r>
              <a:rPr lang="en-US" sz="4800" dirty="0"/>
              <a:t>ICT Testing Baseline for Section 508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342C48-7783-4D07-8B12-7CAE47C720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98058" y="1480930"/>
            <a:ext cx="2728917" cy="3732515"/>
          </a:xfrm>
        </p:spPr>
        <p:txBody>
          <a:bodyPr anchor="ctr"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2000" dirty="0"/>
              <a:t>CSUN Assistive Technology Conference</a:t>
            </a:r>
          </a:p>
          <a:p>
            <a:pPr algn="l">
              <a:spcAft>
                <a:spcPts val="600"/>
              </a:spcAft>
            </a:pPr>
            <a:r>
              <a:rPr lang="en-US" sz="2000" dirty="0"/>
              <a:t>March 11, 2020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965133-69F4-4869-A4C0-97C9B2B60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376"/>
            <a:ext cx="2108425" cy="68576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43FEB8E0-28C6-45D4-B8D7-F36F09074E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1125266" y="744469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09EBF91-BD5B-4CA7-8B07-993751CD3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16357" y="2463421"/>
            <a:ext cx="0" cy="203351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840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185BA63-4B0A-471B-9797-DFACF0520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Using Automated Tools in a Baseline-aligned Test Process</a:t>
            </a:r>
          </a:p>
        </p:txBody>
      </p:sp>
      <p:pic>
        <p:nvPicPr>
          <p:cNvPr id="3" name="Picture 2" descr="Automated tools can roughly test 25 to 30% of all requirements. Additional testing and manual verification are required. Fill in the gaps to achieve a test process that aligns to the ICT Testing Baseline.">
            <a:extLst>
              <a:ext uri="{FF2B5EF4-FFF2-40B4-BE49-F238E27FC236}">
                <a16:creationId xmlns:a16="http://schemas.microsoft.com/office/drawing/2014/main" id="{358C9BFE-1A94-564B-9451-C9E003113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871" y="1921669"/>
            <a:ext cx="6332446" cy="4344194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544694-C94E-49F2-B4EC-EF8F0A013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038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Baseline-aligned Test Process Results</a:t>
            </a:r>
          </a:p>
        </p:txBody>
      </p:sp>
      <p:pic>
        <p:nvPicPr>
          <p:cNvPr id="7" name="Picture 6" descr="Test Processes that align with the ICT Testing Baseline will produce consistent 508 test results.">
            <a:extLst>
              <a:ext uri="{FF2B5EF4-FFF2-40B4-BE49-F238E27FC236}">
                <a16:creationId xmlns:a16="http://schemas.microsoft.com/office/drawing/2014/main" id="{8BE5E6AF-D88E-F04E-817E-C989368040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356" y="1557339"/>
            <a:ext cx="8309215" cy="4758914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554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8ABC9-1759-4C6F-A83C-DC04E2C2A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10249152" cy="1485900"/>
          </a:xfrm>
        </p:spPr>
        <p:txBody>
          <a:bodyPr/>
          <a:lstStyle/>
          <a:p>
            <a:pPr marR="0" rtl="0"/>
            <a:r>
              <a:rPr lang="en-US" b="0" i="0" u="none" strike="noStrike" baseline="0" dirty="0">
                <a:latin typeface="Calibri" panose="020F0502020204030204" pitchFamily="34" charset="0"/>
              </a:rPr>
              <a:t>How federal agencies can use the Baseline</a:t>
            </a:r>
            <a:endParaRPr lang="en-US" b="0" i="0" u="none" strike="noStrike" baseline="0" dirty="0">
              <a:latin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2BB052-D7BC-4693-8D88-A97C3619E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9601200" cy="3886200"/>
          </a:xfrm>
        </p:spPr>
        <p:txBody>
          <a:bodyPr>
            <a:noAutofit/>
          </a:bodyPr>
          <a:lstStyle/>
          <a:p>
            <a:r>
              <a:rPr lang="en-US" sz="2400" b="0" i="0" u="none" strike="noStrike" baseline="0" dirty="0">
                <a:latin typeface="Calibri" panose="020F0502020204030204" pitchFamily="34" charset="0"/>
              </a:rPr>
              <a:t>Identify coverage of requirements in an agency’s 508 test process</a:t>
            </a:r>
          </a:p>
          <a:p>
            <a:r>
              <a:rPr lang="en-US" sz="2400" dirty="0">
                <a:latin typeface="Calibri" panose="020F0502020204030204" pitchFamily="34" charset="0"/>
              </a:rPr>
              <a:t>Improve testing: Consistent &amp; complete Section 508 testing</a:t>
            </a:r>
          </a:p>
          <a:p>
            <a:pPr lvl="1" indent="-457200">
              <a:buFont typeface="+mj-lt"/>
              <a:buAutoNum type="arabicPeriod"/>
            </a:pPr>
            <a:r>
              <a:rPr lang="en-US" sz="2400" dirty="0">
                <a:latin typeface="Calibri" panose="020F0502020204030204" pitchFamily="34" charset="0"/>
              </a:rPr>
              <a:t>Agency uses Baseline to identify automated tool coverage</a:t>
            </a:r>
          </a:p>
          <a:p>
            <a:pPr lvl="2"/>
            <a:r>
              <a:rPr lang="en-US" sz="2400" dirty="0">
                <a:latin typeface="Calibri" panose="020F0502020204030204" pitchFamily="34" charset="0"/>
              </a:rPr>
              <a:t>Test Process: automated tool runs *these* Baseline tests</a:t>
            </a:r>
          </a:p>
          <a:p>
            <a:pPr lvl="1" indent="-457200">
              <a:buFont typeface="+mj-lt"/>
              <a:buAutoNum type="arabicPeriod"/>
            </a:pPr>
            <a:r>
              <a:rPr lang="en-US" sz="2400" dirty="0">
                <a:latin typeface="Calibri" panose="020F0502020204030204" pitchFamily="34" charset="0"/>
              </a:rPr>
              <a:t>Agency identifies test procedures for remaining Baseline tests</a:t>
            </a:r>
          </a:p>
          <a:p>
            <a:pPr lvl="2"/>
            <a:r>
              <a:rPr lang="en-US" sz="2400" dirty="0">
                <a:latin typeface="Calibri" panose="020F0502020204030204" pitchFamily="34" charset="0"/>
              </a:rPr>
              <a:t>Test Process: manually test *these* Baseline tests</a:t>
            </a:r>
          </a:p>
          <a:p>
            <a:pPr lvl="1" indent="-457200">
              <a:buFont typeface="+mj-lt"/>
              <a:buAutoNum type="arabicPeriod"/>
            </a:pPr>
            <a:r>
              <a:rPr lang="en-US" sz="2400" dirty="0">
                <a:latin typeface="Calibri" panose="020F0502020204030204" pitchFamily="34" charset="0"/>
              </a:rPr>
              <a:t>Agency’s test process covers all Section 508 requirements</a:t>
            </a:r>
            <a:endParaRPr lang="en-US" sz="2400" b="0" i="0" u="none" strike="noStrike" baseline="0" dirty="0"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6AB5D0-C8F3-46B0-A796-28EC5839A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65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1BE58-608B-41C1-BB5F-A00C82C66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baseline="0" dirty="0">
                <a:latin typeface="Calibri" panose="020F0502020204030204" pitchFamily="34" charset="0"/>
              </a:rPr>
              <a:t>Tools </a:t>
            </a:r>
            <a:r>
              <a:rPr lang="en-US" dirty="0">
                <a:latin typeface="Calibri" panose="020F0502020204030204" pitchFamily="34" charset="0"/>
              </a:rPr>
              <a:t>analysis and configurations</a:t>
            </a:r>
            <a:endParaRPr lang="en-US" b="0" i="0" u="none" strike="noStrike" baseline="0" dirty="0">
              <a:latin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D77193-6866-4699-876E-3D22A4C99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422400"/>
            <a:ext cx="9601200" cy="4445000"/>
          </a:xfrm>
        </p:spPr>
        <p:txBody>
          <a:bodyPr>
            <a:normAutofit fontScale="85000" lnSpcReduction="20000"/>
          </a:bodyPr>
          <a:lstStyle/>
          <a:p>
            <a:endParaRPr lang="en-US" dirty="0"/>
          </a:p>
          <a:p>
            <a:r>
              <a:rPr lang="en-US" dirty="0">
                <a:latin typeface="Calibri" panose="020F0502020204030204" pitchFamily="34" charset="0"/>
              </a:rPr>
              <a:t>Preliminary tools analysis based on ICT Baseline</a:t>
            </a:r>
          </a:p>
          <a:p>
            <a:pPr lvl="1"/>
            <a:r>
              <a:rPr lang="en-US" i="0" dirty="0">
                <a:latin typeface="Calibri" panose="020F0502020204030204" pitchFamily="34" charset="0"/>
              </a:rPr>
              <a:t>Open source web tools only</a:t>
            </a:r>
          </a:p>
          <a:p>
            <a:pPr lvl="1"/>
            <a:r>
              <a:rPr lang="en-US" i="0" dirty="0">
                <a:latin typeface="Calibri" panose="020F0502020204030204" pitchFamily="34" charset="0"/>
              </a:rPr>
              <a:t>All are about 25% coverage</a:t>
            </a:r>
          </a:p>
          <a:p>
            <a:pPr lvl="2"/>
            <a:r>
              <a:rPr lang="en-US" dirty="0">
                <a:latin typeface="Calibri" panose="020F0502020204030204" pitchFamily="34" charset="0"/>
              </a:rPr>
              <a:t>But not the same 25%</a:t>
            </a:r>
          </a:p>
          <a:p>
            <a:pPr lvl="2"/>
            <a:r>
              <a:rPr lang="en-US" dirty="0">
                <a:latin typeface="Calibri" panose="020F0502020204030204" pitchFamily="34" charset="0"/>
              </a:rPr>
              <a:t>Pick the tool that best meets agency needs</a:t>
            </a:r>
          </a:p>
          <a:p>
            <a:r>
              <a:rPr lang="en-US" dirty="0">
                <a:latin typeface="Calibri" panose="020F0502020204030204" pitchFamily="34" charset="0"/>
              </a:rPr>
              <a:t>Share successful configurations of testing tools and supplemental manual tests (test processes) that demonstrate baseline alignment </a:t>
            </a:r>
          </a:p>
          <a:p>
            <a:pPr lvl="1"/>
            <a:r>
              <a:rPr lang="en-US" dirty="0">
                <a:latin typeface="Calibri" panose="020F0502020204030204" pitchFamily="34" charset="0"/>
              </a:rPr>
              <a:t>(sharing will be required to claim Baseline alignment)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323AE1-C0EF-469E-80F1-924597285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939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FD664F0-B48D-4217-B259-5CB7CE965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focus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791E58-F228-4428-97AB-EC193F6C7C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b">
            <a:noAutofit/>
          </a:bodyPr>
          <a:lstStyle/>
          <a:p>
            <a:r>
              <a:rPr lang="en-US" sz="2400" b="0" i="0" u="none" strike="noStrike" dirty="0"/>
              <a:t>75% of Baseline tests that cannot be automated</a:t>
            </a:r>
          </a:p>
          <a:p>
            <a:pPr lvl="1"/>
            <a:r>
              <a:rPr lang="en-US" sz="2400" dirty="0"/>
              <a:t>Identify where these will be an issue during requirements phase</a:t>
            </a:r>
          </a:p>
          <a:p>
            <a:pPr lvl="2"/>
            <a:r>
              <a:rPr lang="en-US" b="0" i="0" u="none" strike="noStrike" dirty="0"/>
              <a:t>Higher risk of app having issues </a:t>
            </a:r>
            <a:r>
              <a:rPr lang="en-US" dirty="0"/>
              <a:t>when 75% requires manual testing</a:t>
            </a:r>
          </a:p>
          <a:p>
            <a:pPr lvl="1"/>
            <a:r>
              <a:rPr lang="en-US" sz="2400" dirty="0"/>
              <a:t>Train developers on the risks and correct coding</a:t>
            </a:r>
          </a:p>
          <a:p>
            <a:pPr lvl="1"/>
            <a:r>
              <a:rPr lang="en-US" sz="2400" dirty="0"/>
              <a:t>Include manual tools that will help during development</a:t>
            </a:r>
          </a:p>
          <a:p>
            <a:pPr lvl="1"/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79FD2C-E63E-430C-AF75-D3E6406DF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D23EE9D8-92CD-4694-BDB5-7F2BEF364392}" type="slidenum">
              <a:rPr lang="en-US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pPr>
                <a:spcAft>
                  <a:spcPts val="600"/>
                </a:spcAft>
              </a:pPr>
              <a:t>14</a:t>
            </a:fld>
            <a:endParaRPr lang="en-US" kern="1200" baseline="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04621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ICT Testing Baseline for Web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Draft status:</a:t>
            </a:r>
          </a:p>
          <a:p>
            <a:r>
              <a:rPr lang="en-US" sz="3200" b="1" i="0" dirty="0">
                <a:solidFill>
                  <a:schemeClr val="tx2"/>
                </a:solidFill>
                <a:hlinkClick r:id="rId2"/>
              </a:rPr>
              <a:t>https://section508coordinators.github.io/ICTTestingBaseline/</a:t>
            </a:r>
            <a:endParaRPr lang="en-US" sz="3200" b="1" i="0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901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ECFDF-49C5-48A7-9E43-EF04E5237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marR="0" algn="ctr"/>
            <a:r>
              <a:rPr lang="en-US" b="0" i="0" u="none" strike="noStrike" dirty="0"/>
              <a:t>Plan forward </a:t>
            </a:r>
          </a:p>
        </p:txBody>
      </p:sp>
      <p:pic>
        <p:nvPicPr>
          <p:cNvPr id="9" name="Content Placeholder 8" descr="Establish strategic goals and objectives for the ICT Testing Baseline;&#10;Establish the ICT Testing Baseline Business Plan;&#10;Launch Initiative: Establish resources for the ICT Testing Baseline, including development and ongoing operation and maintenance.">
            <a:extLst>
              <a:ext uri="{FF2B5EF4-FFF2-40B4-BE49-F238E27FC236}">
                <a16:creationId xmlns:a16="http://schemas.microsoft.com/office/drawing/2014/main" id="{7B2A2B96-9BF2-4F1C-87B1-8DED561541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456" y="427150"/>
            <a:ext cx="7484467" cy="5876474"/>
          </a:xfrm>
        </p:spPr>
      </p:pic>
      <p:sp>
        <p:nvSpPr>
          <p:cNvPr id="4" name="Slide Number Placeholder 3" descr="Establish strategic goals and objectives for the ICT Testing Baseline;&#10;Establish the ICT Testing Baseline Business Plan;&#10;Launch Initiative: Establish resources for the ICT Testing Baseline, including development and ongoing operation and maintenance.">
            <a:extLst>
              <a:ext uri="{FF2B5EF4-FFF2-40B4-BE49-F238E27FC236}">
                <a16:creationId xmlns:a16="http://schemas.microsoft.com/office/drawing/2014/main" id="{9D2469CB-DFC6-4CEA-B6B4-27B8F91D8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D23EE9D8-92CD-4694-BDB5-7F2BEF364392}" type="slidenum">
              <a:rPr lang="en-US" smtClean="0"/>
              <a:pPr defTabSz="914400"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946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CACE9-FEC1-4140-B66F-3C29F62F1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marR="0" algn="ctr"/>
            <a:r>
              <a:rPr lang="en-US" b="0" i="0" u="none" strike="noStrike"/>
              <a:t>US Access Board</a:t>
            </a:r>
          </a:p>
        </p:txBody>
      </p:sp>
      <p:pic>
        <p:nvPicPr>
          <p:cNvPr id="7" name="Content Placeholder 6" descr="Establish a process to maintain the existing web-based ICT Testing Baseline&#10;Establish priorities to expand the ICT Testing Baseline coverage (software, mobile, kiosks, etc.)&#10;Establish preferred method(s) consistent with procedures (FACA and government ethics rules) to obtain input from stakeholders on the ICT Testing Baseline&#10;Establish a governance committee (composed of volunteer government participants) to assist with contributing and reviewing changes to the ICT Testing Baseline">
            <a:extLst>
              <a:ext uri="{FF2B5EF4-FFF2-40B4-BE49-F238E27FC236}">
                <a16:creationId xmlns:a16="http://schemas.microsoft.com/office/drawing/2014/main" id="{4591C681-25E5-43CC-9175-EA9B4333AA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556" y="478971"/>
            <a:ext cx="7671876" cy="5834742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226586-98B5-4EB2-9DB7-FAD51C2D9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D23EE9D8-92CD-4694-BDB5-7F2BEF364392}" type="slidenum">
              <a:rPr lang="en-US" smtClean="0"/>
              <a:pPr defTabSz="914400">
                <a:spcAft>
                  <a:spcPts val="600"/>
                </a:spcAft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275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CACE9-FEC1-4140-B66F-3C29F62F1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687" y="2147751"/>
            <a:ext cx="3352800" cy="215788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R="0" algn="ctr"/>
            <a:r>
              <a:rPr lang="en-US" sz="4000" dirty="0"/>
              <a:t>General Services Administration</a:t>
            </a:r>
            <a:endParaRPr lang="en-US" sz="4000" b="0" i="0" u="none" strike="noStrike" dirty="0"/>
          </a:p>
        </p:txBody>
      </p:sp>
      <p:pic>
        <p:nvPicPr>
          <p:cNvPr id="9" name="Picture Placeholder 8" descr="Develop blueprint for establishing a shared service to validate accessibility test tools and methods against the ICT Testing Baseline; Establish expectations for government-wide adoption of ICT Testing Baseline;&#10;Develop a high-level process to validate accessibility test tools and methods against the ICT Testing Baseline;">
            <a:extLst>
              <a:ext uri="{FF2B5EF4-FFF2-40B4-BE49-F238E27FC236}">
                <a16:creationId xmlns:a16="http://schemas.microsoft.com/office/drawing/2014/main" id="{22EE3CD5-307B-41C2-8FAF-A6CA1B87CE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072" y="450960"/>
            <a:ext cx="7726693" cy="5935639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226586-98B5-4EB2-9DB7-FAD51C2D9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D23EE9D8-92CD-4694-BDB5-7F2BEF364392}" type="slidenum">
              <a:rPr lang="en-US" smtClean="0"/>
              <a:pPr defTabSz="914400">
                <a:spcAft>
                  <a:spcPts val="600"/>
                </a:spcAft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721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6756498-3815-4845-B38D-B467EABF6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Info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C62B5D-F6C8-44B9-BEB9-0DFF1380EB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Access Board: </a:t>
            </a:r>
            <a:r>
              <a:rPr lang="en-US" dirty="0">
                <a:hlinkClick r:id="rId2"/>
              </a:rPr>
              <a:t>508@access-board.gov</a:t>
            </a:r>
            <a:endParaRPr lang="en-US" dirty="0"/>
          </a:p>
          <a:p>
            <a:r>
              <a:rPr lang="en-US" dirty="0"/>
              <a:t>DHS Accessibility: </a:t>
            </a:r>
            <a:r>
              <a:rPr lang="en-US" dirty="0">
                <a:hlinkClick r:id="rId3"/>
              </a:rPr>
              <a:t>accessibility@hq.dhs.gov</a:t>
            </a:r>
            <a:r>
              <a:rPr lang="en-US" dirty="0"/>
              <a:t> </a:t>
            </a:r>
          </a:p>
          <a:p>
            <a:r>
              <a:rPr lang="en-US" dirty="0"/>
              <a:t>GSA IT Accessibility: </a:t>
            </a:r>
            <a:r>
              <a:rPr lang="en-US" dirty="0">
                <a:hlinkClick r:id="rId4"/>
              </a:rPr>
              <a:t>section.508@gsa.gov</a:t>
            </a:r>
            <a:r>
              <a:rPr lang="en-US" dirty="0"/>
              <a:t> </a:t>
            </a:r>
          </a:p>
          <a:p>
            <a:r>
              <a:rPr lang="en-US" dirty="0"/>
              <a:t>For this presentation: </a:t>
            </a:r>
            <a:r>
              <a:rPr lang="en-US" dirty="0">
                <a:hlinkClick r:id="rId5"/>
              </a:rPr>
              <a:t>https://www.section508.gov/training/presentations-workshops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BF69C-5986-43AD-B1A9-D99774600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890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1B0FF-C863-4A3C-B4B1-2722F03729F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lIns="91440" tIns="45720" rIns="91440" bIns="45720" rtlCol="0" anchor="t">
            <a:normAutofit/>
          </a:bodyPr>
          <a:lstStyle/>
          <a:p>
            <a:pPr marR="0" algn="ctr"/>
            <a:r>
              <a:rPr lang="en-US" b="0" i="0" u="none" strike="noStrike" dirty="0"/>
              <a:t>Introductions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1CB957-EAD6-4859-AEF3-917AF6FEE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D23EE9D8-92CD-4694-BDB5-7F2BEF364392}" type="slidenum">
              <a:rPr lang="en-US" smtClean="0"/>
              <a:pPr defTabSz="914400">
                <a:spcAft>
                  <a:spcPts val="600"/>
                </a:spcAft>
              </a:pPr>
              <a:t>2</a:t>
            </a:fld>
            <a:endParaRPr lang="en-US"/>
          </a:p>
        </p:txBody>
      </p:sp>
      <p:pic>
        <p:nvPicPr>
          <p:cNvPr id="6" name="Content Placeholder 5" descr="Presenters are from the Federal CIO Council Accessibility Community of Practice. From the Best Practices subcommittee: Robert Baker, US Department of Homeland Security, 508 Governance Director and Kathy Eng, US Access Board, Senior ICT Accessibility Specialist. From the Vendor Outreach subcommittee: John Sullivan, US General Services Administration (GSA), Government-wide IT Accessibility Program Director and Michael Horton, GSA, Accessible Design &amp; Development Advisor.">
            <a:extLst>
              <a:ext uri="{FF2B5EF4-FFF2-40B4-BE49-F238E27FC236}">
                <a16:creationId xmlns:a16="http://schemas.microsoft.com/office/drawing/2014/main" id="{1C7A0BFA-5EEA-4B3F-9B5E-FFB584AA6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78" y="2171700"/>
            <a:ext cx="11166378" cy="4000500"/>
          </a:xfrm>
        </p:spPr>
      </p:pic>
    </p:spTree>
    <p:extLst>
      <p:ext uri="{BB962C8B-B14F-4D97-AF65-F5344CB8AC3E}">
        <p14:creationId xmlns:p14="http://schemas.microsoft.com/office/powerpoint/2010/main" val="12119355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C89EA62-F38E-4285-A105-C5E1BD3600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2CF6E46A-CCCD-4728-B011-E147B23629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E2C684B-30C9-4689-A529-EBF1B8ADB2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ABA7F3F-D56F-4C06-84AC-03FC83B064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15374B5-D7C8-4AA9-BE65-DB7A0CA9B4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C73A7452-ED0F-4903-A620-8D103E556C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F6A3F6CE-D581-4C37-8822-4F4A68325E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62670E2-C633-40D6-9C64-9ED15AAEF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128" y="1788454"/>
            <a:ext cx="8361229" cy="2098226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R="0" algn="ctr"/>
            <a:r>
              <a:rPr lang="en-US" sz="7200" b="1" cap="all"/>
              <a:t>Questions?</a:t>
            </a:r>
            <a:endParaRPr lang="en-US" sz="7200" b="1" i="0" u="none" strike="noStrike" cap="al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1C0ED-7548-4378-B4C3-BDF41F53E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D23EE9D8-92CD-4694-BDB5-7F2BEF364392}" type="slidenum">
              <a:rPr lang="en-US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pPr>
                <a:spcAft>
                  <a:spcPts val="600"/>
                </a:spcAft>
              </a:pPr>
              <a:t>20</a:t>
            </a:fld>
            <a:endParaRPr lang="en-US" kern="1200" baseline="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18097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76A46-705B-462A-AE09-5A10C459A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>
            <a:normAutofit/>
          </a:bodyPr>
          <a:lstStyle/>
          <a:p>
            <a:pPr marR="0" rtl="0"/>
            <a:r>
              <a:rPr lang="en-US" b="0" i="0" u="none" strike="noStrike" baseline="0" dirty="0">
                <a:latin typeface="Calibri" panose="020F0502020204030204" pitchFamily="34" charset="0"/>
              </a:rPr>
              <a:t>Current state of 508 </a:t>
            </a:r>
            <a:endParaRPr lang="en-US" b="0" i="0" u="none" strike="noStrike" baseline="0" dirty="0">
              <a:latin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B7A733-B2EB-49B1-A6BE-2AB92AF19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72736" y="6453386"/>
            <a:ext cx="1596292" cy="404614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fld id="{D23EE9D8-92CD-4694-BDB5-7F2BEF364392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pic>
        <p:nvPicPr>
          <p:cNvPr id="7" name="Content Placeholder 6" descr="Federal agencies need to know the Section 508 conformance level of an ICT product for Procurement, Development, and Maintenance.&#10;Federal agencies need consistent and accurate assessments for 508 compliance to Minimize risk in lifecycle: acquisitions, design, development, testing, etc.&#10;Federal agencies struggle with  Identifying the most accessible product, Knowing the acceptable level of risk of releasing non-conforming products, and Standard 508 evaluation methods.&#10;">
            <a:extLst>
              <a:ext uri="{FF2B5EF4-FFF2-40B4-BE49-F238E27FC236}">
                <a16:creationId xmlns:a16="http://schemas.microsoft.com/office/drawing/2014/main" id="{BBE97DA3-DE93-4BD6-85A6-A29F88077F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51" y="1582057"/>
            <a:ext cx="10293129" cy="4675020"/>
          </a:xfrm>
        </p:spPr>
      </p:pic>
    </p:spTree>
    <p:extLst>
      <p:ext uri="{BB962C8B-B14F-4D97-AF65-F5344CB8AC3E}">
        <p14:creationId xmlns:p14="http://schemas.microsoft.com/office/powerpoint/2010/main" val="229929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35B45-D646-4E9A-B9A8-4F69F0316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C7F0C-69B6-4669-A787-9F17E04A2F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approaches to manual testing</a:t>
            </a:r>
          </a:p>
          <a:p>
            <a:r>
              <a:rPr lang="en-US" dirty="0"/>
              <a:t>Lots of automated testing tools</a:t>
            </a:r>
          </a:p>
          <a:p>
            <a:r>
              <a:rPr lang="en-US" dirty="0"/>
              <a:t>Reliable conformance testing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2945C-E04F-4E16-AB17-FA6EE5939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521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EDD41-6A80-49E3-ABB4-9C35FA7A5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pPr marR="0" rtl="0"/>
            <a:r>
              <a:rPr lang="en-US" b="0" i="0" u="none" strike="noStrike" baseline="0" dirty="0">
                <a:latin typeface="Calibri" panose="020F0502020204030204" pitchFamily="34" charset="0"/>
              </a:rPr>
              <a:t>Automated Tools</a:t>
            </a:r>
            <a:endParaRPr lang="en-US" b="0" i="0" u="none" strike="noStrike" baseline="0" dirty="0">
              <a:latin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329DBC-E7A5-455D-B037-C2123B16CD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3600" b="0" i="0" u="none" strike="noStrike" baseline="0" dirty="0">
                <a:latin typeface="Calibri" panose="020F0502020204030204" pitchFamily="34" charset="0"/>
              </a:rPr>
              <a:t>Only cover 30%... what 30%?</a:t>
            </a:r>
          </a:p>
          <a:p>
            <a:pPr lvl="1"/>
            <a:r>
              <a:rPr lang="en-US" sz="3600" b="0" i="0" u="none" strike="noStrike" baseline="0" dirty="0">
                <a:latin typeface="Calibri" panose="020F0502020204030204" pitchFamily="34" charset="0"/>
              </a:rPr>
              <a:t>All tools and test processes test differently</a:t>
            </a:r>
          </a:p>
          <a:p>
            <a:pPr lvl="1"/>
            <a:r>
              <a:rPr lang="en-US" sz="3600" i="0" dirty="0">
                <a:latin typeface="Calibri" panose="020F0502020204030204" pitchFamily="34" charset="0"/>
              </a:rPr>
              <a:t>R</a:t>
            </a:r>
            <a:r>
              <a:rPr lang="en-US" sz="3600" b="0" i="0" u="none" strike="noStrike" baseline="0" dirty="0">
                <a:latin typeface="Calibri" panose="020F0502020204030204" pitchFamily="34" charset="0"/>
              </a:rPr>
              <a:t>esults are inconsistent from one</a:t>
            </a:r>
            <a:r>
              <a:rPr lang="en-US" sz="3600" b="0" i="0" u="none" strike="noStrike" dirty="0">
                <a:latin typeface="Calibri" panose="020F0502020204030204" pitchFamily="34" charset="0"/>
              </a:rPr>
              <a:t> tool to another</a:t>
            </a:r>
          </a:p>
          <a:p>
            <a:pPr lvl="1"/>
            <a:endParaRPr lang="en-US" sz="3600" b="0" i="0" u="none" strike="noStrike" baseline="0" dirty="0">
              <a:latin typeface="Calibri" panose="020F0502020204030204" pitchFamily="34" charset="0"/>
            </a:endParaRPr>
          </a:p>
          <a:p>
            <a:r>
              <a:rPr lang="en-US" sz="3600" dirty="0">
                <a:latin typeface="Calibri" panose="020F0502020204030204" pitchFamily="34" charset="0"/>
              </a:rPr>
              <a:t>What about the remaining 70%</a:t>
            </a:r>
            <a:endParaRPr lang="en-US" sz="3600" b="0" i="0" u="none" strike="noStrike" baseline="0" dirty="0">
              <a:latin typeface="Calibri" panose="020F0502020204030204" pitchFamily="34" charset="0"/>
            </a:endParaRPr>
          </a:p>
          <a:p>
            <a:endParaRPr lang="en-US" sz="3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E3BE3-8918-4BCB-B4A2-9AD9F0FD0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102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051C1-0AC1-44DE-8984-976B034E6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R="0"/>
            <a:r>
              <a:rPr lang="en-US" b="0" i="0" u="none" strike="noStrike" dirty="0"/>
              <a:t>ICT Testing Baseline</a:t>
            </a:r>
          </a:p>
        </p:txBody>
      </p:sp>
      <p:pic>
        <p:nvPicPr>
          <p:cNvPr id="6" name="Content Placeholder 5" descr="What it is: the starting line. WHAT to test (not how) for WCAG/508 conformance, it is Tool agnostic, and used to develop Trusted Tester.&#10;What it’s not: Not a test process (this is the how) and Not design patterns.&#10;Use automated tools in test processes:&#10; Automated tools (30%) and&#10; Manual testing (70%) will&#10; Cover 100% of the Baseline.&#10;">
            <a:extLst>
              <a:ext uri="{FF2B5EF4-FFF2-40B4-BE49-F238E27FC236}">
                <a16:creationId xmlns:a16="http://schemas.microsoft.com/office/drawing/2014/main" id="{8E6D2830-494E-47F8-816B-0B7A1C7225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994" y="1538514"/>
            <a:ext cx="10626957" cy="4633686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B14666-009A-4302-8DCD-54CDFE482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D23EE9D8-92CD-4694-BDB5-7F2BEF364392}" type="slidenum">
              <a:rPr lang="en-US" smtClean="0"/>
              <a:pPr defTabSz="914400">
                <a:spcAft>
                  <a:spcPts val="60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613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What’s in the Testing Baseline?</a:t>
            </a:r>
          </a:p>
        </p:txBody>
      </p:sp>
      <p:pic>
        <p:nvPicPr>
          <p:cNvPr id="7" name="Picture 6" descr="The ICT Testing Baseline consists of what needs to be checked when testing for conformance to Revised Section 508 Standards (WCAG 2.0)">
            <a:extLst>
              <a:ext uri="{FF2B5EF4-FFF2-40B4-BE49-F238E27FC236}">
                <a16:creationId xmlns:a16="http://schemas.microsoft.com/office/drawing/2014/main" id="{CB87A84C-DB04-9F46-93DB-84CF93627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686" y="2171700"/>
            <a:ext cx="10972800" cy="30607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367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From Baseline to Test Process</a:t>
            </a:r>
          </a:p>
        </p:txBody>
      </p:sp>
      <p:pic>
        <p:nvPicPr>
          <p:cNvPr id="8" name="Picture 7" descr="A Test Process is a method of how to test each Baseline Test, with instructions on how to use test tools.">
            <a:extLst>
              <a:ext uri="{FF2B5EF4-FFF2-40B4-BE49-F238E27FC236}">
                <a16:creationId xmlns:a16="http://schemas.microsoft.com/office/drawing/2014/main" id="{99DCDDD6-4A6C-6643-875D-B8FB9BBA63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83" y="2416322"/>
            <a:ext cx="11125200" cy="26162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956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/>
              <a:t>Baseline-aligned</a:t>
            </a:r>
            <a:r>
              <a:rPr lang="en-US" dirty="0"/>
              <a:t> Test 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599" y="1428750"/>
            <a:ext cx="5153803" cy="4743449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tx2"/>
                </a:solidFill>
              </a:rPr>
              <a:t>Consistency across test processes</a:t>
            </a:r>
          </a:p>
          <a:p>
            <a:pPr lvl="1"/>
            <a:r>
              <a:rPr lang="en-US" sz="2400" dirty="0">
                <a:solidFill>
                  <a:schemeClr val="tx2"/>
                </a:solidFill>
              </a:rPr>
              <a:t>Must cover all 508 requirements</a:t>
            </a:r>
          </a:p>
          <a:p>
            <a:pPr lvl="1"/>
            <a:r>
              <a:rPr lang="en-US" sz="2400" dirty="0">
                <a:solidFill>
                  <a:schemeClr val="tx2"/>
                </a:solidFill>
              </a:rPr>
              <a:t>Yield the same test results for all requirements</a:t>
            </a:r>
          </a:p>
          <a:p>
            <a:r>
              <a:rPr lang="en-US" dirty="0">
                <a:solidFill>
                  <a:schemeClr val="tx2"/>
                </a:solidFill>
              </a:rPr>
              <a:t>Validated with Baseline test cases (in progress)</a:t>
            </a:r>
          </a:p>
          <a:p>
            <a:r>
              <a:rPr lang="en-US" dirty="0">
                <a:solidFill>
                  <a:schemeClr val="tx2"/>
                </a:solidFill>
              </a:rPr>
              <a:t>Automated scan tool processes possible</a:t>
            </a:r>
          </a:p>
          <a:p>
            <a:pPr lvl="1"/>
            <a:r>
              <a:rPr lang="en-US" sz="2400" dirty="0">
                <a:solidFill>
                  <a:schemeClr val="tx2"/>
                </a:solidFill>
              </a:rPr>
              <a:t>Identify which tests are automated</a:t>
            </a:r>
          </a:p>
          <a:p>
            <a:pPr lvl="1"/>
            <a:r>
              <a:rPr lang="en-US" sz="2400" dirty="0">
                <a:solidFill>
                  <a:schemeClr val="tx2"/>
                </a:solidFill>
              </a:rPr>
              <a:t>Include manual evaluation procedures where needed</a:t>
            </a:r>
          </a:p>
        </p:txBody>
      </p:sp>
      <p:pic>
        <p:nvPicPr>
          <p:cNvPr id="14" name="Picture 13" descr="As an example, the ICT Testing Baseline was used to develop the DHS Test Process and the Trusted Tester Training and Certification">
            <a:extLst>
              <a:ext uri="{FF2B5EF4-FFF2-40B4-BE49-F238E27FC236}">
                <a16:creationId xmlns:a16="http://schemas.microsoft.com/office/drawing/2014/main" id="{3907E2DB-92D4-7145-A01A-F1D016C4E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2054" y="1490762"/>
            <a:ext cx="2790746" cy="4962624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885371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ustom 2">
      <a:dk1>
        <a:srgbClr val="002060"/>
      </a:dk1>
      <a:lt1>
        <a:sysClr val="window" lastClr="FFFFFF"/>
      </a:lt1>
      <a:dk2>
        <a:srgbClr val="002060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325366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F38A34B2961D4B84E9948DF87BD876" ma:contentTypeVersion="13" ma:contentTypeDescription="Create a new document." ma:contentTypeScope="" ma:versionID="f4fd44471851eeeeff30741b3d71de63">
  <xsd:schema xmlns:xsd="http://www.w3.org/2001/XMLSchema" xmlns:xs="http://www.w3.org/2001/XMLSchema" xmlns:p="http://schemas.microsoft.com/office/2006/metadata/properties" xmlns:ns3="1fcf662a-545c-4cb0-b582-34467ed2ee5a" xmlns:ns4="a17b8e51-a3d2-4407-a4eb-4fa07c8fae3e" targetNamespace="http://schemas.microsoft.com/office/2006/metadata/properties" ma:root="true" ma:fieldsID="12811148f2e74dacefa7c68615166683" ns3:_="" ns4:_="">
    <xsd:import namespace="1fcf662a-545c-4cb0-b582-34467ed2ee5a"/>
    <xsd:import namespace="a17b8e51-a3d2-4407-a4eb-4fa07c8fae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EventHashCode" minOccurs="0"/>
                <xsd:element ref="ns3:MediaServiceGenerationTim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cf662a-545c-4cb0-b582-34467ed2ee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7b8e51-a3d2-4407-a4eb-4fa07c8fae3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341EB1A-87C2-44BD-8A2D-A742DF963CC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E17EA3B-0B0D-40F3-B608-9C96D25939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fcf662a-545c-4cb0-b582-34467ed2ee5a"/>
    <ds:schemaRef ds:uri="a17b8e51-a3d2-4407-a4eb-4fa07c8fa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781CE54-CAE4-4BC5-A184-4B56292AE3F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3261</TotalTime>
  <Words>432</Words>
  <Application>Microsoft Office PowerPoint</Application>
  <PresentationFormat>Widescreen</PresentationFormat>
  <Paragraphs>86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Calibri</vt:lpstr>
      <vt:lpstr>Franklin Gothic Book</vt:lpstr>
      <vt:lpstr>Times New Roman</vt:lpstr>
      <vt:lpstr>Crop</vt:lpstr>
      <vt:lpstr>ICT Testing Baseline for Section 508</vt:lpstr>
      <vt:lpstr>Introductions</vt:lpstr>
      <vt:lpstr>Current state of 508 </vt:lpstr>
      <vt:lpstr>Testing Challenges</vt:lpstr>
      <vt:lpstr>Automated Tools</vt:lpstr>
      <vt:lpstr>ICT Testing Baseline</vt:lpstr>
      <vt:lpstr>What’s in the Testing Baseline?</vt:lpstr>
      <vt:lpstr>From Baseline to Test Process</vt:lpstr>
      <vt:lpstr>Baseline-aligned Test Processes</vt:lpstr>
      <vt:lpstr>Using Automated Tools in a Baseline-aligned Test Process</vt:lpstr>
      <vt:lpstr>Baseline-aligned Test Process Results</vt:lpstr>
      <vt:lpstr>How federal agencies can use the Baseline</vt:lpstr>
      <vt:lpstr>Tools analysis and configurations</vt:lpstr>
      <vt:lpstr>Training focus</vt:lpstr>
      <vt:lpstr>ICT Testing Baseline for Web</vt:lpstr>
      <vt:lpstr>Plan forward </vt:lpstr>
      <vt:lpstr>US Access Board</vt:lpstr>
      <vt:lpstr>General Services Administration</vt:lpstr>
      <vt:lpstr>Contact Info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ICT Testing Baseline for Section 508</dc:title>
  <dc:creator>Katherine Eng</dc:creator>
  <cp:lastModifiedBy>Katherine Eng</cp:lastModifiedBy>
  <cp:revision>18</cp:revision>
  <cp:lastPrinted>2020-03-03T16:14:09Z</cp:lastPrinted>
  <dcterms:created xsi:type="dcterms:W3CDTF">2020-02-26T22:20:00Z</dcterms:created>
  <dcterms:modified xsi:type="dcterms:W3CDTF">2020-03-17T16:12:14Z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0x010100D0F38A34B2961D4B84E9948DF87BD876</vt:lpwstr>
  </property>
</Properties>
</file>