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79" r:id="rId13"/>
    <p:sldId id="267" r:id="rId14"/>
    <p:sldId id="268" r:id="rId15"/>
    <p:sldId id="269" r:id="rId16"/>
    <p:sldId id="270" r:id="rId17"/>
    <p:sldId id="271" r:id="rId18"/>
    <p:sldId id="272" r:id="rId19"/>
    <p:sldId id="280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9" autoAdjust="0"/>
    <p:restoredTop sz="86394" autoAdjust="0"/>
  </p:normalViewPr>
  <p:slideViewPr>
    <p:cSldViewPr>
      <p:cViewPr>
        <p:scale>
          <a:sx n="66" d="100"/>
          <a:sy n="66" d="100"/>
        </p:scale>
        <p:origin x="-2214" y="-11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7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13452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lis.nasa.gov/lesson/178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.nasa.gov/SP-4212/ch4.html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obinsonn@state.gov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tesfoundation.org/Who-We-Are/Resources-and-Media/Annual-Letters-List/Annual-Letter-2013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rainyquote.com/quotes/authors/b/bill_gates.html" TargetMode="Externa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c.utexas.edu/enews/2009/july/images/M_MAI_UNK_001_500.jpg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SSA – Enterprise application 508 compliance increased from 70% to a sustained 93-94% over a three-year period.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DHS – Dashboard raises awareness among CIOs and executives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 – Measurement provides State an effective communication tool to focus attention on foundational needs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http://llis.nasa.gov/lesson/1780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/>
              <a:t>.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10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" sz="1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 because it provides context for OMB to understand how much of an investment is being made in 508 compliance activities.  Expectations for a smaller agency would be different than those of a larger agency.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11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https://commons.wikimedia.org/wiki/File:Tungsten-Carbide-inserts.jpg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12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7281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ITGI COBIT Cube 4.1: 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http://history.nasa.gov/SP-4212/ch4.html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https://commons.wikimedia.org/wiki/File:Drehmeier_Slide_Rule_Flight_Computer_018.JPG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19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7363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dirty="0"/>
              <a:t>This work is intended for presentation by the US Federal </a:t>
            </a:r>
            <a:r>
              <a:rPr lang="en" dirty="0" smtClean="0"/>
              <a:t>Government in support of maturing</a:t>
            </a:r>
            <a:r>
              <a:rPr lang="en" baseline="0" dirty="0" smtClean="0"/>
              <a:t> Agency Section 508 Programs</a:t>
            </a:r>
            <a:r>
              <a:rPr lang="en" dirty="0" smtClean="0"/>
              <a:t>. </a:t>
            </a:r>
            <a:r>
              <a:rPr lang="en" dirty="0"/>
              <a:t>All media used in this presentation is </a:t>
            </a:r>
            <a:r>
              <a:rPr lang="en" dirty="0" smtClean="0"/>
              <a:t>not for profit</a:t>
            </a:r>
            <a:r>
              <a:rPr lang="en" baseline="0" dirty="0" smtClean="0"/>
              <a:t> and </a:t>
            </a:r>
            <a:r>
              <a:rPr lang="en" dirty="0" smtClean="0"/>
              <a:t>believed </a:t>
            </a:r>
            <a:r>
              <a:rPr lang="en" dirty="0"/>
              <a:t>to be in the public domain, creative commons, or permissive use. If any content is missing proper attribution or is yours and you would like it updated or removed, please contact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robinsonn@state.gov</a:t>
            </a:r>
            <a:r>
              <a:rPr lang="en" dirty="0"/>
              <a:t>.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are not planned or resourced, how can you be testing and producing meaningful conformance metrics?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you resourced to measure? (testing methodology, trained testers)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make data driven decisions from your sample?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Realize that one unit is typically not a representative sample.   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amount of content would raise management attention if it were not 508 compliant?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amount of content would be sufficient to alert you of systemic risk?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can you work towards (depth / breadth):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towards expanding scope of testing to address critical content.  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adequate sample could be </a:t>
            </a:r>
          </a:p>
          <a:p>
            <a:pPr marL="914400" marR="0" lvl="2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for conformance to more standards (example:  automated plus manual testing)</a:t>
            </a:r>
          </a:p>
          <a:p>
            <a:pPr marL="914400" marR="0" lvl="2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for more content types (Microsoft Documents AND PDF documents)</a:t>
            </a:r>
          </a:p>
          <a:p>
            <a:pPr marL="914400" marR="0" lvl="2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for greater distribution across units</a:t>
            </a:r>
          </a:p>
          <a:p>
            <a:pPr marL="914400" marR="0" lvl="2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 for greater volume (absolute increase in numbers)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Ultimate goal – gradually increase sample size to help agency manage key risk areas.  This is a journey.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20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Percentage applicable 508 standards supported 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Calculate the total # of applicable Section 508 standards supported vs. the total # unsupported for each product/deliverable tested.  For example, a product may pass 22 of 25 clauses/test procedures, and can be represented as an “88% success”.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Percentage = the average for all products/deliverables tested in the category.</a:t>
            </a:r>
          </a:p>
          <a:p>
            <a:pPr marL="457200" marR="0" lvl="1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Percentage ICT products that fully support the applicable 508 standards (i.e. pass/fail).  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Calculate whether each product/deliverable tested “passes” or “fails” Section 508 conformance.  “Pass” means the product/deliverable meets supports all the applicable Section 508 standards.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Percentage = total # of passes vs. the total number of fails for all products/deliverables tested in the category.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21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22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 of this slide: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Spread a little hope, encourage the participants to use measurement to help them lead, not just report.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I have been struck again and again by how important measurement is to improving the human condition.</a:t>
            </a: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~</a:t>
            </a:r>
            <a:r>
              <a:rPr lang="en" sz="12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Bill Gates</a:t>
            </a: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[http://www.gatesfoundation.org/Who-We-Are/Resources-and-Media/Annual-Letters-List/Annual-Letter-2013]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/>
              <a:t>Measuring tools such as a micrometer, able to gauge tiny distances, allowed inventors of steam engines to see if their incremental design changes led to the improvements-higher-quality parts, better performance, and less coal consumption-needed to build better engines. Innovations in steam power demonstrate a larger lesson: Without feedback from precise measurement, invention is "doomed to be rare and erratic." With it, invention becomes "commonplace."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can’t manage what you don’t measure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23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https://commons.wikimedia.org/wiki/File:International_Day_of_Persons_with_Disabilities_2012.jpg</a:t>
            </a:r>
            <a:endParaRPr dirty="0"/>
          </a:p>
        </p:txBody>
      </p:sp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“All-American Salute” NASA</a:t>
            </a:r>
            <a:r>
              <a:rPr lang="en-US" baseline="0" dirty="0" smtClean="0"/>
              <a:t> photo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http://www.nasa.gov/sites/default/files/images/466548main_as16-113-18339_full.jpg</a:t>
            </a:r>
            <a:endParaRPr dirty="0"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http://www.hrc.utexas.edu/enews/2009/july/images/M_MAI_UNK_001_500.jpg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http://freshersplane.com/interview-tips/what-is-meant-by-cmm-cmmi-levels-of-a-software-companies/</a:t>
            </a:r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https://upload.wikimedia.org/wikipedia/commons/0/0c/Mark_Twain_by_AF_Bradley.jpg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two ways of lying. One, not telling the truth and the other, making up statistics. </a:t>
            </a:r>
            <a:br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 Josefina Vazquez Mota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8</a:t>
            </a:fld>
            <a:endParaRPr lang="en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https://commons.wikimedia.org/wiki/File:Margaret_Hamilton.gif</a:t>
            </a:r>
            <a:endParaRPr dirty="0"/>
          </a:p>
        </p:txBody>
      </p:sp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8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2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2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72459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1631155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645026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45026" y="1631155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04786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4767262"/>
            <a:ext cx="2895600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edirect.state.sbu/?url=mailto:robert.c.baker@ssa.go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obinsonn@state.go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subTitle" idx="1"/>
          </p:nvPr>
        </p:nvSpPr>
        <p:spPr>
          <a:xfrm>
            <a:off x="311700" y="3161900"/>
            <a:ext cx="3853800" cy="141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OMB Section 508 reporting in addressing your agency's program maturity.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311700" y="393101"/>
            <a:ext cx="3754800" cy="278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8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</a:t>
            </a:r>
            <a:br>
              <a:rPr lang="en" sz="38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38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 Your Agency's 508 Program</a:t>
            </a:r>
          </a:p>
        </p:txBody>
      </p:sp>
      <p:pic>
        <p:nvPicPr>
          <p:cNvPr id="90" name="Shape 90" descr="NASA DSKY-Unit of the Apollo Guidance Computer (AGC) mounted on the control panel of the command module (CM)" title="NASA Apollo Guidance Computer panel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0998" y="285750"/>
            <a:ext cx="4698700" cy="4562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Metrics Benefit Your Agency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63200" cy="373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Measuring your 508 program enables you to:</a:t>
            </a:r>
          </a:p>
          <a:p>
            <a:pPr marL="742950" marR="0" lvl="1" indent="-2603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" sz="2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and manage risks</a:t>
            </a:r>
          </a:p>
          <a:p>
            <a:pPr marL="742950" marR="0" lvl="1" indent="-2603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" sz="2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gain management support</a:t>
            </a:r>
          </a:p>
          <a:p>
            <a:pPr marL="742950" marR="0" lvl="1" indent="-2603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" sz="2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mature your 508 program </a:t>
            </a:r>
            <a:br>
              <a:rPr lang="en" sz="2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2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(breadth &amp; depth)</a:t>
            </a:r>
          </a:p>
        </p:txBody>
      </p:sp>
      <p:pic>
        <p:nvPicPr>
          <p:cNvPr id="159" name="Shape 159" descr="Example Performance assessment metric trending chart" title="Example Performance assessment metric trending chart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50" y="1200150"/>
            <a:ext cx="4564474" cy="3544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Count 508 Program Resources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Resources allocated to your 508 Program Support: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Annual IT dollars spent on people who conduct 508 Program Activities (full or part time, FTE and contractors, and purchase or maintenance of 508 tools (mostly testing)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is this important?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ungsten Carbide inserts with measuring caliper" title="Tungsten Carbide inserts with measuring caliper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2240280"/>
            <a:ext cx="9144000" cy="92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66950"/>
            <a:ext cx="8229600" cy="857250"/>
          </a:xfrm>
        </p:spPr>
        <p:txBody>
          <a:bodyPr/>
          <a:lstStyle/>
          <a:p>
            <a:r>
              <a:rPr lang="en-US" dirty="0" smtClean="0"/>
              <a:t>How to Measure Program Maturity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966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Shape 165" descr="COBIT SCOPE CUBE Model IT Process to Business Requirements to IT Resources " title="COBIT SCOPE CUBE Model IT Process to Business Requirements to IT Resources 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8975" y="722700"/>
            <a:ext cx="4615025" cy="387194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Define Scope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288199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8575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98095"/>
              <a:buFont typeface="Arial"/>
              <a:buChar char="•"/>
            </a:pPr>
            <a:r>
              <a:rPr lang="en" sz="20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point:</a:t>
            </a:r>
          </a:p>
          <a:p>
            <a:pPr marL="742950" marR="0" lvl="1" indent="-22860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411"/>
              <a:buFont typeface="Arial"/>
              <a:buChar char="–"/>
            </a:pPr>
            <a:r>
              <a:rPr lang="en" sz="16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is the most work performed today?</a:t>
            </a:r>
          </a:p>
          <a:p>
            <a:pPr marL="742950" marR="0" lvl="1" indent="-22860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411"/>
              <a:buFont typeface="Arial"/>
              <a:buChar char="–"/>
            </a:pPr>
            <a:r>
              <a:rPr lang="en" sz="16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are covering the areas where the most significant work is performed, that can be a good benchmark for gauging agency maturity</a:t>
            </a:r>
          </a:p>
          <a:p>
            <a:pPr marL="742950" marR="0" lvl="1" indent="-22860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411"/>
              <a:buFont typeface="Arial"/>
              <a:buChar char="–"/>
            </a:pPr>
            <a:r>
              <a:rPr lang="en" sz="16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the narrative to discuss progress &amp; plans to extend practices across existing component, or to move to higher maturity levels in specific areas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4685475" y="0"/>
            <a:ext cx="4458524" cy="51435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9525" cap="flat" cmpd="sng">
                  <a:solidFill>
                    <a:srgbClr val="EFEFE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FEFEF"/>
                </a:solidFill>
                <a:latin typeface="Arial"/>
              </a:rPr>
              <a:t>5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Define Maturity Levels (1/5)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Planned: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615"/>
              <a:buFont typeface="Arial"/>
              <a:buChar char="–"/>
            </a:pPr>
            <a:r>
              <a:rPr lang="en" sz="25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have a framework to define your agency actions?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615"/>
              <a:buFont typeface="Arial"/>
              <a:buChar char="–"/>
            </a:pPr>
            <a:r>
              <a:rPr lang="en" sz="25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that framework defined at the specific or general level…is it actionable?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615"/>
              <a:buFont typeface="Arial"/>
              <a:buChar char="–"/>
            </a:pPr>
            <a:r>
              <a:rPr lang="en" sz="25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that framework cover the areas where the most significant work is performed?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18"/>
              </a:spcBef>
              <a:buClr>
                <a:schemeClr val="dk1"/>
              </a:buClr>
              <a:buSzPct val="99615"/>
              <a:buFont typeface="Arial"/>
              <a:buChar char="–"/>
            </a:pPr>
            <a:r>
              <a:rPr lang="en" sz="259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you “mostly there”? Give yourself credit.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4685475" y="0"/>
            <a:ext cx="4646252" cy="5129173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9525" cap="flat" cmpd="sng">
                  <a:solidFill>
                    <a:srgbClr val="EFEFE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FEFEF"/>
                </a:solidFill>
                <a:latin typeface="Arial"/>
              </a:rPr>
              <a:t>4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Define Maturity Levels (2/5)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Resourced: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they been trained on how to implement the policy?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they been provided guidelines and training to succeed?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they actually doing the work?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you “mostly there”? Give yourself credit.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/>
        </p:nvSpPr>
        <p:spPr>
          <a:xfrm>
            <a:off x="4685475" y="0"/>
            <a:ext cx="4402206" cy="523662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9525" cap="flat" cmpd="sng">
                  <a:solidFill>
                    <a:srgbClr val="EFEFE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FEFEF"/>
                </a:solidFill>
                <a:latin typeface="Arial"/>
              </a:rPr>
              <a:t>3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Define Maturity Levels (3/5)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 Weakness; be realistic in your agency assessment: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SzPct val="100740"/>
              <a:buFont typeface="Arial"/>
              <a:buChar char="•"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resources are not dedicated in a key area responsible for implement policy, consider the volume of IT they support. 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SzPct val="100740"/>
              <a:buFont typeface="Arial"/>
              <a:buChar char="•"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it is not significant in the overall scheme of things, give your agency credit and note why in the narrative.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SzPct val="100740"/>
              <a:buFont typeface="Arial"/>
              <a:buChar char="•"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it is significant, hold off giving your agency this rating. Explain in narrative.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/>
        </p:nvSpPr>
        <p:spPr>
          <a:xfrm>
            <a:off x="4685475" y="0"/>
            <a:ext cx="4449138" cy="515066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9525" cap="flat" cmpd="sng">
                  <a:solidFill>
                    <a:srgbClr val="EFEFE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FEFEF"/>
                </a:solidFill>
                <a:latin typeface="Arial"/>
              </a:rPr>
              <a:t>2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Define Maturity Levels (4/5)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Measured: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have an ongoing process to validate the resources are following the policy and procedures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use the measurements to make changes to your 508 program?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/>
        </p:nvSpPr>
        <p:spPr>
          <a:xfrm>
            <a:off x="4685475" y="0"/>
            <a:ext cx="2478001" cy="515066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/>
            <a:r>
              <a:rPr b="0" i="0">
                <a:ln w="9525" cap="flat" cmpd="sng">
                  <a:solidFill>
                    <a:srgbClr val="EFEFE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EFEFEF"/>
                </a:solidFill>
                <a:latin typeface="Arial"/>
              </a:rPr>
              <a:t>1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Define Maturity Levels (5/5)</a:t>
            </a:r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Examples: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Acquisition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 Cycle Activities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Training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Complaints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rehmeier Slide Rule Flight Computer" title="Drehmeier Slide Rule Flight Compute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2240280"/>
            <a:ext cx="9144000" cy="92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66950"/>
            <a:ext cx="9144000" cy="857250"/>
          </a:xfrm>
        </p:spPr>
        <p:txBody>
          <a:bodyPr/>
          <a:lstStyle/>
          <a:p>
            <a:r>
              <a:rPr lang="en-US" sz="4000" dirty="0" smtClean="0"/>
              <a:t>How to calculate 508 conformance metrics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46280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2" y="76200"/>
            <a:ext cx="8520599" cy="5143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Presenters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895350"/>
            <a:ext cx="3918300" cy="371715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Robert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Baker</a:t>
            </a:r>
          </a:p>
          <a:p>
            <a:pPr lvl="0" indent="-342900">
              <a:lnSpc>
                <a:spcPct val="130000"/>
              </a:lnSpc>
              <a:buSzPct val="25000"/>
              <a:buNone/>
            </a:pPr>
            <a:r>
              <a:rPr lang="en" sz="2250" dirty="0"/>
              <a:t>Section 508 Program Manager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2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</a:t>
            </a:r>
            <a:r>
              <a:rPr lang="en" sz="2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Security </a:t>
            </a:r>
            <a:r>
              <a:rPr lang="en" sz="22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Administration</a:t>
            </a:r>
            <a:endParaRPr lang="en" sz="225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250" b="0" i="0" u="none" strike="noStrike" cap="none" baseline="0" dirty="0">
                <a:solidFill>
                  <a:srgbClr val="106BCC"/>
                </a:solidFill>
                <a:latin typeface="Calibri"/>
                <a:ea typeface="Calibri"/>
                <a:cs typeface="Calibri"/>
                <a:sym typeface="Calibri"/>
              </a:rPr>
              <a:t>410 966 7602</a:t>
            </a:r>
            <a:r>
              <a:rPr lang="en" sz="2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(office)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106BCC"/>
              </a:buClr>
              <a:buSzPct val="25000"/>
              <a:buFont typeface="Arial"/>
              <a:buNone/>
            </a:pPr>
            <a:r>
              <a:rPr lang="en" sz="2250" b="0" i="0" u="sng" strike="noStrike" cap="none" baseline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robert.c.baker@ssa.gov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4467050" y="895350"/>
            <a:ext cx="3918300" cy="371715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Norman </a:t>
            </a:r>
            <a:br>
              <a:rPr lang="en" sz="3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3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Robinson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Section 508 Program Manager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2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Department </a:t>
            </a:r>
            <a:r>
              <a:rPr lang="en" sz="2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State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106BCC"/>
              </a:buClr>
              <a:buSzPct val="25000"/>
              <a:buFont typeface="Arial"/>
              <a:buNone/>
            </a:pPr>
            <a:r>
              <a:rPr lang="en" sz="2250" b="0" i="0" u="none" strike="noStrike" cap="none" baseline="0" dirty="0">
                <a:solidFill>
                  <a:srgbClr val="106BCC"/>
                </a:solidFill>
                <a:latin typeface="Calibri"/>
                <a:ea typeface="Calibri"/>
                <a:cs typeface="Calibri"/>
                <a:sym typeface="Calibri"/>
              </a:rPr>
              <a:t>202 634 0301 </a:t>
            </a:r>
            <a:r>
              <a:rPr lang="en" sz="22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(office)</a:t>
            </a:r>
          </a:p>
          <a:p>
            <a:pPr marL="342900" marR="0" lvl="0" indent="-342900" algn="l" rtl="0">
              <a:lnSpc>
                <a:spcPct val="130000"/>
              </a:lnSpc>
              <a:spcBef>
                <a:spcPts val="300"/>
              </a:spcBef>
              <a:spcAft>
                <a:spcPts val="0"/>
              </a:spcAft>
              <a:buClr>
                <a:srgbClr val="106BCC"/>
              </a:buClr>
              <a:buSzPct val="25000"/>
              <a:buFont typeface="Arial"/>
              <a:buNone/>
            </a:pPr>
            <a:r>
              <a:rPr lang="en" sz="2250" b="0" i="0" u="sng" strike="noStrike" cap="none" baseline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robinsonn@state.gov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Calculate A “Representative” Sample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you test if you are not planned or resourced to test?</a:t>
            </a:r>
          </a:p>
          <a:p>
            <a:pPr marL="342900" marR="0" lvl="0" indent="-342900" algn="l" rtl="0"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you resourced to measure?</a:t>
            </a:r>
          </a:p>
          <a:p>
            <a:pPr marL="342900" marR="0" lvl="0" indent="-342900" algn="l" rtl="0"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make data driven decisions from your sample?</a:t>
            </a:r>
          </a:p>
          <a:p>
            <a:pPr marL="342900" marR="0" lvl="0" indent="-342900" algn="l" rtl="0"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can you work towards (depth or breadth)?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Calculate Conformance</a:t>
            </a: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740"/>
              <a:buFont typeface="Arial"/>
              <a:buChar char="•"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Percentage applicable 508 standards supported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9166"/>
              <a:buFont typeface="Arial"/>
              <a:buChar char="–"/>
            </a:pPr>
            <a:r>
              <a:rPr lang="en" sz="23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85% of the applicable Section 508 standards are supported in our existing Internet websites.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SzPct val="100740"/>
              <a:buFont typeface="Arial"/>
              <a:buChar char="•"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Percentage ICT products that fully support the applicable 508 standards (i.e. pass/fail).  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9166"/>
              <a:buFont typeface="Arial"/>
              <a:buChar char="–"/>
            </a:pPr>
            <a:r>
              <a:rPr lang="en" sz="23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Example: 78% of applications tested fully passed Section 508 testing.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SzPct val="100740"/>
              <a:buFont typeface="Arial"/>
              <a:buChar char="•"/>
            </a:pPr>
            <a:r>
              <a:rPr lang="en" sz="27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Consistency is very important – try not to “mix and match within same category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Aggregate Results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" sz="24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Important!  Establish expectations for how conformance will be measured and aggregated upfront!</a:t>
            </a:r>
          </a:p>
          <a:p>
            <a:pPr marL="0" marR="0" lvl="0" indent="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4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Options: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" sz="24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Non-weighted average – each item in same gets equal weight  (easiest)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" sz="24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Weighted average – each item in sample is weighted based on size of component/agency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Char char="•"/>
            </a:pPr>
            <a:r>
              <a:rPr lang="en" sz="248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Risk based average – each item in sample is weighted based on relative usage or importance (most complicated)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Shape 228" descr="Close up view of Steam caliper measuring dial" title="Close up view of Steam caliper measuring dial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800" y="1116330"/>
            <a:ext cx="4419600" cy="374142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Shape 2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Be A Box Checker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62399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achieve amazing progress if you measure and </a:t>
            </a:r>
            <a:r>
              <a:rPr lang="en" dirty="0"/>
              <a:t>adapt </a:t>
            </a:r>
            <a:r>
              <a:rPr lang="en" sz="3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approach based on feedback</a:t>
            </a:r>
            <a:r>
              <a:rPr lang="en" dirty="0"/>
              <a:t> from those changes.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ersons including one in wheelchair jumping for joy" title="Persons including one in wheelchair jumping for jo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34" t="-14053"/>
          <a:stretch/>
        </p:blipFill>
        <p:spPr bwMode="auto">
          <a:xfrm>
            <a:off x="4800600" y="666750"/>
            <a:ext cx="4212772" cy="4122964"/>
          </a:xfrm>
          <a:prstGeom prst="rect">
            <a:avLst/>
          </a:prstGeom>
          <a:solidFill>
            <a:schemeClr val="bg1">
              <a:alpha val="95000"/>
            </a:schemeClr>
          </a:solidFill>
        </p:spPr>
      </p:pic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95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Measurement Can Do For You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724400" cy="35895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 Enterprise application 508 compliance 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Raise awareness among CIOs and executives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a communication tool to focus attention on program needs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</a:p>
        </p:txBody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Instruction Manual: </a:t>
            </a:r>
            <a:r>
              <a:rPr lang="en" sz="2960" b="0" i="0" u="none" strike="noStrike" cap="none" baseline="0" dirty="0">
                <a:solidFill>
                  <a:srgbClr val="106BCC"/>
                </a:solidFill>
                <a:latin typeface="Calibri"/>
                <a:ea typeface="Calibri"/>
                <a:cs typeface="Calibri"/>
                <a:sym typeface="Calibri"/>
              </a:rPr>
              <a:t>http://www.section508.gov/sites/default/files/CIOC_Accessibility_Committee_508_Reporting_Template.pdf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CIO Council Accessibility Communit</a:t>
            </a:r>
            <a:r>
              <a:rPr lang="en" sz="2960" dirty="0"/>
              <a:t>ies</a:t>
            </a: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Practice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dirty="0"/>
              <a:t>Accessibility CoP: Katie.Pittman@va.gov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A Section 508 Program?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047750"/>
            <a:ext cx="3809999" cy="3809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your agency have a Section 508 Program?</a:t>
            </a: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 you 'just a coordinator' or </a:t>
            </a:r>
            <a:b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'the coordinator'?</a:t>
            </a: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Policy?</a:t>
            </a: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Governance?</a:t>
            </a: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Budgeted resources?</a:t>
            </a:r>
          </a:p>
        </p:txBody>
      </p:sp>
      <p:pic>
        <p:nvPicPr>
          <p:cNvPr id="104" name="Shape 104" descr="NASA All-American Salute photo of lunar lander in background and astronaut saluting American flag on the moon." title="NASA Astronaut saluting USA Flag on moon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0080" y="1123043"/>
            <a:ext cx="4465320" cy="3798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Questions?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would you like to get out of today's session?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better personal understanding of </a:t>
            </a:r>
            <a:b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Section 508?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address the lack of a program?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SzPct val="98666"/>
              <a:buFont typeface="Arial"/>
              <a:buChar char="•"/>
            </a:pPr>
            <a:r>
              <a:rPr lang="en" sz="29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Lies, damn lies, statistics; representative samples?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OMB Template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123200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921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8181"/>
              <a:buFont typeface="Arial"/>
              <a:buChar char="•"/>
            </a:pPr>
            <a:r>
              <a:rPr lang="en" sz="21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narrative is important</a:t>
            </a:r>
          </a:p>
          <a:p>
            <a:pPr marL="342900" marR="0" lvl="0" indent="-292100" algn="l" rtl="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SzPct val="98181"/>
              <a:buFont typeface="Arial"/>
              <a:buChar char="•"/>
            </a:pPr>
            <a:r>
              <a:rPr lang="en" sz="21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Narrative tells </a:t>
            </a:r>
            <a:r>
              <a:rPr lang="en" sz="216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</a:t>
            </a:r>
            <a:r>
              <a:rPr lang="en" sz="21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story</a:t>
            </a:r>
          </a:p>
          <a:p>
            <a:pPr marL="342900" marR="0" lvl="0" indent="-292100" algn="l" rtl="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SzPct val="98181"/>
              <a:buFont typeface="Arial"/>
              <a:buChar char="•"/>
            </a:pPr>
            <a:r>
              <a:rPr lang="en" sz="21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Narrative should explain the approach and help in explaining the metrics reported</a:t>
            </a:r>
          </a:p>
          <a:p>
            <a:pPr marL="342900" marR="0" lvl="0" indent="-292100" algn="l" rtl="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SzPct val="98181"/>
              <a:buFont typeface="Arial"/>
              <a:buChar char="•"/>
            </a:pPr>
            <a:r>
              <a:rPr lang="en" sz="216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Template Includes: Acquisition; Agency EIT life cycle activities; Testing and Validation; 508 Compliance Validation; Results; Complaints Process; Training</a:t>
            </a:r>
          </a:p>
        </p:txBody>
      </p:sp>
      <p:pic>
        <p:nvPicPr>
          <p:cNvPr id="117" name="Shape 117" descr="America's Space Program Benefits All Mankind Your Souvenir of Apollo 11 Lunar Landing." title="America's Space Program Benefits All Mankind Souveni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3475" y="1200150"/>
            <a:ext cx="4465374" cy="31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Maturity Definitions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288199" cy="339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160" b="1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 Hoc: </a:t>
            </a:r>
            <a:r>
              <a:rPr lang="en" sz="216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formal policies, process or procedures defined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160" b="1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Planned: </a:t>
            </a:r>
            <a:r>
              <a:rPr lang="en" sz="216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Policies, processes and procedures defined and communicated.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 sz="2160" b="1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Resourced:</a:t>
            </a:r>
            <a:r>
              <a:rPr lang="en" sz="216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Resources committed and/or staff trained to implement policies, processes and procedures.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 sz="2160" b="1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Measured: </a:t>
            </a:r>
            <a:r>
              <a:rPr lang="en" sz="216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Validation is performed; results are measured and tracked</a:t>
            </a:r>
          </a:p>
        </p:txBody>
      </p:sp>
      <p:pic>
        <p:nvPicPr>
          <p:cNvPr id="124" name="Shape 124" descr="COBIT MATURITY Stages 1 thru 5; initial, managed, defined, quantitatively managed, optimizing" title="COBIT MATURITY Stages 1 thru 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3675" y="205974"/>
            <a:ext cx="3655525" cy="472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Measures Definitions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" sz="29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508 Compliance Validation Results (% meeting technical standards of those</a:t>
            </a:r>
            <a:r>
              <a:rPr lang="en" sz="2900" dirty="0">
                <a:solidFill>
                  <a:srgbClr val="000000"/>
                </a:solidFill>
              </a:rPr>
              <a:t> </a:t>
            </a:r>
            <a:r>
              <a:rPr lang="en" sz="29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evaluated/tested) </a:t>
            </a:r>
          </a:p>
          <a:p>
            <a:pPr marL="254000" marR="0" lvl="0" indent="0" algn="l" rtl="0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endParaRPr lang="en" sz="2800" b="0" i="0" u="none" strike="noStrike" cap="none" baseline="0" dirty="0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4000" marR="0" lvl="0" indent="0" algn="just" rtl="0"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Procurement Solicitations; EIT 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Life Cycle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Activities; Internet 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Web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Pages;</a:t>
            </a:r>
            <a:r>
              <a:rPr lang="en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Intranet 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Web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Pages; Client/Web Applications; Multi-Media Files;</a:t>
            </a:r>
            <a:r>
              <a:rPr lang="en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Mobile Applications; Electronic Documents:;</a:t>
            </a:r>
            <a:r>
              <a:rPr lang="en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Purchased 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Hardware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4876799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Damn Lies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047750"/>
            <a:ext cx="4800600" cy="3809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lies, damned lies and statistics. </a:t>
            </a:r>
          </a:p>
          <a:p>
            <a:pPr marL="0" marR="0" lvl="0" indent="0" algn="l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1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~ Mark Twain</a:t>
            </a:r>
          </a:p>
        </p:txBody>
      </p:sp>
      <p:pic>
        <p:nvPicPr>
          <p:cNvPr id="137" name="Shape 137" descr="Mark Twain" title="Mark Twain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400" y="146756"/>
            <a:ext cx="3429000" cy="4812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228600" y="205979"/>
            <a:ext cx="86868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purpose of the OMB Template?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114800" cy="36575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869"/>
              <a:buFont typeface="Arial"/>
              <a:buChar char="•"/>
            </a:pPr>
            <a:r>
              <a:rPr lang="en" sz="23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Enables OMB to:</a:t>
            </a:r>
          </a:p>
          <a:p>
            <a:pPr marL="742950" marR="0" lvl="1" indent="-2603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8999"/>
              <a:buFont typeface="Arial"/>
              <a:buChar char="–"/>
            </a:pPr>
            <a:r>
              <a:rPr lang="en" sz="197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expectations</a:t>
            </a:r>
          </a:p>
          <a:p>
            <a:pPr marL="742950" marR="0" lvl="1" indent="-2603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8999"/>
              <a:buFont typeface="Arial"/>
              <a:buChar char="–"/>
            </a:pPr>
            <a:r>
              <a:rPr lang="en" sz="197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Gauge status</a:t>
            </a:r>
          </a:p>
          <a:p>
            <a:pPr marL="742950" marR="0" lvl="1" indent="-2603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8999"/>
              <a:buFont typeface="Arial"/>
              <a:buChar char="–"/>
            </a:pPr>
            <a:r>
              <a:rPr lang="en" sz="197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 progress</a:t>
            </a:r>
          </a:p>
          <a:p>
            <a:pPr marL="342900" marR="0" lvl="0" indent="-317500" algn="l" rtl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SzPct val="100869"/>
              <a:buFont typeface="Arial"/>
              <a:buChar char="•"/>
            </a:pPr>
            <a:r>
              <a:rPr lang="en" sz="232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Enables CIO Council Accessibility Community of Practice</a:t>
            </a:r>
          </a:p>
          <a:p>
            <a:pPr marL="742950" marR="0" lvl="1" indent="-2603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8999"/>
              <a:buFont typeface="Arial"/>
              <a:buChar char="–"/>
            </a:pPr>
            <a:r>
              <a:rPr lang="en" sz="197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 needs for support</a:t>
            </a:r>
          </a:p>
          <a:p>
            <a:pPr marL="742950" marR="0" lvl="1" indent="-260350" algn="l" rtl="0">
              <a:lnSpc>
                <a:spcPct val="80000"/>
              </a:lnSpc>
              <a:spcBef>
                <a:spcPts val="476"/>
              </a:spcBef>
              <a:buClr>
                <a:schemeClr val="dk1"/>
              </a:buClr>
              <a:buSzPct val="98999"/>
              <a:buFont typeface="Arial"/>
              <a:buChar char="–"/>
            </a:pPr>
            <a:r>
              <a:rPr lang="en" sz="1979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Prioritize best practice and training efforts</a:t>
            </a:r>
          </a:p>
        </p:txBody>
      </p:sp>
      <p:pic>
        <p:nvPicPr>
          <p:cNvPr id="145" name="Shape 145" descr="Margaret Hamilton with paper manuals stacked to her height" title="Margaret Hamilton with paper manuals stacked to her height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22"/>
          <a:stretch/>
        </p:blipFill>
        <p:spPr>
          <a:xfrm>
            <a:off x="4693919" y="1047750"/>
            <a:ext cx="4227511" cy="3844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1496</Words>
  <Application>Microsoft Office PowerPoint</Application>
  <PresentationFormat>On-screen Show (16:9)</PresentationFormat>
  <Paragraphs>196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How to  Measure Your Agency's 508 Program</vt:lpstr>
      <vt:lpstr>Presenters</vt:lpstr>
      <vt:lpstr>What Is A Section 508 Program?</vt:lpstr>
      <vt:lpstr>Your Questions?</vt:lpstr>
      <vt:lpstr>OMB Template</vt:lpstr>
      <vt:lpstr>Maturity Definitions</vt:lpstr>
      <vt:lpstr>Measures Definitions</vt:lpstr>
      <vt:lpstr>Damn Lies</vt:lpstr>
      <vt:lpstr>What is the purpose of the OMB Template?</vt:lpstr>
      <vt:lpstr>How Metrics Benefit Your Agency</vt:lpstr>
      <vt:lpstr>How to Count 508 Program Resources</vt:lpstr>
      <vt:lpstr>How to Measure Program Maturity</vt:lpstr>
      <vt:lpstr>How to Define Scope</vt:lpstr>
      <vt:lpstr>How to Define Maturity Levels (1/5)</vt:lpstr>
      <vt:lpstr>How to Define Maturity Levels (2/5)</vt:lpstr>
      <vt:lpstr>How to Define Maturity Levels (3/5)</vt:lpstr>
      <vt:lpstr>How to Define Maturity Levels (4/5)</vt:lpstr>
      <vt:lpstr>How to Define Maturity Levels (5/5)</vt:lpstr>
      <vt:lpstr>How to calculate 508 conformance metrics</vt:lpstr>
      <vt:lpstr>How to Calculate A “Representative” Sample</vt:lpstr>
      <vt:lpstr>How to Calculate Conformance</vt:lpstr>
      <vt:lpstr>How to Aggregate Results</vt:lpstr>
      <vt:lpstr>Don’t Be A Box Checker</vt:lpstr>
      <vt:lpstr>What Measurement Can Do For You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 Measure Your Agency's 508 Program</dc:title>
  <dc:creator>LOTUSUTOL</dc:creator>
  <cp:lastModifiedBy>ChadJRossi</cp:lastModifiedBy>
  <cp:revision>13</cp:revision>
  <dcterms:modified xsi:type="dcterms:W3CDTF">2016-03-21T17:51:32Z</dcterms:modified>
</cp:coreProperties>
</file>