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15" r:id="rId1"/>
    <p:sldMasterId id="2147483722" r:id="rId2"/>
    <p:sldMasterId id="2147483729" r:id="rId3"/>
  </p:sldMasterIdLst>
  <p:notesMasterIdLst>
    <p:notesMasterId r:id="rId60"/>
  </p:notesMasterIdLst>
  <p:sldIdLst>
    <p:sldId id="256" r:id="rId4"/>
    <p:sldId id="258" r:id="rId5"/>
    <p:sldId id="257" r:id="rId6"/>
    <p:sldId id="275" r:id="rId7"/>
    <p:sldId id="259" r:id="rId8"/>
    <p:sldId id="307" r:id="rId9"/>
    <p:sldId id="351" r:id="rId10"/>
    <p:sldId id="263" r:id="rId11"/>
    <p:sldId id="327" r:id="rId12"/>
    <p:sldId id="326" r:id="rId13"/>
    <p:sldId id="328" r:id="rId14"/>
    <p:sldId id="276" r:id="rId15"/>
    <p:sldId id="262" r:id="rId16"/>
    <p:sldId id="286" r:id="rId17"/>
    <p:sldId id="265" r:id="rId18"/>
    <p:sldId id="331" r:id="rId19"/>
    <p:sldId id="344" r:id="rId20"/>
    <p:sldId id="268" r:id="rId21"/>
    <p:sldId id="270" r:id="rId22"/>
    <p:sldId id="309" r:id="rId23"/>
    <p:sldId id="272" r:id="rId24"/>
    <p:sldId id="274" r:id="rId25"/>
    <p:sldId id="353" r:id="rId26"/>
    <p:sldId id="319" r:id="rId27"/>
    <p:sldId id="277" r:id="rId28"/>
    <p:sldId id="321" r:id="rId29"/>
    <p:sldId id="333" r:id="rId30"/>
    <p:sldId id="336" r:id="rId31"/>
    <p:sldId id="337" r:id="rId32"/>
    <p:sldId id="355" r:id="rId33"/>
    <p:sldId id="322" r:id="rId34"/>
    <p:sldId id="334" r:id="rId35"/>
    <p:sldId id="281" r:id="rId36"/>
    <p:sldId id="332" r:id="rId37"/>
    <p:sldId id="285" r:id="rId38"/>
    <p:sldId id="358" r:id="rId39"/>
    <p:sldId id="347" r:id="rId40"/>
    <p:sldId id="343" r:id="rId41"/>
    <p:sldId id="304" r:id="rId42"/>
    <p:sldId id="288" r:id="rId43"/>
    <p:sldId id="284" r:id="rId44"/>
    <p:sldId id="283" r:id="rId45"/>
    <p:sldId id="348" r:id="rId46"/>
    <p:sldId id="349" r:id="rId47"/>
    <p:sldId id="350" r:id="rId48"/>
    <p:sldId id="306" r:id="rId49"/>
    <p:sldId id="298" r:id="rId50"/>
    <p:sldId id="357" r:id="rId51"/>
    <p:sldId id="299" r:id="rId52"/>
    <p:sldId id="300" r:id="rId53"/>
    <p:sldId id="316" r:id="rId54"/>
    <p:sldId id="346" r:id="rId55"/>
    <p:sldId id="345" r:id="rId56"/>
    <p:sldId id="314" r:id="rId57"/>
    <p:sldId id="317" r:id="rId58"/>
    <p:sldId id="302" r:id="rId5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 Sonna (CFPB)" initials="K(" lastIdx="39" clrIdx="0">
    <p:extLst>
      <p:ext uri="{19B8F6BF-5375-455C-9EA6-DF929625EA0E}">
        <p15:presenceInfo xmlns:p15="http://schemas.microsoft.com/office/powerpoint/2012/main" userId="S::sonna.kim@cfpb.gov::cb73614a-d2c3-4cfa-ab79-c6ab58ecc564" providerId="AD"/>
      </p:ext>
    </p:extLst>
  </p:cmAuthor>
  <p:cmAuthor id="2" name="Chosak, Andy (CFPB)" initials="CA(" lastIdx="28" clrIdx="1">
    <p:extLst>
      <p:ext uri="{19B8F6BF-5375-455C-9EA6-DF929625EA0E}">
        <p15:presenceInfo xmlns:p15="http://schemas.microsoft.com/office/powerpoint/2012/main" userId="S::andrew.chosak@cfpb.gov::484b3eb1-d971-4d46-946b-bf51cc7730e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4B5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85"/>
    <p:restoredTop sz="95374"/>
  </p:normalViewPr>
  <p:slideViewPr>
    <p:cSldViewPr snapToGrid="0" snapToObjects="1">
      <p:cViewPr varScale="1">
        <p:scale>
          <a:sx n="62" d="100"/>
          <a:sy n="62" d="100"/>
        </p:scale>
        <p:origin x="64" y="56"/>
      </p:cViewPr>
      <p:guideLst/>
    </p:cSldViewPr>
  </p:slideViewPr>
  <p:outlineViewPr>
    <p:cViewPr>
      <p:scale>
        <a:sx n="33" d="100"/>
        <a:sy n="33" d="100"/>
      </p:scale>
      <p:origin x="0" y="-305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61" Type="http://schemas.openxmlformats.org/officeDocument/2006/relationships/commentAuthors" Target="commentAuthor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3B0B4F-4847-4D7C-8F02-AA0CDABA107D}" type="datetimeFigureOut">
              <a:rPr lang="en-US"/>
              <a:t>10/8/2021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52128E-3576-4EBC-B911-D7E1FDB841B9}" type="slidenum">
              <a:rPr lang="en-US"/>
              <a:t>‹#›</a:t>
            </a:fld>
            <a:endParaRPr lang="en-US"/>
          </a:p>
        </p:txBody>
      </p:sp>
    </p:spTree>
    <p:extLst>
      <p:ext uri="{BB962C8B-B14F-4D97-AF65-F5344CB8AC3E}">
        <p14:creationId xmlns:p14="http://schemas.microsoft.com/office/powerpoint/2010/main" val="2107101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1</a:t>
            </a:fld>
            <a:endParaRPr lang="en-US"/>
          </a:p>
        </p:txBody>
      </p:sp>
    </p:spTree>
    <p:extLst>
      <p:ext uri="{BB962C8B-B14F-4D97-AF65-F5344CB8AC3E}">
        <p14:creationId xmlns:p14="http://schemas.microsoft.com/office/powerpoint/2010/main" val="890728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52128E-3576-4EBC-B911-D7E1FDB841B9}" type="slidenum">
              <a:rPr lang="en-US" smtClean="0"/>
              <a:t>10</a:t>
            </a:fld>
            <a:endParaRPr lang="en-US"/>
          </a:p>
        </p:txBody>
      </p:sp>
    </p:spTree>
    <p:extLst>
      <p:ext uri="{BB962C8B-B14F-4D97-AF65-F5344CB8AC3E}">
        <p14:creationId xmlns:p14="http://schemas.microsoft.com/office/powerpoint/2010/main" val="3296158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smtClean="0"/>
              <a:t>11</a:t>
            </a:fld>
            <a:endParaRPr lang="en-US"/>
          </a:p>
        </p:txBody>
      </p:sp>
    </p:spTree>
    <p:extLst>
      <p:ext uri="{BB962C8B-B14F-4D97-AF65-F5344CB8AC3E}">
        <p14:creationId xmlns:p14="http://schemas.microsoft.com/office/powerpoint/2010/main" val="1447563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52128E-3576-4EBC-B911-D7E1FDB841B9}" type="slidenum">
              <a:rPr lang="en-US" smtClean="0"/>
              <a:t>12</a:t>
            </a:fld>
            <a:endParaRPr lang="en-US"/>
          </a:p>
        </p:txBody>
      </p:sp>
    </p:spTree>
    <p:extLst>
      <p:ext uri="{BB962C8B-B14F-4D97-AF65-F5344CB8AC3E}">
        <p14:creationId xmlns:p14="http://schemas.microsoft.com/office/powerpoint/2010/main" val="36737168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13</a:t>
            </a:fld>
            <a:endParaRPr lang="en-US"/>
          </a:p>
        </p:txBody>
      </p:sp>
    </p:spTree>
    <p:extLst>
      <p:ext uri="{BB962C8B-B14F-4D97-AF65-F5344CB8AC3E}">
        <p14:creationId xmlns:p14="http://schemas.microsoft.com/office/powerpoint/2010/main" val="922655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14</a:t>
            </a:fld>
            <a:endParaRPr lang="en-US"/>
          </a:p>
        </p:txBody>
      </p:sp>
    </p:spTree>
    <p:extLst>
      <p:ext uri="{BB962C8B-B14F-4D97-AF65-F5344CB8AC3E}">
        <p14:creationId xmlns:p14="http://schemas.microsoft.com/office/powerpoint/2010/main" val="3312891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15</a:t>
            </a:fld>
            <a:endParaRPr lang="en-US"/>
          </a:p>
        </p:txBody>
      </p:sp>
    </p:spTree>
    <p:extLst>
      <p:ext uri="{BB962C8B-B14F-4D97-AF65-F5344CB8AC3E}">
        <p14:creationId xmlns:p14="http://schemas.microsoft.com/office/powerpoint/2010/main" val="3665062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smtClean="0"/>
              <a:t>16</a:t>
            </a:fld>
            <a:endParaRPr lang="en-US"/>
          </a:p>
        </p:txBody>
      </p:sp>
    </p:spTree>
    <p:extLst>
      <p:ext uri="{BB962C8B-B14F-4D97-AF65-F5344CB8AC3E}">
        <p14:creationId xmlns:p14="http://schemas.microsoft.com/office/powerpoint/2010/main" val="4278491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17</a:t>
            </a:fld>
            <a:endParaRPr lang="en-US"/>
          </a:p>
        </p:txBody>
      </p:sp>
    </p:spTree>
    <p:extLst>
      <p:ext uri="{BB962C8B-B14F-4D97-AF65-F5344CB8AC3E}">
        <p14:creationId xmlns:p14="http://schemas.microsoft.com/office/powerpoint/2010/main" val="3233650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18</a:t>
            </a:fld>
            <a:endParaRPr lang="en-US"/>
          </a:p>
        </p:txBody>
      </p:sp>
    </p:spTree>
    <p:extLst>
      <p:ext uri="{BB962C8B-B14F-4D97-AF65-F5344CB8AC3E}">
        <p14:creationId xmlns:p14="http://schemas.microsoft.com/office/powerpoint/2010/main" val="452611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19</a:t>
            </a:fld>
            <a:endParaRPr lang="en-US"/>
          </a:p>
        </p:txBody>
      </p:sp>
    </p:spTree>
    <p:extLst>
      <p:ext uri="{BB962C8B-B14F-4D97-AF65-F5344CB8AC3E}">
        <p14:creationId xmlns:p14="http://schemas.microsoft.com/office/powerpoint/2010/main" val="1318316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2</a:t>
            </a:fld>
            <a:endParaRPr lang="en-US"/>
          </a:p>
        </p:txBody>
      </p:sp>
    </p:spTree>
    <p:extLst>
      <p:ext uri="{BB962C8B-B14F-4D97-AF65-F5344CB8AC3E}">
        <p14:creationId xmlns:p14="http://schemas.microsoft.com/office/powerpoint/2010/main" val="702253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20</a:t>
            </a:fld>
            <a:endParaRPr lang="en-US"/>
          </a:p>
        </p:txBody>
      </p:sp>
    </p:spTree>
    <p:extLst>
      <p:ext uri="{BB962C8B-B14F-4D97-AF65-F5344CB8AC3E}">
        <p14:creationId xmlns:p14="http://schemas.microsoft.com/office/powerpoint/2010/main" val="2897378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21</a:t>
            </a:fld>
            <a:endParaRPr lang="en-US"/>
          </a:p>
        </p:txBody>
      </p:sp>
    </p:spTree>
    <p:extLst>
      <p:ext uri="{BB962C8B-B14F-4D97-AF65-F5344CB8AC3E}">
        <p14:creationId xmlns:p14="http://schemas.microsoft.com/office/powerpoint/2010/main" val="35433686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22</a:t>
            </a:fld>
            <a:endParaRPr lang="en-US"/>
          </a:p>
        </p:txBody>
      </p:sp>
    </p:spTree>
    <p:extLst>
      <p:ext uri="{BB962C8B-B14F-4D97-AF65-F5344CB8AC3E}">
        <p14:creationId xmlns:p14="http://schemas.microsoft.com/office/powerpoint/2010/main" val="2115216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23</a:t>
            </a:fld>
            <a:endParaRPr lang="en-US"/>
          </a:p>
        </p:txBody>
      </p:sp>
    </p:spTree>
    <p:extLst>
      <p:ext uri="{BB962C8B-B14F-4D97-AF65-F5344CB8AC3E}">
        <p14:creationId xmlns:p14="http://schemas.microsoft.com/office/powerpoint/2010/main" val="20315639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24</a:t>
            </a:fld>
            <a:endParaRPr lang="en-US"/>
          </a:p>
        </p:txBody>
      </p:sp>
    </p:spTree>
    <p:extLst>
      <p:ext uri="{BB962C8B-B14F-4D97-AF65-F5344CB8AC3E}">
        <p14:creationId xmlns:p14="http://schemas.microsoft.com/office/powerpoint/2010/main" val="217088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25</a:t>
            </a:fld>
            <a:endParaRPr lang="en-US"/>
          </a:p>
        </p:txBody>
      </p:sp>
    </p:spTree>
    <p:extLst>
      <p:ext uri="{BB962C8B-B14F-4D97-AF65-F5344CB8AC3E}">
        <p14:creationId xmlns:p14="http://schemas.microsoft.com/office/powerpoint/2010/main" val="2604796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26</a:t>
            </a:fld>
            <a:endParaRPr lang="en-US"/>
          </a:p>
        </p:txBody>
      </p:sp>
    </p:spTree>
    <p:extLst>
      <p:ext uri="{BB962C8B-B14F-4D97-AF65-F5344CB8AC3E}">
        <p14:creationId xmlns:p14="http://schemas.microsoft.com/office/powerpoint/2010/main" val="1215308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27</a:t>
            </a:fld>
            <a:endParaRPr lang="en-US"/>
          </a:p>
        </p:txBody>
      </p:sp>
    </p:spTree>
    <p:extLst>
      <p:ext uri="{BB962C8B-B14F-4D97-AF65-F5344CB8AC3E}">
        <p14:creationId xmlns:p14="http://schemas.microsoft.com/office/powerpoint/2010/main" val="3117014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28</a:t>
            </a:fld>
            <a:endParaRPr lang="en-US"/>
          </a:p>
        </p:txBody>
      </p:sp>
    </p:spTree>
    <p:extLst>
      <p:ext uri="{BB962C8B-B14F-4D97-AF65-F5344CB8AC3E}">
        <p14:creationId xmlns:p14="http://schemas.microsoft.com/office/powerpoint/2010/main" val="21488087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29</a:t>
            </a:fld>
            <a:endParaRPr lang="en-US"/>
          </a:p>
        </p:txBody>
      </p:sp>
    </p:spTree>
    <p:extLst>
      <p:ext uri="{BB962C8B-B14F-4D97-AF65-F5344CB8AC3E}">
        <p14:creationId xmlns:p14="http://schemas.microsoft.com/office/powerpoint/2010/main" val="3098833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3</a:t>
            </a:fld>
            <a:endParaRPr lang="en-US"/>
          </a:p>
        </p:txBody>
      </p:sp>
    </p:spTree>
    <p:extLst>
      <p:ext uri="{BB962C8B-B14F-4D97-AF65-F5344CB8AC3E}">
        <p14:creationId xmlns:p14="http://schemas.microsoft.com/office/powerpoint/2010/main" val="12911870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30</a:t>
            </a:fld>
            <a:endParaRPr lang="en-US"/>
          </a:p>
        </p:txBody>
      </p:sp>
    </p:spTree>
    <p:extLst>
      <p:ext uri="{BB962C8B-B14F-4D97-AF65-F5344CB8AC3E}">
        <p14:creationId xmlns:p14="http://schemas.microsoft.com/office/powerpoint/2010/main" val="21998987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31</a:t>
            </a:fld>
            <a:endParaRPr lang="en-US"/>
          </a:p>
        </p:txBody>
      </p:sp>
    </p:spTree>
    <p:extLst>
      <p:ext uri="{BB962C8B-B14F-4D97-AF65-F5344CB8AC3E}">
        <p14:creationId xmlns:p14="http://schemas.microsoft.com/office/powerpoint/2010/main" val="9530259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52128E-3576-4EBC-B911-D7E1FDB841B9}" type="slidenum">
              <a:rPr lang="en-US" smtClean="0"/>
              <a:t>32</a:t>
            </a:fld>
            <a:endParaRPr lang="en-US"/>
          </a:p>
        </p:txBody>
      </p:sp>
    </p:spTree>
    <p:extLst>
      <p:ext uri="{BB962C8B-B14F-4D97-AF65-F5344CB8AC3E}">
        <p14:creationId xmlns:p14="http://schemas.microsoft.com/office/powerpoint/2010/main" val="4934425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33</a:t>
            </a:fld>
            <a:endParaRPr lang="en-US"/>
          </a:p>
        </p:txBody>
      </p:sp>
    </p:spTree>
    <p:extLst>
      <p:ext uri="{BB962C8B-B14F-4D97-AF65-F5344CB8AC3E}">
        <p14:creationId xmlns:p14="http://schemas.microsoft.com/office/powerpoint/2010/main" val="8830760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34</a:t>
            </a:fld>
            <a:endParaRPr lang="en-US"/>
          </a:p>
        </p:txBody>
      </p:sp>
    </p:spTree>
    <p:extLst>
      <p:ext uri="{BB962C8B-B14F-4D97-AF65-F5344CB8AC3E}">
        <p14:creationId xmlns:p14="http://schemas.microsoft.com/office/powerpoint/2010/main" val="9354289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35</a:t>
            </a:fld>
            <a:endParaRPr lang="en-US"/>
          </a:p>
        </p:txBody>
      </p:sp>
    </p:spTree>
    <p:extLst>
      <p:ext uri="{BB962C8B-B14F-4D97-AF65-F5344CB8AC3E}">
        <p14:creationId xmlns:p14="http://schemas.microsoft.com/office/powerpoint/2010/main" val="17292088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36</a:t>
            </a:fld>
            <a:endParaRPr lang="en-US"/>
          </a:p>
        </p:txBody>
      </p:sp>
    </p:spTree>
    <p:extLst>
      <p:ext uri="{BB962C8B-B14F-4D97-AF65-F5344CB8AC3E}">
        <p14:creationId xmlns:p14="http://schemas.microsoft.com/office/powerpoint/2010/main" val="23627654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37</a:t>
            </a:fld>
            <a:endParaRPr lang="en-US"/>
          </a:p>
        </p:txBody>
      </p:sp>
    </p:spTree>
    <p:extLst>
      <p:ext uri="{BB962C8B-B14F-4D97-AF65-F5344CB8AC3E}">
        <p14:creationId xmlns:p14="http://schemas.microsoft.com/office/powerpoint/2010/main" val="9808269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38</a:t>
            </a:fld>
            <a:endParaRPr lang="en-US"/>
          </a:p>
        </p:txBody>
      </p:sp>
    </p:spTree>
    <p:extLst>
      <p:ext uri="{BB962C8B-B14F-4D97-AF65-F5344CB8AC3E}">
        <p14:creationId xmlns:p14="http://schemas.microsoft.com/office/powerpoint/2010/main" val="40333503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52128E-3576-4EBC-B911-D7E1FDB841B9}" type="slidenum">
              <a:rPr lang="en-US"/>
              <a:t>39</a:t>
            </a:fld>
            <a:endParaRPr lang="en-US"/>
          </a:p>
        </p:txBody>
      </p:sp>
    </p:spTree>
    <p:extLst>
      <p:ext uri="{BB962C8B-B14F-4D97-AF65-F5344CB8AC3E}">
        <p14:creationId xmlns:p14="http://schemas.microsoft.com/office/powerpoint/2010/main" val="3917092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4</a:t>
            </a:fld>
            <a:endParaRPr lang="en-US"/>
          </a:p>
        </p:txBody>
      </p:sp>
    </p:spTree>
    <p:extLst>
      <p:ext uri="{BB962C8B-B14F-4D97-AF65-F5344CB8AC3E}">
        <p14:creationId xmlns:p14="http://schemas.microsoft.com/office/powerpoint/2010/main" val="12071660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40</a:t>
            </a:fld>
            <a:endParaRPr lang="en-US"/>
          </a:p>
        </p:txBody>
      </p:sp>
    </p:spTree>
    <p:extLst>
      <p:ext uri="{BB962C8B-B14F-4D97-AF65-F5344CB8AC3E}">
        <p14:creationId xmlns:p14="http://schemas.microsoft.com/office/powerpoint/2010/main" val="18065802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41</a:t>
            </a:fld>
            <a:endParaRPr lang="en-US"/>
          </a:p>
        </p:txBody>
      </p:sp>
    </p:spTree>
    <p:extLst>
      <p:ext uri="{BB962C8B-B14F-4D97-AF65-F5344CB8AC3E}">
        <p14:creationId xmlns:p14="http://schemas.microsoft.com/office/powerpoint/2010/main" val="424491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42</a:t>
            </a:fld>
            <a:endParaRPr lang="en-US"/>
          </a:p>
        </p:txBody>
      </p:sp>
    </p:spTree>
    <p:extLst>
      <p:ext uri="{BB962C8B-B14F-4D97-AF65-F5344CB8AC3E}">
        <p14:creationId xmlns:p14="http://schemas.microsoft.com/office/powerpoint/2010/main" val="20589270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43</a:t>
            </a:fld>
            <a:endParaRPr lang="en-US"/>
          </a:p>
        </p:txBody>
      </p:sp>
    </p:spTree>
    <p:extLst>
      <p:ext uri="{BB962C8B-B14F-4D97-AF65-F5344CB8AC3E}">
        <p14:creationId xmlns:p14="http://schemas.microsoft.com/office/powerpoint/2010/main" val="25036240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52128E-3576-4EBC-B911-D7E1FDB841B9}" type="slidenum">
              <a:rPr lang="en-US" smtClean="0"/>
              <a:t>44</a:t>
            </a:fld>
            <a:endParaRPr lang="en-US"/>
          </a:p>
        </p:txBody>
      </p:sp>
    </p:spTree>
    <p:extLst>
      <p:ext uri="{BB962C8B-B14F-4D97-AF65-F5344CB8AC3E}">
        <p14:creationId xmlns:p14="http://schemas.microsoft.com/office/powerpoint/2010/main" val="28722744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52128E-3576-4EBC-B911-D7E1FDB841B9}" type="slidenum">
              <a:rPr lang="en-US" smtClean="0"/>
              <a:t>45</a:t>
            </a:fld>
            <a:endParaRPr lang="en-US"/>
          </a:p>
        </p:txBody>
      </p:sp>
    </p:spTree>
    <p:extLst>
      <p:ext uri="{BB962C8B-B14F-4D97-AF65-F5344CB8AC3E}">
        <p14:creationId xmlns:p14="http://schemas.microsoft.com/office/powerpoint/2010/main" val="11888783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46</a:t>
            </a:fld>
            <a:endParaRPr lang="en-US"/>
          </a:p>
        </p:txBody>
      </p:sp>
    </p:spTree>
    <p:extLst>
      <p:ext uri="{BB962C8B-B14F-4D97-AF65-F5344CB8AC3E}">
        <p14:creationId xmlns:p14="http://schemas.microsoft.com/office/powerpoint/2010/main" val="16399887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47</a:t>
            </a:fld>
            <a:endParaRPr lang="en-US"/>
          </a:p>
        </p:txBody>
      </p:sp>
    </p:spTree>
    <p:extLst>
      <p:ext uri="{BB962C8B-B14F-4D97-AF65-F5344CB8AC3E}">
        <p14:creationId xmlns:p14="http://schemas.microsoft.com/office/powerpoint/2010/main" val="38748122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48</a:t>
            </a:fld>
            <a:endParaRPr lang="en-US"/>
          </a:p>
        </p:txBody>
      </p:sp>
    </p:spTree>
    <p:extLst>
      <p:ext uri="{BB962C8B-B14F-4D97-AF65-F5344CB8AC3E}">
        <p14:creationId xmlns:p14="http://schemas.microsoft.com/office/powerpoint/2010/main" val="41401455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49</a:t>
            </a:fld>
            <a:endParaRPr lang="en-US"/>
          </a:p>
        </p:txBody>
      </p:sp>
    </p:spTree>
    <p:extLst>
      <p:ext uri="{BB962C8B-B14F-4D97-AF65-F5344CB8AC3E}">
        <p14:creationId xmlns:p14="http://schemas.microsoft.com/office/powerpoint/2010/main" val="499821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5</a:t>
            </a:fld>
            <a:endParaRPr lang="en-US"/>
          </a:p>
        </p:txBody>
      </p:sp>
    </p:spTree>
    <p:extLst>
      <p:ext uri="{BB962C8B-B14F-4D97-AF65-F5344CB8AC3E}">
        <p14:creationId xmlns:p14="http://schemas.microsoft.com/office/powerpoint/2010/main" val="37907410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50</a:t>
            </a:fld>
            <a:endParaRPr lang="en-US"/>
          </a:p>
        </p:txBody>
      </p:sp>
    </p:spTree>
    <p:extLst>
      <p:ext uri="{BB962C8B-B14F-4D97-AF65-F5344CB8AC3E}">
        <p14:creationId xmlns:p14="http://schemas.microsoft.com/office/powerpoint/2010/main" val="8039090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51</a:t>
            </a:fld>
            <a:endParaRPr lang="en-US"/>
          </a:p>
        </p:txBody>
      </p:sp>
    </p:spTree>
    <p:extLst>
      <p:ext uri="{BB962C8B-B14F-4D97-AF65-F5344CB8AC3E}">
        <p14:creationId xmlns:p14="http://schemas.microsoft.com/office/powerpoint/2010/main" val="11902462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52</a:t>
            </a:fld>
            <a:endParaRPr lang="en-US"/>
          </a:p>
        </p:txBody>
      </p:sp>
    </p:spTree>
    <p:extLst>
      <p:ext uri="{BB962C8B-B14F-4D97-AF65-F5344CB8AC3E}">
        <p14:creationId xmlns:p14="http://schemas.microsoft.com/office/powerpoint/2010/main" val="3909626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53</a:t>
            </a:fld>
            <a:endParaRPr lang="en-US"/>
          </a:p>
        </p:txBody>
      </p:sp>
    </p:spTree>
    <p:extLst>
      <p:ext uri="{BB962C8B-B14F-4D97-AF65-F5344CB8AC3E}">
        <p14:creationId xmlns:p14="http://schemas.microsoft.com/office/powerpoint/2010/main" val="6699119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52128E-3576-4EBC-B911-D7E1FDB841B9}" type="slidenum">
              <a:rPr lang="en-US" smtClean="0"/>
              <a:t>54</a:t>
            </a:fld>
            <a:endParaRPr lang="en-US"/>
          </a:p>
        </p:txBody>
      </p:sp>
    </p:spTree>
    <p:extLst>
      <p:ext uri="{BB962C8B-B14F-4D97-AF65-F5344CB8AC3E}">
        <p14:creationId xmlns:p14="http://schemas.microsoft.com/office/powerpoint/2010/main" val="984581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55</a:t>
            </a:fld>
            <a:endParaRPr lang="en-US"/>
          </a:p>
        </p:txBody>
      </p:sp>
    </p:spTree>
    <p:extLst>
      <p:ext uri="{BB962C8B-B14F-4D97-AF65-F5344CB8AC3E}">
        <p14:creationId xmlns:p14="http://schemas.microsoft.com/office/powerpoint/2010/main" val="35351127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552128E-3576-4EBC-B911-D7E1FDB841B9}" type="slidenum">
              <a:rPr lang="en-US" smtClean="0"/>
              <a:t>56</a:t>
            </a:fld>
            <a:endParaRPr lang="en-US"/>
          </a:p>
        </p:txBody>
      </p:sp>
    </p:spTree>
    <p:extLst>
      <p:ext uri="{BB962C8B-B14F-4D97-AF65-F5344CB8AC3E}">
        <p14:creationId xmlns:p14="http://schemas.microsoft.com/office/powerpoint/2010/main" val="906191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52128E-3576-4EBC-B911-D7E1FDB841B9}" type="slidenum">
              <a:rPr lang="en-US" smtClean="0"/>
              <a:t>6</a:t>
            </a:fld>
            <a:endParaRPr lang="en-US"/>
          </a:p>
        </p:txBody>
      </p:sp>
    </p:spTree>
    <p:extLst>
      <p:ext uri="{BB962C8B-B14F-4D97-AF65-F5344CB8AC3E}">
        <p14:creationId xmlns:p14="http://schemas.microsoft.com/office/powerpoint/2010/main" val="2147076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7</a:t>
            </a:fld>
            <a:endParaRPr lang="en-US"/>
          </a:p>
        </p:txBody>
      </p:sp>
    </p:spTree>
    <p:extLst>
      <p:ext uri="{BB962C8B-B14F-4D97-AF65-F5344CB8AC3E}">
        <p14:creationId xmlns:p14="http://schemas.microsoft.com/office/powerpoint/2010/main" val="240902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None/>
            </a:pPr>
            <a:endParaRPr lang="en-US" i="0" dirty="0">
              <a:cs typeface="Calibri"/>
            </a:endParaRPr>
          </a:p>
        </p:txBody>
      </p:sp>
      <p:sp>
        <p:nvSpPr>
          <p:cNvPr id="4" name="Slide Number Placeholder 3"/>
          <p:cNvSpPr>
            <a:spLocks noGrp="1"/>
          </p:cNvSpPr>
          <p:nvPr>
            <p:ph type="sldNum" sz="quarter" idx="5"/>
          </p:nvPr>
        </p:nvSpPr>
        <p:spPr/>
        <p:txBody>
          <a:bodyPr/>
          <a:lstStyle/>
          <a:p>
            <a:fld id="{F552128E-3576-4EBC-B911-D7E1FDB841B9}" type="slidenum">
              <a:rPr lang="en-US"/>
              <a:t>8</a:t>
            </a:fld>
            <a:endParaRPr lang="en-US"/>
          </a:p>
        </p:txBody>
      </p:sp>
    </p:spTree>
    <p:extLst>
      <p:ext uri="{BB962C8B-B14F-4D97-AF65-F5344CB8AC3E}">
        <p14:creationId xmlns:p14="http://schemas.microsoft.com/office/powerpoint/2010/main" val="102655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52128E-3576-4EBC-B911-D7E1FDB841B9}" type="slidenum">
              <a:rPr lang="en-US" smtClean="0"/>
              <a:t>9</a:t>
            </a:fld>
            <a:endParaRPr lang="en-US"/>
          </a:p>
        </p:txBody>
      </p:sp>
    </p:spTree>
    <p:extLst>
      <p:ext uri="{BB962C8B-B14F-4D97-AF65-F5344CB8AC3E}">
        <p14:creationId xmlns:p14="http://schemas.microsoft.com/office/powerpoint/2010/main" val="25898505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sp>
        <p:nvSpPr>
          <p:cNvPr id="16" name="Google Shape;16;p4"/>
          <p:cNvSpPr txBox="1">
            <a:spLocks noGrp="1"/>
          </p:cNvSpPr>
          <p:nvPr>
            <p:ph type="title"/>
          </p:nvPr>
        </p:nvSpPr>
        <p:spPr>
          <a:xfrm>
            <a:off x="533400" y="402449"/>
            <a:ext cx="10058400" cy="132556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17" name="Google Shape;17;p4"/>
          <p:cNvSpPr txBox="1">
            <a:spLocks noGrp="1"/>
          </p:cNvSpPr>
          <p:nvPr>
            <p:ph type="body" idx="1"/>
          </p:nvPr>
        </p:nvSpPr>
        <p:spPr>
          <a:xfrm>
            <a:off x="533400" y="1891357"/>
            <a:ext cx="10058400" cy="10668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chemeClr val="lt1"/>
              </a:buClr>
              <a:buSzPts val="2400"/>
              <a:buFont typeface="Arial"/>
              <a:buNone/>
              <a:defRPr sz="2400" b="1" i="1"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lvl="0"/>
            <a:r>
              <a:rPr lang="en-US"/>
              <a:t>Click to edit Master text styles</a:t>
            </a:r>
          </a:p>
        </p:txBody>
      </p:sp>
      <p:sp>
        <p:nvSpPr>
          <p:cNvPr id="18" name="Google Shape;18;p4"/>
          <p:cNvSpPr txBox="1">
            <a:spLocks noGrp="1"/>
          </p:cNvSpPr>
          <p:nvPr>
            <p:ph type="body" idx="2"/>
          </p:nvPr>
        </p:nvSpPr>
        <p:spPr>
          <a:xfrm>
            <a:off x="533400" y="3124200"/>
            <a:ext cx="5711825" cy="914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640"/>
              </a:spcBef>
              <a:spcAft>
                <a:spcPts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lvl="0"/>
            <a:r>
              <a:rPr lang="en-US"/>
              <a:t>Click to edit Master text styles</a:t>
            </a:r>
          </a:p>
        </p:txBody>
      </p:sp>
      <p:pic>
        <p:nvPicPr>
          <p:cNvPr id="19" name="Google Shape;19;p4" descr="GSA Starmark logo"/>
          <p:cNvPicPr preferRelativeResize="0"/>
          <p:nvPr/>
        </p:nvPicPr>
        <p:blipFill rotWithShape="1">
          <a:blip r:embed="rId2">
            <a:alphaModFix/>
          </a:blip>
          <a:srcRect/>
          <a:stretch/>
        </p:blipFill>
        <p:spPr>
          <a:xfrm>
            <a:off x="6373042" y="3098800"/>
            <a:ext cx="939800" cy="939800"/>
          </a:xfrm>
          <a:prstGeom prst="rect">
            <a:avLst/>
          </a:prstGeom>
          <a:noFill/>
          <a:ln>
            <a:noFill/>
          </a:ln>
        </p:spPr>
      </p:pic>
      <p:pic>
        <p:nvPicPr>
          <p:cNvPr id="20" name="Google Shape;20;p4" descr="Seal of the CIO Council"/>
          <p:cNvPicPr preferRelativeResize="0"/>
          <p:nvPr/>
        </p:nvPicPr>
        <p:blipFill rotWithShape="1">
          <a:blip r:embed="rId3">
            <a:alphaModFix/>
          </a:blip>
          <a:srcRect/>
          <a:stretch/>
        </p:blipFill>
        <p:spPr>
          <a:xfrm>
            <a:off x="10602790" y="3059817"/>
            <a:ext cx="979610" cy="978070"/>
          </a:xfrm>
          <a:prstGeom prst="rect">
            <a:avLst/>
          </a:prstGeom>
          <a:noFill/>
          <a:ln>
            <a:noFill/>
          </a:ln>
        </p:spPr>
      </p:pic>
      <p:sp>
        <p:nvSpPr>
          <p:cNvPr id="21" name="Google Shape;21;p4"/>
          <p:cNvSpPr txBox="1">
            <a:spLocks noGrp="1"/>
          </p:cNvSpPr>
          <p:nvPr>
            <p:ph type="body" idx="3"/>
          </p:nvPr>
        </p:nvSpPr>
        <p:spPr>
          <a:xfrm>
            <a:off x="533400" y="6115359"/>
            <a:ext cx="11049000" cy="533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rgbClr val="006197"/>
              </a:buClr>
              <a:buSzPts val="2400"/>
              <a:buFont typeface="Arial"/>
              <a:buNone/>
              <a:defRPr sz="2400" b="1" i="1" u="none" strike="noStrike" cap="none">
                <a:solidFill>
                  <a:srgbClr val="006197"/>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lvl="0"/>
            <a:r>
              <a:rPr lang="en-US"/>
              <a:t>Click to edit Master text styles</a:t>
            </a:r>
          </a:p>
        </p:txBody>
      </p:sp>
      <p:sp>
        <p:nvSpPr>
          <p:cNvPr id="22" name="Google Shape;22;p4"/>
          <p:cNvSpPr txBox="1">
            <a:spLocks noGrp="1"/>
          </p:cNvSpPr>
          <p:nvPr>
            <p:ph type="body" idx="4"/>
          </p:nvPr>
        </p:nvSpPr>
        <p:spPr>
          <a:xfrm>
            <a:off x="533400" y="4857736"/>
            <a:ext cx="11049000" cy="1242534"/>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880"/>
              </a:spcBef>
              <a:spcAft>
                <a:spcPts val="0"/>
              </a:spcAft>
              <a:buClr>
                <a:srgbClr val="006197"/>
              </a:buClr>
              <a:buSzPts val="4400"/>
              <a:buFont typeface="Arial"/>
              <a:buNone/>
              <a:defRPr sz="4400" b="1" i="0" u="none" strike="noStrike" cap="none">
                <a:solidFill>
                  <a:srgbClr val="006197"/>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lvl="0"/>
            <a:r>
              <a:rPr lang="en-US"/>
              <a:t>Click to edit Master text styles</a:t>
            </a:r>
          </a:p>
        </p:txBody>
      </p:sp>
      <p:pic>
        <p:nvPicPr>
          <p:cNvPr id="9" name="Picture 8">
            <a:extLst>
              <a:ext uri="{FF2B5EF4-FFF2-40B4-BE49-F238E27FC236}">
                <a16:creationId xmlns:a16="http://schemas.microsoft.com/office/drawing/2014/main" id="{B72D7D78-FB86-634D-B31E-D401BDEC35FD}"/>
              </a:ext>
            </a:extLst>
          </p:cNvPr>
          <p:cNvPicPr>
            <a:picLocks noChangeAspect="1"/>
          </p:cNvPicPr>
          <p:nvPr/>
        </p:nvPicPr>
        <p:blipFill>
          <a:blip r:embed="rId4"/>
          <a:stretch>
            <a:fillRect/>
          </a:stretch>
        </p:blipFill>
        <p:spPr>
          <a:xfrm>
            <a:off x="7432443" y="3124551"/>
            <a:ext cx="906146" cy="913697"/>
          </a:xfrm>
          <a:prstGeom prst="rect">
            <a:avLst/>
          </a:prstGeom>
        </p:spPr>
      </p:pic>
      <p:pic>
        <p:nvPicPr>
          <p:cNvPr id="11" name="Picture 10">
            <a:extLst>
              <a:ext uri="{FF2B5EF4-FFF2-40B4-BE49-F238E27FC236}">
                <a16:creationId xmlns:a16="http://schemas.microsoft.com/office/drawing/2014/main" id="{2259BBE3-AF25-4445-B61D-803E3AD6E12D}"/>
              </a:ext>
            </a:extLst>
          </p:cNvPr>
          <p:cNvPicPr>
            <a:picLocks noChangeAspect="1"/>
          </p:cNvPicPr>
          <p:nvPr/>
        </p:nvPicPr>
        <p:blipFill>
          <a:blip r:embed="rId5"/>
          <a:stretch>
            <a:fillRect/>
          </a:stretch>
        </p:blipFill>
        <p:spPr>
          <a:xfrm>
            <a:off x="8458190" y="3133905"/>
            <a:ext cx="999251" cy="915980"/>
          </a:xfrm>
          <a:prstGeom prst="rect">
            <a:avLst/>
          </a:prstGeom>
        </p:spPr>
      </p:pic>
      <p:pic>
        <p:nvPicPr>
          <p:cNvPr id="13" name="Picture 12">
            <a:extLst>
              <a:ext uri="{FF2B5EF4-FFF2-40B4-BE49-F238E27FC236}">
                <a16:creationId xmlns:a16="http://schemas.microsoft.com/office/drawing/2014/main" id="{A4497C38-6E33-8540-9E0C-008F2B60D395}"/>
              </a:ext>
            </a:extLst>
          </p:cNvPr>
          <p:cNvPicPr>
            <a:picLocks noChangeAspect="1"/>
          </p:cNvPicPr>
          <p:nvPr/>
        </p:nvPicPr>
        <p:blipFill>
          <a:blip r:embed="rId6"/>
          <a:stretch>
            <a:fillRect/>
          </a:stretch>
        </p:blipFill>
        <p:spPr>
          <a:xfrm>
            <a:off x="9571328" y="3132310"/>
            <a:ext cx="917575" cy="917575"/>
          </a:xfrm>
          <a:prstGeom prst="rect">
            <a:avLst/>
          </a:prstGeom>
        </p:spPr>
      </p:pic>
    </p:spTree>
    <p:extLst>
      <p:ext uri="{BB962C8B-B14F-4D97-AF65-F5344CB8AC3E}">
        <p14:creationId xmlns:p14="http://schemas.microsoft.com/office/powerpoint/2010/main" val="3776408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preserve="1">
  <p:cSld name="Title Only">
    <p:spTree>
      <p:nvGrpSpPr>
        <p:cNvPr id="1" name="Shape 66"/>
        <p:cNvGrpSpPr/>
        <p:nvPr/>
      </p:nvGrpSpPr>
      <p:grpSpPr>
        <a:xfrm>
          <a:off x="0" y="0"/>
          <a:ext cx="0" cy="0"/>
          <a:chOff x="0" y="0"/>
          <a:chExt cx="0" cy="0"/>
        </a:xfrm>
      </p:grpSpPr>
      <p:sp>
        <p:nvSpPr>
          <p:cNvPr id="67" name="Google Shape;67;p12"/>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r>
              <a:rPr lang="en-US"/>
              <a:t>Click to edit Master title style</a:t>
            </a:r>
            <a:endParaRPr/>
          </a:p>
        </p:txBody>
      </p:sp>
      <p:sp>
        <p:nvSpPr>
          <p:cNvPr id="68" name="Google Shape;68;p12"/>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161572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reaker Title Only ">
  <p:cSld name="Breaker Title Only ">
    <p:spTree>
      <p:nvGrpSpPr>
        <p:cNvPr id="1" name="Shape 76"/>
        <p:cNvGrpSpPr/>
        <p:nvPr/>
      </p:nvGrpSpPr>
      <p:grpSpPr>
        <a:xfrm>
          <a:off x="0" y="0"/>
          <a:ext cx="0" cy="0"/>
          <a:chOff x="0" y="0"/>
          <a:chExt cx="0" cy="0"/>
        </a:xfrm>
      </p:grpSpPr>
      <p:sp>
        <p:nvSpPr>
          <p:cNvPr id="77" name="Google Shape;77;p14"/>
          <p:cNvSpPr txBox="1">
            <a:spLocks noGrp="1"/>
          </p:cNvSpPr>
          <p:nvPr>
            <p:ph type="title"/>
          </p:nvPr>
        </p:nvSpPr>
        <p:spPr>
          <a:xfrm>
            <a:off x="508001" y="2553101"/>
            <a:ext cx="11165841" cy="22474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SzPts val="1400"/>
              <a:buNone/>
              <a:defRPr sz="5000" b="1" i="0" u="none" strike="noStrike" cap="none">
                <a:solidFill>
                  <a:srgbClr val="006197"/>
                </a:solidFill>
                <a:latin typeface="Arial"/>
                <a:ea typeface="Arial"/>
                <a:cs typeface="Arial"/>
                <a:sym typeface="Arial"/>
              </a:defRPr>
            </a:lvl1pPr>
            <a:lvl2pPr marR="0" lvl="1"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2pPr>
            <a:lvl3pPr marR="0" lvl="2"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3pPr>
            <a:lvl4pPr marR="0" lvl="3"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4pPr>
            <a:lvl5pPr marR="0" lvl="4"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5pPr>
            <a:lvl6pPr marR="0" lvl="5"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6pPr>
            <a:lvl7pPr marR="0" lvl="6"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7pPr>
            <a:lvl8pPr marR="0" lvl="7"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8pPr>
            <a:lvl9pPr marR="0" lvl="8"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9pPr>
          </a:lstStyle>
          <a:p>
            <a:r>
              <a:rPr lang="en-US"/>
              <a:t>Click to edit Master title style</a:t>
            </a:r>
            <a:endParaRPr/>
          </a:p>
        </p:txBody>
      </p:sp>
      <p:sp>
        <p:nvSpPr>
          <p:cNvPr id="78" name="Google Shape;78;p14"/>
          <p:cNvSpPr txBox="1">
            <a:spLocks noGrp="1"/>
          </p:cNvSpPr>
          <p:nvPr>
            <p:ph type="sldNum" idx="12"/>
          </p:nvPr>
        </p:nvSpPr>
        <p:spPr>
          <a:xfrm>
            <a:off x="11582399" y="6477000"/>
            <a:ext cx="152401" cy="21336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194149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reaker Title Only " preserve="1">
  <p:cSld name="Breaker Title Only ">
    <p:spTree>
      <p:nvGrpSpPr>
        <p:cNvPr id="1" name="Shape 76"/>
        <p:cNvGrpSpPr/>
        <p:nvPr/>
      </p:nvGrpSpPr>
      <p:grpSpPr>
        <a:xfrm>
          <a:off x="0" y="0"/>
          <a:ext cx="0" cy="0"/>
          <a:chOff x="0" y="0"/>
          <a:chExt cx="0" cy="0"/>
        </a:xfrm>
      </p:grpSpPr>
      <p:sp>
        <p:nvSpPr>
          <p:cNvPr id="77" name="Google Shape;77;p14"/>
          <p:cNvSpPr txBox="1">
            <a:spLocks noGrp="1"/>
          </p:cNvSpPr>
          <p:nvPr>
            <p:ph type="title"/>
          </p:nvPr>
        </p:nvSpPr>
        <p:spPr>
          <a:xfrm>
            <a:off x="508001" y="2553101"/>
            <a:ext cx="11165841" cy="22474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SzPts val="1400"/>
              <a:buNone/>
              <a:defRPr sz="5000" b="1" i="0" u="none" strike="noStrike" cap="none">
                <a:solidFill>
                  <a:srgbClr val="006197"/>
                </a:solidFill>
                <a:latin typeface="Arial"/>
                <a:ea typeface="Arial"/>
                <a:cs typeface="Arial"/>
                <a:sym typeface="Arial"/>
              </a:defRPr>
            </a:lvl1pPr>
            <a:lvl2pPr marR="0" lvl="1"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2pPr>
            <a:lvl3pPr marR="0" lvl="2"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3pPr>
            <a:lvl4pPr marR="0" lvl="3"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4pPr>
            <a:lvl5pPr marR="0" lvl="4"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5pPr>
            <a:lvl6pPr marR="0" lvl="5"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6pPr>
            <a:lvl7pPr marR="0" lvl="6"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7pPr>
            <a:lvl8pPr marR="0" lvl="7"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8pPr>
            <a:lvl9pPr marR="0" lvl="8"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9pPr>
          </a:lstStyle>
          <a:p>
            <a:r>
              <a:rPr lang="en-US"/>
              <a:t>Click to edit Master title style</a:t>
            </a:r>
            <a:endParaRPr/>
          </a:p>
        </p:txBody>
      </p:sp>
      <p:sp>
        <p:nvSpPr>
          <p:cNvPr id="78" name="Google Shape;78;p14"/>
          <p:cNvSpPr txBox="1">
            <a:spLocks noGrp="1"/>
          </p:cNvSpPr>
          <p:nvPr>
            <p:ph type="sldNum" idx="12"/>
          </p:nvPr>
        </p:nvSpPr>
        <p:spPr>
          <a:xfrm>
            <a:off x="11582399" y="6477000"/>
            <a:ext cx="152401" cy="21336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784878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reaker Title (Thank You)" preserve="1">
  <p:cSld name="Breaker Title (Thank You)">
    <p:spTree>
      <p:nvGrpSpPr>
        <p:cNvPr id="1" name="Shape 79"/>
        <p:cNvGrpSpPr/>
        <p:nvPr/>
      </p:nvGrpSpPr>
      <p:grpSpPr>
        <a:xfrm>
          <a:off x="0" y="0"/>
          <a:ext cx="0" cy="0"/>
          <a:chOff x="0" y="0"/>
          <a:chExt cx="0" cy="0"/>
        </a:xfrm>
      </p:grpSpPr>
      <p:sp>
        <p:nvSpPr>
          <p:cNvPr id="80" name="Google Shape;80;p15"/>
          <p:cNvSpPr txBox="1">
            <a:spLocks noGrp="1"/>
          </p:cNvSpPr>
          <p:nvPr>
            <p:ph type="sldNum" idx="12"/>
          </p:nvPr>
        </p:nvSpPr>
        <p:spPr>
          <a:xfrm>
            <a:off x="11582399" y="6477000"/>
            <a:ext cx="152401" cy="21336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81" name="Google Shape;81;p15"/>
          <p:cNvSpPr txBox="1">
            <a:spLocks noGrp="1"/>
          </p:cNvSpPr>
          <p:nvPr>
            <p:ph type="title"/>
          </p:nvPr>
        </p:nvSpPr>
        <p:spPr>
          <a:xfrm>
            <a:off x="508001" y="2553101"/>
            <a:ext cx="11165841" cy="22474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SzPts val="1400"/>
              <a:buNone/>
              <a:defRPr sz="5000" b="1" i="0" u="none" strike="noStrike" cap="none">
                <a:solidFill>
                  <a:srgbClr val="006197"/>
                </a:solidFill>
                <a:latin typeface="Arial"/>
                <a:ea typeface="Arial"/>
                <a:cs typeface="Arial"/>
                <a:sym typeface="Arial"/>
              </a:defRPr>
            </a:lvl1pPr>
            <a:lvl2pPr marR="0" lvl="1"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2pPr>
            <a:lvl3pPr marR="0" lvl="2"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3pPr>
            <a:lvl4pPr marR="0" lvl="3"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4pPr>
            <a:lvl5pPr marR="0" lvl="4"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5pPr>
            <a:lvl6pPr marR="0" lvl="5"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6pPr>
            <a:lvl7pPr marR="0" lvl="6"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7pPr>
            <a:lvl8pPr marR="0" lvl="7"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8pPr>
            <a:lvl9pPr marR="0" lvl="8"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1308722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r>
              <a:rPr lang="en-US"/>
              <a:t>Click to edit Master title style</a:t>
            </a:r>
            <a:endParaRPr/>
          </a:p>
        </p:txBody>
      </p:sp>
      <p:sp>
        <p:nvSpPr>
          <p:cNvPr id="37" name="Google Shape;37;p6"/>
          <p:cNvSpPr txBox="1">
            <a:spLocks noGrp="1"/>
          </p:cNvSpPr>
          <p:nvPr>
            <p:ph type="body" idx="1"/>
          </p:nvPr>
        </p:nvSpPr>
        <p:spPr>
          <a:xfrm>
            <a:off x="457200" y="1371600"/>
            <a:ext cx="1127760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38" name="Google Shape;38;p6"/>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3927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66"/>
        <p:cNvGrpSpPr/>
        <p:nvPr/>
      </p:nvGrpSpPr>
      <p:grpSpPr>
        <a:xfrm>
          <a:off x="0" y="0"/>
          <a:ext cx="0" cy="0"/>
          <a:chOff x="0" y="0"/>
          <a:chExt cx="0" cy="0"/>
        </a:xfrm>
      </p:grpSpPr>
      <p:sp>
        <p:nvSpPr>
          <p:cNvPr id="67" name="Google Shape;67;p12"/>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r>
              <a:rPr lang="en-US"/>
              <a:t>Click to edit Master title style</a:t>
            </a:r>
            <a:endParaRPr/>
          </a:p>
        </p:txBody>
      </p:sp>
      <p:sp>
        <p:nvSpPr>
          <p:cNvPr id="68" name="Google Shape;68;p12"/>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847022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A6C3F-13B9-5C46-B207-B580CA11F6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0B8C334-DB22-5D45-AB85-2853A02926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8290495-D980-8948-9726-6B43883316CC}"/>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013594E-3234-9547-9B76-6C70642056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7424CF-519E-614A-82C2-7D10EF5494AF}"/>
              </a:ext>
            </a:extLst>
          </p:cNvPr>
          <p:cNvSpPr>
            <a:spLocks noGrp="1"/>
          </p:cNvSpPr>
          <p:nvPr>
            <p:ph type="sldNum" sz="quarter" idx="12"/>
          </p:nvPr>
        </p:nvSpPr>
        <p:spPr/>
        <p:txBody>
          <a:bodyPr/>
          <a:lstStyle/>
          <a:p>
            <a:fld id="{13AFF41D-2F69-0543-B228-DF58323A30C2}" type="slidenum">
              <a:rPr lang="en-US" smtClean="0"/>
              <a:t>‹#›</a:t>
            </a:fld>
            <a:endParaRPr lang="en-US"/>
          </a:p>
        </p:txBody>
      </p:sp>
    </p:spTree>
    <p:extLst>
      <p:ext uri="{BB962C8B-B14F-4D97-AF65-F5344CB8AC3E}">
        <p14:creationId xmlns:p14="http://schemas.microsoft.com/office/powerpoint/2010/main" val="3660278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Numbered list">
  <p:cSld name="Numbered list">
    <p:spTree>
      <p:nvGrpSpPr>
        <p:cNvPr id="1" name="Shape 36"/>
        <p:cNvGrpSpPr/>
        <p:nvPr/>
      </p:nvGrpSpPr>
      <p:grpSpPr>
        <a:xfrm>
          <a:off x="0" y="0"/>
          <a:ext cx="0" cy="0"/>
          <a:chOff x="0" y="0"/>
          <a:chExt cx="0" cy="0"/>
        </a:xfrm>
      </p:grpSpPr>
      <p:sp>
        <p:nvSpPr>
          <p:cNvPr id="9" name="Google Shape;32;p4">
            <a:extLst>
              <a:ext uri="{FF2B5EF4-FFF2-40B4-BE49-F238E27FC236}">
                <a16:creationId xmlns:a16="http://schemas.microsoft.com/office/drawing/2014/main" id="{6FAA3446-C2D5-DA45-9C6D-D0F0B475A2E4}"/>
              </a:ext>
            </a:extLst>
          </p:cNvPr>
          <p:cNvSpPr txBox="1">
            <a:spLocks noGrp="1"/>
          </p:cNvSpPr>
          <p:nvPr>
            <p:ph type="title"/>
          </p:nvPr>
        </p:nvSpPr>
        <p:spPr>
          <a:xfrm>
            <a:off x="738189" y="452439"/>
            <a:ext cx="10715627"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10" name="Google Shape;33;p4">
            <a:extLst>
              <a:ext uri="{FF2B5EF4-FFF2-40B4-BE49-F238E27FC236}">
                <a16:creationId xmlns:a16="http://schemas.microsoft.com/office/drawing/2014/main" id="{5D1D3AB1-F974-C34F-9524-142BFDDB569D}"/>
              </a:ext>
            </a:extLst>
          </p:cNvPr>
          <p:cNvSpPr txBox="1">
            <a:spLocks noGrp="1"/>
          </p:cNvSpPr>
          <p:nvPr>
            <p:ph type="body" idx="1"/>
          </p:nvPr>
        </p:nvSpPr>
        <p:spPr>
          <a:xfrm>
            <a:off x="738189" y="1524001"/>
            <a:ext cx="10715627" cy="4106412"/>
          </a:xfrm>
          <a:prstGeom prst="rect">
            <a:avLst/>
          </a:prstGeom>
          <a:noFill/>
          <a:ln>
            <a:noFill/>
          </a:ln>
        </p:spPr>
        <p:txBody>
          <a:bodyPr spcFirstLastPara="1" wrap="square" lIns="91425" tIns="45700" rIns="91425" bIns="45700" anchor="t" anchorCtr="0">
            <a:noAutofit/>
          </a:bodyPr>
          <a:lstStyle>
            <a:lvl1pPr marL="457189" marR="0" lvl="0" indent="-368291" algn="l" rtl="0">
              <a:lnSpc>
                <a:spcPct val="118181"/>
              </a:lnSpc>
              <a:spcBef>
                <a:spcPts val="1000"/>
              </a:spcBef>
              <a:spcAft>
                <a:spcPts val="0"/>
              </a:spcAft>
              <a:buClr>
                <a:srgbClr val="20AA3F"/>
              </a:buClr>
              <a:buSzPts val="2200"/>
              <a:buFont typeface="Noto Sans Symbols"/>
              <a:buChar char="▪"/>
              <a:defRPr sz="2200" b="0" i="0" u="none" strike="noStrike" cap="none">
                <a:solidFill>
                  <a:schemeClr val="dk1"/>
                </a:solidFill>
                <a:latin typeface="Georgia"/>
                <a:ea typeface="Georgia"/>
                <a:cs typeface="Georgia"/>
                <a:sym typeface="Georgia"/>
              </a:defRPr>
            </a:lvl1pPr>
            <a:lvl2pPr marL="914377" marR="0" lvl="1" indent="-292093"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566" marR="0" lvl="2" indent="-342891"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754" marR="0" lvl="3" indent="-355591"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5943" marR="0" lvl="4" indent="-355591"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131" marR="0" lvl="5" indent="-355591"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320" marR="0" lvl="6" indent="-355591"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509" marR="0" lvl="7" indent="-355591"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697" marR="0" lvl="8" indent="-355591"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lvl="0"/>
            <a:r>
              <a:rPr lang="en-US"/>
              <a:t>Click to edit Master text styles</a:t>
            </a:r>
          </a:p>
        </p:txBody>
      </p:sp>
      <p:sp>
        <p:nvSpPr>
          <p:cNvPr id="11" name="Google Shape;34;p4">
            <a:extLst>
              <a:ext uri="{FF2B5EF4-FFF2-40B4-BE49-F238E27FC236}">
                <a16:creationId xmlns:a16="http://schemas.microsoft.com/office/drawing/2014/main" id="{8DC69123-C75F-F945-8642-BA12C10C89B4}"/>
              </a:ext>
            </a:extLst>
          </p:cNvPr>
          <p:cNvSpPr txBox="1">
            <a:spLocks noGrp="1"/>
          </p:cNvSpPr>
          <p:nvPr>
            <p:ph type="dt" idx="10"/>
          </p:nvPr>
        </p:nvSpPr>
        <p:spPr>
          <a:xfrm>
            <a:off x="4243424" y="6081191"/>
            <a:ext cx="284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12" name="Google Shape;35;p4">
            <a:extLst>
              <a:ext uri="{FF2B5EF4-FFF2-40B4-BE49-F238E27FC236}">
                <a16:creationId xmlns:a16="http://schemas.microsoft.com/office/drawing/2014/main" id="{EA3FCB9C-C1D2-DC4C-B51A-E76CC11D70E1}"/>
              </a:ext>
            </a:extLst>
          </p:cNvPr>
          <p:cNvSpPr txBox="1">
            <a:spLocks noGrp="1"/>
          </p:cNvSpPr>
          <p:nvPr>
            <p:ph type="ftr" idx="11"/>
          </p:nvPr>
        </p:nvSpPr>
        <p:spPr>
          <a:xfrm>
            <a:off x="7593013" y="6081191"/>
            <a:ext cx="38608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Tree>
    <p:extLst>
      <p:ext uri="{BB962C8B-B14F-4D97-AF65-F5344CB8AC3E}">
        <p14:creationId xmlns:p14="http://schemas.microsoft.com/office/powerpoint/2010/main" val="3575802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738188" y="452437"/>
            <a:ext cx="10715627"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61" name="Google Shape;61;p9"/>
          <p:cNvSpPr txBox="1">
            <a:spLocks noGrp="1"/>
          </p:cNvSpPr>
          <p:nvPr>
            <p:ph type="dt" idx="10"/>
          </p:nvPr>
        </p:nvSpPr>
        <p:spPr>
          <a:xfrm>
            <a:off x="4243424" y="6081190"/>
            <a:ext cx="284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62" name="Google Shape;62;p9"/>
          <p:cNvSpPr txBox="1">
            <a:spLocks noGrp="1"/>
          </p:cNvSpPr>
          <p:nvPr>
            <p:ph type="ftr" idx="11"/>
          </p:nvPr>
        </p:nvSpPr>
        <p:spPr>
          <a:xfrm>
            <a:off x="7593013" y="6081190"/>
            <a:ext cx="38608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Tree>
    <p:extLst>
      <p:ext uri="{BB962C8B-B14F-4D97-AF65-F5344CB8AC3E}">
        <p14:creationId xmlns:p14="http://schemas.microsoft.com/office/powerpoint/2010/main" val="3805450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preserve="1">
  <p:cSld name="Title and Content">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r>
              <a:rPr lang="en-US"/>
              <a:t>Click to edit Master title style</a:t>
            </a:r>
            <a:endParaRPr/>
          </a:p>
        </p:txBody>
      </p:sp>
      <p:sp>
        <p:nvSpPr>
          <p:cNvPr id="37" name="Google Shape;37;p6"/>
          <p:cNvSpPr txBox="1">
            <a:spLocks noGrp="1"/>
          </p:cNvSpPr>
          <p:nvPr>
            <p:ph type="body" idx="1"/>
          </p:nvPr>
        </p:nvSpPr>
        <p:spPr>
          <a:xfrm>
            <a:off x="457200" y="1371600"/>
            <a:ext cx="1127760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38" name="Google Shape;38;p6"/>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21311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2 Content Columns" preserve="1">
  <p:cSld name="Title and 2 Content Columns">
    <p:spTree>
      <p:nvGrpSpPr>
        <p:cNvPr id="1" name="Shape 39"/>
        <p:cNvGrpSpPr/>
        <p:nvPr/>
      </p:nvGrpSpPr>
      <p:grpSpPr>
        <a:xfrm>
          <a:off x="0" y="0"/>
          <a:ext cx="0" cy="0"/>
          <a:chOff x="0" y="0"/>
          <a:chExt cx="0" cy="0"/>
        </a:xfrm>
      </p:grpSpPr>
      <p:sp>
        <p:nvSpPr>
          <p:cNvPr id="40" name="Google Shape;40;p8"/>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r>
              <a:rPr lang="en-US"/>
              <a:t>Click to edit Master title style</a:t>
            </a:r>
            <a:endParaRPr/>
          </a:p>
        </p:txBody>
      </p:sp>
      <p:sp>
        <p:nvSpPr>
          <p:cNvPr id="41" name="Google Shape;41;p8"/>
          <p:cNvSpPr txBox="1">
            <a:spLocks noGrp="1"/>
          </p:cNvSpPr>
          <p:nvPr>
            <p:ph type="body" idx="1"/>
          </p:nvPr>
        </p:nvSpPr>
        <p:spPr>
          <a:xfrm>
            <a:off x="457200" y="1371600"/>
            <a:ext cx="548640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42" name="Google Shape;42;p8"/>
          <p:cNvSpPr txBox="1">
            <a:spLocks noGrp="1"/>
          </p:cNvSpPr>
          <p:nvPr>
            <p:ph type="body" idx="2"/>
          </p:nvPr>
        </p:nvSpPr>
        <p:spPr>
          <a:xfrm>
            <a:off x="6248400" y="1371600"/>
            <a:ext cx="548640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43" name="Google Shape;43;p8"/>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17961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2 Content Columns + Headings" preserve="1">
  <p:cSld name="Title and 2 Content Columns + Headings">
    <p:spTree>
      <p:nvGrpSpPr>
        <p:cNvPr id="1" name="Shape 44"/>
        <p:cNvGrpSpPr/>
        <p:nvPr/>
      </p:nvGrpSpPr>
      <p:grpSpPr>
        <a:xfrm>
          <a:off x="0" y="0"/>
          <a:ext cx="0" cy="0"/>
          <a:chOff x="0" y="0"/>
          <a:chExt cx="0" cy="0"/>
        </a:xfrm>
      </p:grpSpPr>
      <p:sp>
        <p:nvSpPr>
          <p:cNvPr id="45" name="Google Shape;45;p9"/>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r>
              <a:rPr lang="en-US"/>
              <a:t>Click to edit Master title style</a:t>
            </a:r>
            <a:endParaRPr/>
          </a:p>
        </p:txBody>
      </p:sp>
      <p:sp>
        <p:nvSpPr>
          <p:cNvPr id="46" name="Google Shape;46;p9"/>
          <p:cNvSpPr txBox="1">
            <a:spLocks noGrp="1"/>
          </p:cNvSpPr>
          <p:nvPr>
            <p:ph type="body" idx="1"/>
          </p:nvPr>
        </p:nvSpPr>
        <p:spPr>
          <a:xfrm>
            <a:off x="457200" y="1371600"/>
            <a:ext cx="5486400" cy="762000"/>
          </a:xfrm>
          <a:prstGeom prst="rect">
            <a:avLst/>
          </a:prstGeom>
          <a:noFill/>
          <a:ln>
            <a:noFill/>
          </a:ln>
        </p:spPr>
        <p:txBody>
          <a:bodyPr spcFirstLastPara="1" wrap="square" lIns="91425" tIns="45700" rIns="91425" bIns="45700" anchor="ctr"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47" name="Google Shape;47;p9"/>
          <p:cNvSpPr txBox="1">
            <a:spLocks noGrp="1"/>
          </p:cNvSpPr>
          <p:nvPr>
            <p:ph type="body" idx="2"/>
          </p:nvPr>
        </p:nvSpPr>
        <p:spPr>
          <a:xfrm>
            <a:off x="457200" y="2286000"/>
            <a:ext cx="548640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48" name="Google Shape;48;p9"/>
          <p:cNvSpPr txBox="1">
            <a:spLocks noGrp="1"/>
          </p:cNvSpPr>
          <p:nvPr>
            <p:ph type="body" idx="3"/>
          </p:nvPr>
        </p:nvSpPr>
        <p:spPr>
          <a:xfrm>
            <a:off x="6250806" y="1371600"/>
            <a:ext cx="5486400" cy="7620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49" name="Google Shape;49;p9"/>
          <p:cNvSpPr txBox="1">
            <a:spLocks noGrp="1"/>
          </p:cNvSpPr>
          <p:nvPr>
            <p:ph type="body" idx="4"/>
          </p:nvPr>
        </p:nvSpPr>
        <p:spPr>
          <a:xfrm>
            <a:off x="6248400" y="2286000"/>
            <a:ext cx="5486400" cy="4038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50" name="Google Shape;50;p9"/>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05967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3 Content Columns" preserve="1">
  <p:cSld name="Title and 3 Content Columns">
    <p:spTree>
      <p:nvGrpSpPr>
        <p:cNvPr id="1" name="Shape 51"/>
        <p:cNvGrpSpPr/>
        <p:nvPr/>
      </p:nvGrpSpPr>
      <p:grpSpPr>
        <a:xfrm>
          <a:off x="0" y="0"/>
          <a:ext cx="0" cy="0"/>
          <a:chOff x="0" y="0"/>
          <a:chExt cx="0" cy="0"/>
        </a:xfrm>
      </p:grpSpPr>
      <p:sp>
        <p:nvSpPr>
          <p:cNvPr id="52" name="Google Shape;52;p10"/>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r>
              <a:rPr lang="en-US"/>
              <a:t>Click to edit Master title style</a:t>
            </a:r>
            <a:endParaRPr/>
          </a:p>
        </p:txBody>
      </p:sp>
      <p:sp>
        <p:nvSpPr>
          <p:cNvPr id="53" name="Google Shape;53;p10"/>
          <p:cNvSpPr txBox="1">
            <a:spLocks noGrp="1"/>
          </p:cNvSpPr>
          <p:nvPr>
            <p:ph type="body" idx="1"/>
          </p:nvPr>
        </p:nvSpPr>
        <p:spPr>
          <a:xfrm>
            <a:off x="457200" y="1371600"/>
            <a:ext cx="347472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54" name="Google Shape;54;p10"/>
          <p:cNvSpPr txBox="1">
            <a:spLocks noGrp="1"/>
          </p:cNvSpPr>
          <p:nvPr>
            <p:ph type="body" idx="2"/>
          </p:nvPr>
        </p:nvSpPr>
        <p:spPr>
          <a:xfrm>
            <a:off x="4358640" y="1371600"/>
            <a:ext cx="347472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55" name="Google Shape;55;p10"/>
          <p:cNvSpPr txBox="1">
            <a:spLocks noGrp="1"/>
          </p:cNvSpPr>
          <p:nvPr>
            <p:ph type="body" idx="3"/>
          </p:nvPr>
        </p:nvSpPr>
        <p:spPr>
          <a:xfrm>
            <a:off x="8229600" y="1371600"/>
            <a:ext cx="347472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90000"/>
              </a:lnSpc>
              <a:spcBef>
                <a:spcPts val="700"/>
              </a:spcBef>
              <a:spcAft>
                <a:spcPts val="0"/>
              </a:spcAft>
              <a:buClr>
                <a:srgbClr val="28376D"/>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56" name="Google Shape;56;p10"/>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459017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3 Content Columns + Headings" preserve="1">
  <p:cSld name="Title and 3 Content Columns + Headings">
    <p:spTree>
      <p:nvGrpSpPr>
        <p:cNvPr id="1" name="Shape 57"/>
        <p:cNvGrpSpPr/>
        <p:nvPr/>
      </p:nvGrpSpPr>
      <p:grpSpPr>
        <a:xfrm>
          <a:off x="0" y="0"/>
          <a:ext cx="0" cy="0"/>
          <a:chOff x="0" y="0"/>
          <a:chExt cx="0" cy="0"/>
        </a:xfrm>
      </p:grpSpPr>
      <p:sp>
        <p:nvSpPr>
          <p:cNvPr id="58" name="Google Shape;58;p11"/>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r>
              <a:rPr lang="en-US"/>
              <a:t>Click to edit Master title style</a:t>
            </a:r>
            <a:endParaRPr/>
          </a:p>
        </p:txBody>
      </p:sp>
      <p:sp>
        <p:nvSpPr>
          <p:cNvPr id="59" name="Google Shape;59;p11"/>
          <p:cNvSpPr txBox="1">
            <a:spLocks noGrp="1"/>
          </p:cNvSpPr>
          <p:nvPr>
            <p:ph type="body" idx="1"/>
          </p:nvPr>
        </p:nvSpPr>
        <p:spPr>
          <a:xfrm>
            <a:off x="457200" y="1371600"/>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3366"/>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60" name="Google Shape;60;p11"/>
          <p:cNvSpPr txBox="1">
            <a:spLocks noGrp="1"/>
          </p:cNvSpPr>
          <p:nvPr>
            <p:ph type="body" idx="2"/>
          </p:nvPr>
        </p:nvSpPr>
        <p:spPr>
          <a:xfrm>
            <a:off x="45720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61" name="Google Shape;61;p11"/>
          <p:cNvSpPr txBox="1">
            <a:spLocks noGrp="1"/>
          </p:cNvSpPr>
          <p:nvPr>
            <p:ph type="body" idx="3"/>
          </p:nvPr>
        </p:nvSpPr>
        <p:spPr>
          <a:xfrm>
            <a:off x="4358640" y="1374808"/>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62" name="Google Shape;62;p11"/>
          <p:cNvSpPr txBox="1">
            <a:spLocks noGrp="1"/>
          </p:cNvSpPr>
          <p:nvPr>
            <p:ph type="body" idx="4"/>
          </p:nvPr>
        </p:nvSpPr>
        <p:spPr>
          <a:xfrm>
            <a:off x="435864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63" name="Google Shape;63;p11"/>
          <p:cNvSpPr txBox="1">
            <a:spLocks noGrp="1"/>
          </p:cNvSpPr>
          <p:nvPr>
            <p:ph type="body" idx="5"/>
          </p:nvPr>
        </p:nvSpPr>
        <p:spPr>
          <a:xfrm>
            <a:off x="8229600" y="1371600"/>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3366"/>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64" name="Google Shape;64;p11"/>
          <p:cNvSpPr txBox="1">
            <a:spLocks noGrp="1"/>
          </p:cNvSpPr>
          <p:nvPr>
            <p:ph type="body" idx="6"/>
          </p:nvPr>
        </p:nvSpPr>
        <p:spPr>
          <a:xfrm>
            <a:off x="822960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90000"/>
              </a:lnSpc>
              <a:spcBef>
                <a:spcPts val="700"/>
              </a:spcBef>
              <a:spcAft>
                <a:spcPts val="0"/>
              </a:spcAft>
              <a:buClr>
                <a:srgbClr val="28376D"/>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lvl="0"/>
            <a:r>
              <a:rPr lang="en-US"/>
              <a:t>Click to edit Master text styles</a:t>
            </a:r>
          </a:p>
        </p:txBody>
      </p:sp>
      <p:sp>
        <p:nvSpPr>
          <p:cNvPr id="65" name="Google Shape;65;p11"/>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573742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Google Shape;10;p3"/>
          <p:cNvSpPr/>
          <p:nvPr/>
        </p:nvSpPr>
        <p:spPr>
          <a:xfrm>
            <a:off x="0" y="4572000"/>
            <a:ext cx="12192000" cy="213320"/>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Google Shape;11;p3"/>
          <p:cNvSpPr txBox="1"/>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4500"/>
              <a:buFont typeface="Helvetica Neue"/>
              <a:buNone/>
            </a:pPr>
            <a:r>
              <a:rPr lang="en-US" sz="4500" b="1" i="0" u="none" strike="noStrike" cap="none">
                <a:solidFill>
                  <a:schemeClr val="lt1"/>
                </a:solidFill>
                <a:latin typeface="Helvetica Neue"/>
                <a:ea typeface="Helvetica Neue"/>
                <a:cs typeface="Helvetica Neue"/>
                <a:sym typeface="Helvetica Neue"/>
              </a:rPr>
              <a:t>Click to edit Master title style</a:t>
            </a:r>
            <a:endParaRPr sz="4500" b="1" i="0" u="none" strike="noStrike" cap="none">
              <a:solidFill>
                <a:schemeClr val="lt1"/>
              </a:solidFill>
              <a:latin typeface="Helvetica Neue"/>
              <a:ea typeface="Helvetica Neue"/>
              <a:cs typeface="Helvetica Neue"/>
              <a:sym typeface="Helvetica Neue"/>
            </a:endParaRPr>
          </a:p>
        </p:txBody>
      </p:sp>
      <p:sp>
        <p:nvSpPr>
          <p:cNvPr id="12" name="Google Shape;12;p3"/>
          <p:cNvSpPr txBox="1"/>
          <p:nvPr/>
        </p:nvSpPr>
        <p:spPr>
          <a:xfrm>
            <a:off x="838200" y="1752600"/>
            <a:ext cx="10515600" cy="1066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000"/>
              <a:buFont typeface="Arial"/>
              <a:buNone/>
            </a:pPr>
            <a:r>
              <a:rPr lang="en-US" sz="3000" b="1" i="1" u="none" strike="noStrike" cap="none">
                <a:solidFill>
                  <a:schemeClr val="lt1"/>
                </a:solidFill>
                <a:latin typeface="Helvetica Neue"/>
                <a:ea typeface="Helvetica Neue"/>
                <a:cs typeface="Helvetica Neue"/>
                <a:sym typeface="Helvetica Neue"/>
              </a:rPr>
              <a:t>Click to edit Subtitle</a:t>
            </a:r>
            <a:endParaRPr sz="3000" b="1" i="1" u="none" strike="noStrike" cap="none">
              <a:solidFill>
                <a:schemeClr val="lt1"/>
              </a:solidFill>
              <a:latin typeface="Helvetica Neue"/>
              <a:ea typeface="Helvetica Neue"/>
              <a:cs typeface="Helvetica Neue"/>
              <a:sym typeface="Helvetica Neue"/>
            </a:endParaRPr>
          </a:p>
        </p:txBody>
      </p:sp>
      <p:pic>
        <p:nvPicPr>
          <p:cNvPr id="13" name="Google Shape;13;p3"/>
          <p:cNvPicPr preferRelativeResize="0"/>
          <p:nvPr/>
        </p:nvPicPr>
        <p:blipFill rotWithShape="1">
          <a:blip r:embed="rId6">
            <a:alphaModFix/>
          </a:blip>
          <a:srcRect/>
          <a:stretch/>
        </p:blipFill>
        <p:spPr>
          <a:xfrm>
            <a:off x="0" y="0"/>
            <a:ext cx="12192000" cy="4572000"/>
          </a:xfrm>
          <a:prstGeom prst="rect">
            <a:avLst/>
          </a:prstGeom>
          <a:noFill/>
          <a:ln>
            <a:noFill/>
          </a:ln>
        </p:spPr>
      </p:pic>
    </p:spTree>
    <p:extLst>
      <p:ext uri="{BB962C8B-B14F-4D97-AF65-F5344CB8AC3E}">
        <p14:creationId xmlns:p14="http://schemas.microsoft.com/office/powerpoint/2010/main" val="2149072657"/>
      </p:ext>
    </p:extLst>
  </p:cSld>
  <p:clrMap bg1="lt1" tx1="dk1" bg2="dk2" tx2="lt2" accent1="accent1" accent2="accent2" accent3="accent3" accent4="accent4" accent5="accent5" accent6="accent6" hlink="hlink" folHlink="folHlink"/>
  <p:sldLayoutIdLst>
    <p:sldLayoutId id="2147483716" r:id="rId1"/>
    <p:sldLayoutId id="2147483718" r:id="rId2"/>
    <p:sldLayoutId id="2147483719" r:id="rId3"/>
    <p:sldLayoutId id="2147483721" r:id="rId4"/>
  </p:sldLayoutIdLst>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Shape 29"/>
        <p:cNvGrpSpPr/>
        <p:nvPr/>
      </p:nvGrpSpPr>
      <p:grpSpPr>
        <a:xfrm>
          <a:off x="0" y="0"/>
          <a:ext cx="0" cy="0"/>
          <a:chOff x="0" y="0"/>
          <a:chExt cx="0" cy="0"/>
        </a:xfrm>
      </p:grpSpPr>
      <p:pic>
        <p:nvPicPr>
          <p:cNvPr id="30" name="Google Shape;30;p5"/>
          <p:cNvPicPr preferRelativeResize="0"/>
          <p:nvPr/>
        </p:nvPicPr>
        <p:blipFill rotWithShape="1">
          <a:blip r:embed="rId9">
            <a:alphaModFix/>
          </a:blip>
          <a:srcRect/>
          <a:stretch/>
        </p:blipFill>
        <p:spPr>
          <a:xfrm>
            <a:off x="0" y="0"/>
            <a:ext cx="12188952" cy="1067645"/>
          </a:xfrm>
          <a:prstGeom prst="rect">
            <a:avLst/>
          </a:prstGeom>
          <a:noFill/>
          <a:ln>
            <a:noFill/>
          </a:ln>
        </p:spPr>
      </p:pic>
      <p:sp>
        <p:nvSpPr>
          <p:cNvPr id="31" name="Google Shape;31;p5"/>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marR="0" lvl="0" algn="l" rtl="0">
              <a:lnSpc>
                <a:spcPct val="90000"/>
              </a:lnSpc>
              <a:spcBef>
                <a:spcPts val="0"/>
              </a:spcBef>
              <a:spcAft>
                <a:spcPts val="0"/>
              </a:spcAft>
              <a:buSzPts val="1400"/>
              <a:buNone/>
              <a:defRPr sz="3000" b="1" i="0" u="none" strike="noStrike" cap="none">
                <a:solidFill>
                  <a:schemeClr val="lt1"/>
                </a:solidFill>
                <a:latin typeface="Arial"/>
                <a:ea typeface="Arial"/>
                <a:cs typeface="Arial"/>
                <a:sym typeface="Arial"/>
              </a:defRPr>
            </a:lvl1pPr>
            <a:lvl2pPr marR="0" lvl="1"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2pPr>
            <a:lvl3pPr marR="0" lvl="2"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3pPr>
            <a:lvl4pPr marR="0" lvl="3"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4pPr>
            <a:lvl5pPr marR="0" lvl="4"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5pPr>
            <a:lvl6pPr marR="0" lvl="5"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6pPr>
            <a:lvl7pPr marR="0" lvl="6"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7pPr>
            <a:lvl8pPr marR="0" lvl="7"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8pPr>
            <a:lvl9pPr marR="0" lvl="8"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9pPr>
          </a:lstStyle>
          <a:p>
            <a:endParaRPr/>
          </a:p>
        </p:txBody>
      </p:sp>
      <p:cxnSp>
        <p:nvCxnSpPr>
          <p:cNvPr id="32" name="Google Shape;32;p5" descr="graphic line"/>
          <p:cNvCxnSpPr/>
          <p:nvPr/>
        </p:nvCxnSpPr>
        <p:spPr>
          <a:xfrm>
            <a:off x="460248" y="6400800"/>
            <a:ext cx="11274552" cy="0"/>
          </a:xfrm>
          <a:prstGeom prst="straightConnector1">
            <a:avLst/>
          </a:prstGeom>
          <a:noFill/>
          <a:ln w="9525" cap="flat" cmpd="sng">
            <a:solidFill>
              <a:schemeClr val="lt2"/>
            </a:solidFill>
            <a:prstDash val="solid"/>
            <a:round/>
            <a:headEnd type="none" w="med" len="med"/>
            <a:tailEnd type="none" w="med" len="med"/>
          </a:ln>
        </p:spPr>
      </p:cxnSp>
      <p:sp>
        <p:nvSpPr>
          <p:cNvPr id="33" name="Google Shape;33;p5"/>
          <p:cNvSpPr/>
          <p:nvPr/>
        </p:nvSpPr>
        <p:spPr>
          <a:xfrm>
            <a:off x="457200" y="6492240"/>
            <a:ext cx="10287000" cy="182880"/>
          </a:xfrm>
          <a:prstGeom prst="rect">
            <a:avLst/>
          </a:prstGeom>
          <a:noFill/>
          <a:ln>
            <a:noFill/>
          </a:ln>
        </p:spPr>
        <p:txBody>
          <a:bodyPr spcFirstLastPara="1" wrap="square" lIns="0" tIns="0" rIns="0" bIns="0" anchor="ctr" anchorCtr="0">
            <a:noAutofit/>
          </a:bodyPr>
          <a:lstStyle/>
          <a:p>
            <a:pPr marL="0" marR="0" lvl="0" indent="0" algn="l" rtl="0">
              <a:lnSpc>
                <a:spcPct val="50000"/>
              </a:lnSpc>
              <a:spcBef>
                <a:spcPts val="0"/>
              </a:spcBef>
              <a:spcAft>
                <a:spcPts val="0"/>
              </a:spcAft>
              <a:buClr>
                <a:srgbClr val="006197"/>
              </a:buClr>
              <a:buSzPts val="800"/>
              <a:buFont typeface="Arial"/>
              <a:buNone/>
            </a:pPr>
            <a:r>
              <a:rPr lang="en-US" sz="800" b="0" i="0" u="none" strike="noStrike" cap="none">
                <a:solidFill>
                  <a:srgbClr val="006197"/>
                </a:solidFill>
                <a:latin typeface="Arial"/>
                <a:ea typeface="Arial"/>
                <a:cs typeface="Arial"/>
                <a:sym typeface="Arial"/>
              </a:rPr>
              <a:t>IAAF 2021  /  General Services Administration  / Department of Health and Human Services / Department of Labor / Merit Service Protection Board / Sponsored by the Federal CIO Council </a:t>
            </a:r>
            <a:endParaRPr sz="800" b="0" i="0" u="none" strike="noStrike" cap="none">
              <a:solidFill>
                <a:srgbClr val="006197"/>
              </a:solidFill>
              <a:latin typeface="Arial"/>
              <a:ea typeface="Arial"/>
              <a:cs typeface="Arial"/>
              <a:sym typeface="Arial"/>
            </a:endParaRPr>
          </a:p>
        </p:txBody>
      </p:sp>
      <p:sp>
        <p:nvSpPr>
          <p:cNvPr id="34" name="Google Shape;34;p5"/>
          <p:cNvSpPr txBox="1">
            <a:spLocks noGrp="1"/>
          </p:cNvSpPr>
          <p:nvPr>
            <p:ph type="sldNum" idx="12"/>
          </p:nvPr>
        </p:nvSpPr>
        <p:spPr>
          <a:xfrm>
            <a:off x="11201401" y="6492240"/>
            <a:ext cx="533400" cy="182880"/>
          </a:xfrm>
          <a:prstGeom prst="rect">
            <a:avLst/>
          </a:prstGeom>
          <a:noFill/>
          <a:ln>
            <a:noFill/>
          </a:ln>
        </p:spPr>
        <p:txBody>
          <a:bodyPr spcFirstLastPara="1" wrap="square" lIns="0" tIns="0" rIns="0" bIns="0" anchor="ctr" anchorCtr="0">
            <a:noAutofit/>
          </a:bodyPr>
          <a:lstStyle>
            <a:lvl1pPr marL="0" marR="0" lvl="0" indent="0" algn="r" rtl="0">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rtl="0">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rtl="0">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rtl="0">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rtl="0">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rtl="0">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rtl="0">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rtl="0">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rtl="0">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872440478"/>
      </p:ext>
    </p:extLst>
  </p:cSld>
  <p:clrMap bg1="lt1" tx1="dk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34" r:id="rId7"/>
  </p:sldLayoutIdLst>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69"/>
        <p:cNvGrpSpPr/>
        <p:nvPr/>
      </p:nvGrpSpPr>
      <p:grpSpPr>
        <a:xfrm>
          <a:off x="0" y="0"/>
          <a:ext cx="0" cy="0"/>
          <a:chOff x="0" y="0"/>
          <a:chExt cx="0" cy="0"/>
        </a:xfrm>
      </p:grpSpPr>
      <p:grpSp>
        <p:nvGrpSpPr>
          <p:cNvPr id="70" name="Google Shape;70;p13"/>
          <p:cNvGrpSpPr/>
          <p:nvPr/>
        </p:nvGrpSpPr>
        <p:grpSpPr>
          <a:xfrm>
            <a:off x="0" y="0"/>
            <a:ext cx="12188377" cy="177800"/>
            <a:chOff x="0" y="0"/>
            <a:chExt cx="9141282" cy="285750"/>
          </a:xfrm>
        </p:grpSpPr>
        <p:sp>
          <p:nvSpPr>
            <p:cNvPr id="71" name="Google Shape;71;p13"/>
            <p:cNvSpPr/>
            <p:nvPr/>
          </p:nvSpPr>
          <p:spPr>
            <a:xfrm>
              <a:off x="0" y="0"/>
              <a:ext cx="3200400" cy="285750"/>
            </a:xfrm>
            <a:prstGeom prst="rect">
              <a:avLst/>
            </a:prstGeom>
            <a:solidFill>
              <a:srgbClr val="00619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72" name="Google Shape;72;p13"/>
            <p:cNvSpPr/>
            <p:nvPr/>
          </p:nvSpPr>
          <p:spPr>
            <a:xfrm>
              <a:off x="3225114" y="0"/>
              <a:ext cx="5916168" cy="285750"/>
            </a:xfrm>
            <a:prstGeom prst="rect">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cxnSp>
        <p:nvCxnSpPr>
          <p:cNvPr id="73" name="Google Shape;73;p13" descr="graphic line"/>
          <p:cNvCxnSpPr/>
          <p:nvPr/>
        </p:nvCxnSpPr>
        <p:spPr>
          <a:xfrm>
            <a:off x="460248" y="6400800"/>
            <a:ext cx="11274552" cy="0"/>
          </a:xfrm>
          <a:prstGeom prst="straightConnector1">
            <a:avLst/>
          </a:prstGeom>
          <a:noFill/>
          <a:ln w="9525" cap="flat" cmpd="sng">
            <a:solidFill>
              <a:srgbClr val="A5A5A5"/>
            </a:solidFill>
            <a:prstDash val="solid"/>
            <a:round/>
            <a:headEnd type="none" w="med" len="med"/>
            <a:tailEnd type="none" w="med" len="med"/>
          </a:ln>
        </p:spPr>
      </p:cxnSp>
      <p:sp>
        <p:nvSpPr>
          <p:cNvPr id="74" name="Google Shape;74;p13"/>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rtl="0">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rtl="0">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rtl="0">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rtl="0">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rtl="0">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rtl="0">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rtl="0">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rtl="0">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rtl="0">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75" name="Google Shape;75;p13"/>
          <p:cNvSpPr/>
          <p:nvPr/>
        </p:nvSpPr>
        <p:spPr>
          <a:xfrm>
            <a:off x="457200" y="6492240"/>
            <a:ext cx="10409464" cy="182880"/>
          </a:xfrm>
          <a:prstGeom prst="rect">
            <a:avLst/>
          </a:prstGeom>
          <a:noFill/>
          <a:ln>
            <a:noFill/>
          </a:ln>
        </p:spPr>
        <p:txBody>
          <a:bodyPr spcFirstLastPara="1" wrap="square" lIns="0" tIns="0" rIns="0" bIns="0" anchor="ctr" anchorCtr="0">
            <a:noAutofit/>
          </a:bodyPr>
          <a:lstStyle/>
          <a:p>
            <a:pPr marL="0" marR="0" lvl="0" indent="0" algn="l" rtl="0">
              <a:lnSpc>
                <a:spcPct val="50000"/>
              </a:lnSpc>
              <a:spcBef>
                <a:spcPts val="0"/>
              </a:spcBef>
              <a:spcAft>
                <a:spcPts val="0"/>
              </a:spcAft>
              <a:buClr>
                <a:srgbClr val="006197"/>
              </a:buClr>
              <a:buSzPts val="800"/>
              <a:buFont typeface="Arial"/>
              <a:buNone/>
            </a:pPr>
            <a:r>
              <a:rPr lang="en-US" sz="800" b="0" i="0" u="none" strike="noStrike" cap="none">
                <a:solidFill>
                  <a:srgbClr val="006197"/>
                </a:solidFill>
                <a:latin typeface="Arial"/>
                <a:ea typeface="Arial"/>
                <a:cs typeface="Arial"/>
                <a:sym typeface="Arial"/>
              </a:rPr>
              <a:t>IAAF 2021  /  General Services Administration  / Department of Health and Human Services / Department of Labor / Merit Service Protection Board / Sponsored by the Federal CIO Council </a:t>
            </a:r>
          </a:p>
        </p:txBody>
      </p:sp>
    </p:spTree>
    <p:extLst>
      <p:ext uri="{BB962C8B-B14F-4D97-AF65-F5344CB8AC3E}">
        <p14:creationId xmlns:p14="http://schemas.microsoft.com/office/powerpoint/2010/main" val="949961389"/>
      </p:ext>
    </p:extLst>
  </p:cSld>
  <p:clrMap bg1="lt1" tx1="dk1" bg2="dk2" tx2="lt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s://www.consumerfinance.gov/"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14.tif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s://cfpb.github.io/design-system/"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10.xml"/><Relationship Id="rId5" Type="http://schemas.openxmlformats.org/officeDocument/2006/relationships/image" Target="../media/image34.tiff"/><Relationship Id="rId4" Type="http://schemas.openxmlformats.org/officeDocument/2006/relationships/image" Target="../media/image33.tiff"/></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hyperlink" Target="https://github.com/cfpb/design-system"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hyperlink" Target="https://github.com/cfpb/consumerfinance.gov" TargetMode="External"/><Relationship Id="rId4" Type="http://schemas.openxmlformats.org/officeDocument/2006/relationships/hyperlink" Target="https://www.npmjs.com/package/@cfpb/cfpb-design-system"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hyperlink" Target="https://cfpb.github.io/design-system/guidelines/accessibility" TargetMode="External"/><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5.xml"/><Relationship Id="rId5" Type="http://schemas.openxmlformats.org/officeDocument/2006/relationships/hyperlink" Target="https://cfpb.github.io/cfgov-lighthouse/" TargetMode="External"/><Relationship Id="rId4" Type="http://schemas.openxmlformats.org/officeDocument/2006/relationships/hyperlink" Target="https://cfpb.github.io/"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hyperlink" Target="https://www.github.com/cfpb/cfgov-lighthouse" TargetMode="External"/><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hyperlink" Target="https://www.consumerfinance.gov/renthelp" TargetMode="External"/><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4.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56.xml.rels><?xml version="1.0" encoding="UTF-8" standalone="yes"?>
<Relationships xmlns="http://schemas.openxmlformats.org/package/2006/relationships"><Relationship Id="rId3" Type="http://schemas.openxmlformats.org/officeDocument/2006/relationships/hyperlink" Target="https://www.consumerfinance.gov/" TargetMode="External"/><Relationship Id="rId7" Type="http://schemas.openxmlformats.org/officeDocument/2006/relationships/hyperlink" Target="mailto:sonna.kim@cfpb.gov" TargetMode="External"/><Relationship Id="rId2" Type="http://schemas.openxmlformats.org/officeDocument/2006/relationships/notesSlide" Target="../notesSlides/notesSlide56.xml"/><Relationship Id="rId1" Type="http://schemas.openxmlformats.org/officeDocument/2006/relationships/slideLayout" Target="../slideLayouts/slideLayout5.xml"/><Relationship Id="rId6" Type="http://schemas.openxmlformats.org/officeDocument/2006/relationships/hyperlink" Target="mailto:andy.chosak@cfpb.gov" TargetMode="External"/><Relationship Id="rId5" Type="http://schemas.openxmlformats.org/officeDocument/2006/relationships/hyperlink" Target="https://cfpb.github.io/cfgov-lighthouse/" TargetMode="External"/><Relationship Id="rId4" Type="http://schemas.openxmlformats.org/officeDocument/2006/relationships/hyperlink" Target="https://cfpb.github.io/design-syste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B5F08-1EEC-BE43-8D3D-6A9EA69729CF}"/>
              </a:ext>
            </a:extLst>
          </p:cNvPr>
          <p:cNvSpPr>
            <a:spLocks noGrp="1"/>
          </p:cNvSpPr>
          <p:nvPr>
            <p:ph type="title"/>
          </p:nvPr>
        </p:nvSpPr>
        <p:spPr/>
        <p:txBody>
          <a:bodyPr/>
          <a:lstStyle/>
          <a:p>
            <a:r>
              <a:rPr lang="en-US" sz="4800" dirty="0"/>
              <a:t>Annual Interagency </a:t>
            </a:r>
            <a:br>
              <a:rPr lang="en-US" sz="4800" dirty="0"/>
            </a:br>
            <a:r>
              <a:rPr lang="en-US" sz="4800" dirty="0"/>
              <a:t>Accessibility Forum</a:t>
            </a:r>
          </a:p>
        </p:txBody>
      </p:sp>
      <p:sp>
        <p:nvSpPr>
          <p:cNvPr id="3" name="Subtitle 2">
            <a:extLst>
              <a:ext uri="{FF2B5EF4-FFF2-40B4-BE49-F238E27FC236}">
                <a16:creationId xmlns:a16="http://schemas.microsoft.com/office/drawing/2014/main" id="{A96655D1-41B5-6A4C-A696-E63FB044DB06}"/>
              </a:ext>
            </a:extLst>
          </p:cNvPr>
          <p:cNvSpPr>
            <a:spLocks noGrp="1"/>
          </p:cNvSpPr>
          <p:nvPr>
            <p:ph type="body" idx="1"/>
          </p:nvPr>
        </p:nvSpPr>
        <p:spPr>
          <a:xfrm>
            <a:off x="533399" y="1891357"/>
            <a:ext cx="11048999" cy="1066800"/>
          </a:xfrm>
        </p:spPr>
        <p:txBody>
          <a:bodyPr/>
          <a:lstStyle/>
          <a:p>
            <a:pPr marL="0" lvl="0" indent="0">
              <a:spcBef>
                <a:spcPts val="0"/>
              </a:spcBef>
            </a:pPr>
            <a:r>
              <a:rPr lang="en-US" sz="2800" dirty="0"/>
              <a:t>Accessibility: A Foundation for Inclusion, Diversity, and Equity</a:t>
            </a:r>
          </a:p>
        </p:txBody>
      </p:sp>
      <p:sp>
        <p:nvSpPr>
          <p:cNvPr id="4" name="Text Placeholder 3">
            <a:extLst>
              <a:ext uri="{FF2B5EF4-FFF2-40B4-BE49-F238E27FC236}">
                <a16:creationId xmlns:a16="http://schemas.microsoft.com/office/drawing/2014/main" id="{FA1A383E-1C71-DC40-B8AE-069D11B0B8C9}"/>
              </a:ext>
            </a:extLst>
          </p:cNvPr>
          <p:cNvSpPr>
            <a:spLocks noGrp="1"/>
          </p:cNvSpPr>
          <p:nvPr>
            <p:ph type="body" idx="2"/>
          </p:nvPr>
        </p:nvSpPr>
        <p:spPr/>
        <p:txBody>
          <a:bodyPr/>
          <a:lstStyle/>
          <a:p>
            <a:r>
              <a:rPr lang="en-US" dirty="0"/>
              <a:t>October 12-14, 2021</a:t>
            </a:r>
          </a:p>
        </p:txBody>
      </p:sp>
      <p:sp>
        <p:nvSpPr>
          <p:cNvPr id="6" name="Text Placeholder 5">
            <a:extLst>
              <a:ext uri="{FF2B5EF4-FFF2-40B4-BE49-F238E27FC236}">
                <a16:creationId xmlns:a16="http://schemas.microsoft.com/office/drawing/2014/main" id="{87349461-F1D6-4145-BCD5-9BBF3B902402}"/>
              </a:ext>
            </a:extLst>
          </p:cNvPr>
          <p:cNvSpPr>
            <a:spLocks noGrp="1"/>
          </p:cNvSpPr>
          <p:nvPr>
            <p:ph type="body" idx="4"/>
          </p:nvPr>
        </p:nvSpPr>
        <p:spPr/>
        <p:txBody>
          <a:bodyPr/>
          <a:lstStyle/>
          <a:p>
            <a:r>
              <a:rPr lang="en-US" sz="3600" dirty="0"/>
              <a:t>Web Accessibility at the CFPB</a:t>
            </a:r>
          </a:p>
        </p:txBody>
      </p:sp>
      <p:sp>
        <p:nvSpPr>
          <p:cNvPr id="5" name="Text Placeholder 4">
            <a:extLst>
              <a:ext uri="{FF2B5EF4-FFF2-40B4-BE49-F238E27FC236}">
                <a16:creationId xmlns:a16="http://schemas.microsoft.com/office/drawing/2014/main" id="{BF9BDE42-C0AE-3144-9F63-FB03A42F046E}"/>
              </a:ext>
            </a:extLst>
          </p:cNvPr>
          <p:cNvSpPr>
            <a:spLocks noGrp="1"/>
          </p:cNvSpPr>
          <p:nvPr>
            <p:ph type="body" idx="3"/>
          </p:nvPr>
        </p:nvSpPr>
        <p:spPr/>
        <p:txBody>
          <a:bodyPr/>
          <a:lstStyle/>
          <a:p>
            <a:r>
              <a:rPr lang="en-US" dirty="0"/>
              <a:t>Andy Chosak, Sonna Kim</a:t>
            </a:r>
          </a:p>
        </p:txBody>
      </p:sp>
    </p:spTree>
    <p:extLst>
      <p:ext uri="{BB962C8B-B14F-4D97-AF65-F5344CB8AC3E}">
        <p14:creationId xmlns:p14="http://schemas.microsoft.com/office/powerpoint/2010/main" val="3433887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9D7C88-5470-274E-9A90-44F58B67901A}"/>
              </a:ext>
            </a:extLst>
          </p:cNvPr>
          <p:cNvSpPr>
            <a:spLocks noGrp="1"/>
          </p:cNvSpPr>
          <p:nvPr>
            <p:ph type="title"/>
          </p:nvPr>
        </p:nvSpPr>
        <p:spPr/>
        <p:txBody>
          <a:bodyPr/>
          <a:lstStyle/>
          <a:p>
            <a:r>
              <a:rPr lang="en-US"/>
              <a:t>D+D work: Print</a:t>
            </a:r>
          </a:p>
        </p:txBody>
      </p:sp>
      <p:pic>
        <p:nvPicPr>
          <p:cNvPr id="10" name="Picture 10" descr="Photograph of materials related to buying a home, including a printed home loan toolkit, a closing disclosure form, and a tablet showing the CFPB website.">
            <a:extLst>
              <a:ext uri="{FF2B5EF4-FFF2-40B4-BE49-F238E27FC236}">
                <a16:creationId xmlns:a16="http://schemas.microsoft.com/office/drawing/2014/main" id="{4209A216-6D4E-40CC-B638-6319349BCDE7}"/>
              </a:ext>
            </a:extLst>
          </p:cNvPr>
          <p:cNvPicPr>
            <a:picLocks noChangeAspect="1"/>
          </p:cNvPicPr>
          <p:nvPr/>
        </p:nvPicPr>
        <p:blipFill>
          <a:blip r:embed="rId3"/>
          <a:stretch>
            <a:fillRect/>
          </a:stretch>
        </p:blipFill>
        <p:spPr>
          <a:xfrm>
            <a:off x="2559627" y="1326573"/>
            <a:ext cx="6449290" cy="4845626"/>
          </a:xfrm>
          <a:prstGeom prst="rect">
            <a:avLst/>
          </a:prstGeom>
          <a:ln>
            <a:solidFill>
              <a:schemeClr val="tx2"/>
            </a:solidFill>
          </a:ln>
        </p:spPr>
      </p:pic>
    </p:spTree>
    <p:extLst>
      <p:ext uri="{BB962C8B-B14F-4D97-AF65-F5344CB8AC3E}">
        <p14:creationId xmlns:p14="http://schemas.microsoft.com/office/powerpoint/2010/main" val="2514393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9D7C88-5470-274E-9A90-44F58B67901A}"/>
              </a:ext>
            </a:extLst>
          </p:cNvPr>
          <p:cNvSpPr>
            <a:spLocks noGrp="1"/>
          </p:cNvSpPr>
          <p:nvPr>
            <p:ph type="title"/>
          </p:nvPr>
        </p:nvSpPr>
        <p:spPr/>
        <p:txBody>
          <a:bodyPr/>
          <a:lstStyle/>
          <a:p>
            <a:r>
              <a:rPr lang="en-US"/>
              <a:t>D+D work: Multimedia</a:t>
            </a:r>
          </a:p>
        </p:txBody>
      </p:sp>
      <p:pic>
        <p:nvPicPr>
          <p:cNvPr id="3" name="Picture 6" descr="Screenshot of a video from the CFPB. The screenshot shows an African-American man talking on the phone and looking at a laptop. A caption on the screenshot reads &quot;Tip: Calling the number on your statement can help you avoid scams.&quot;">
            <a:extLst>
              <a:ext uri="{FF2B5EF4-FFF2-40B4-BE49-F238E27FC236}">
                <a16:creationId xmlns:a16="http://schemas.microsoft.com/office/drawing/2014/main" id="{C84C5F4E-C528-4D33-991D-508BA25B684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048400" y="1204656"/>
            <a:ext cx="8089170" cy="5035668"/>
          </a:xfrm>
          <a:prstGeom prst="rect">
            <a:avLst/>
          </a:prstGeom>
          <a:ln>
            <a:solidFill>
              <a:schemeClr val="tx2"/>
            </a:solidFill>
          </a:ln>
        </p:spPr>
      </p:pic>
    </p:spTree>
    <p:extLst>
      <p:ext uri="{BB962C8B-B14F-4D97-AF65-F5344CB8AC3E}">
        <p14:creationId xmlns:p14="http://schemas.microsoft.com/office/powerpoint/2010/main" val="3977885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FECAC-0B59-044D-B248-A968ADA8A301}"/>
              </a:ext>
            </a:extLst>
          </p:cNvPr>
          <p:cNvSpPr>
            <a:spLocks noGrp="1"/>
          </p:cNvSpPr>
          <p:nvPr>
            <p:ph type="title"/>
          </p:nvPr>
        </p:nvSpPr>
        <p:spPr>
          <a:xfrm>
            <a:off x="508001" y="2553101"/>
            <a:ext cx="11165841" cy="2247499"/>
          </a:xfrm>
        </p:spPr>
        <p:txBody>
          <a:bodyPr/>
          <a:lstStyle/>
          <a:p>
            <a:r>
              <a:rPr lang="en-US"/>
              <a:t>Accessibility at the CFPB</a:t>
            </a:r>
          </a:p>
        </p:txBody>
      </p:sp>
    </p:spTree>
    <p:extLst>
      <p:ext uri="{BB962C8B-B14F-4D97-AF65-F5344CB8AC3E}">
        <p14:creationId xmlns:p14="http://schemas.microsoft.com/office/powerpoint/2010/main" val="2700830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Section 508 and WCAG</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pPr marL="50800" indent="0">
              <a:buNone/>
            </a:pPr>
            <a:r>
              <a:rPr lang="en-US"/>
              <a:t>Section 508 of the Rehabilitation Act of 1973</a:t>
            </a:r>
          </a:p>
          <a:p>
            <a:r>
              <a:rPr lang="en-US"/>
              <a:t>Federal agencies must ensure all electronic and information technology is accessible to individuals with disabilities</a:t>
            </a:r>
          </a:p>
          <a:p>
            <a:pPr marL="50800" indent="0">
              <a:buNone/>
            </a:pPr>
            <a:br>
              <a:rPr lang="en-US"/>
            </a:br>
            <a:r>
              <a:rPr lang="en-US"/>
              <a:t>Web Content Accessibility Guidelines (WCAG)</a:t>
            </a:r>
          </a:p>
          <a:p>
            <a:r>
              <a:rPr lang="en-US"/>
              <a:t>Conformance levels (A, AA, AAA)</a:t>
            </a:r>
          </a:p>
          <a:p>
            <a:pPr marL="50800" indent="0">
              <a:buNone/>
            </a:pPr>
            <a:br>
              <a:rPr lang="en-US"/>
            </a:br>
            <a:r>
              <a:rPr lang="en-US"/>
              <a:t>Revised Section 508 Standards (2018)</a:t>
            </a:r>
          </a:p>
          <a:p>
            <a:r>
              <a:rPr lang="en-US"/>
              <a:t>All electronic content shall conform to the Level AA standard of WCAG 2.0 </a:t>
            </a:r>
          </a:p>
        </p:txBody>
      </p:sp>
    </p:spTree>
    <p:extLst>
      <p:ext uri="{BB962C8B-B14F-4D97-AF65-F5344CB8AC3E}">
        <p14:creationId xmlns:p14="http://schemas.microsoft.com/office/powerpoint/2010/main" val="2518987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Ensuring accessibility for all</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r>
              <a:rPr lang="en-US"/>
              <a:t>People with visual impairments</a:t>
            </a:r>
          </a:p>
          <a:p>
            <a:r>
              <a:rPr lang="en-US"/>
              <a:t>People who are deaf or hard-of-hearing</a:t>
            </a:r>
          </a:p>
          <a:p>
            <a:r>
              <a:rPr lang="en-US"/>
              <a:t>People with physical impairments</a:t>
            </a:r>
          </a:p>
          <a:p>
            <a:r>
              <a:rPr lang="en-US"/>
              <a:t>People with cognitive, learning, or neurological impairments</a:t>
            </a:r>
          </a:p>
        </p:txBody>
      </p:sp>
    </p:spTree>
    <p:extLst>
      <p:ext uri="{BB962C8B-B14F-4D97-AF65-F5344CB8AC3E}">
        <p14:creationId xmlns:p14="http://schemas.microsoft.com/office/powerpoint/2010/main" val="3556442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Accessibility in D+D </a:t>
            </a:r>
          </a:p>
        </p:txBody>
      </p:sp>
      <p:sp>
        <p:nvSpPr>
          <p:cNvPr id="3" name="Text Placeholder 4">
            <a:extLst>
              <a:ext uri="{FF2B5EF4-FFF2-40B4-BE49-F238E27FC236}">
                <a16:creationId xmlns:a16="http://schemas.microsoft.com/office/drawing/2014/main" id="{FDBDABFB-FFE3-4271-91D0-F359163891E3}"/>
              </a:ext>
            </a:extLst>
          </p:cNvPr>
          <p:cNvSpPr>
            <a:spLocks noGrp="1"/>
          </p:cNvSpPr>
          <p:nvPr>
            <p:ph type="body" idx="1"/>
          </p:nvPr>
        </p:nvSpPr>
        <p:spPr>
          <a:xfrm>
            <a:off x="609008" y="2957436"/>
            <a:ext cx="3544484" cy="2424127"/>
          </a:xfrm>
        </p:spPr>
        <p:txBody>
          <a:bodyPr/>
          <a:lstStyle/>
          <a:p>
            <a:pPr marL="88900" indent="0" algn="ctr">
              <a:buNone/>
            </a:pPr>
            <a:r>
              <a:rPr lang="en-US"/>
              <a:t>Produce accessible web and print products</a:t>
            </a:r>
          </a:p>
        </p:txBody>
      </p:sp>
      <p:pic>
        <p:nvPicPr>
          <p:cNvPr id="8" name="Picture 7" descr="Two arrows in a circle depicting a continuous process.&#10;">
            <a:extLst>
              <a:ext uri="{FF2B5EF4-FFF2-40B4-BE49-F238E27FC236}">
                <a16:creationId xmlns:a16="http://schemas.microsoft.com/office/drawing/2014/main" id="{BFC5A443-4C9B-9943-A028-F5F9E00BF173}"/>
              </a:ext>
            </a:extLst>
          </p:cNvPr>
          <p:cNvPicPr>
            <a:picLocks noChangeAspect="1"/>
          </p:cNvPicPr>
          <p:nvPr/>
        </p:nvPicPr>
        <p:blipFill>
          <a:blip r:embed="rId3"/>
          <a:stretch>
            <a:fillRect/>
          </a:stretch>
        </p:blipFill>
        <p:spPr>
          <a:xfrm>
            <a:off x="4513018" y="2110887"/>
            <a:ext cx="3165963" cy="3013576"/>
          </a:xfrm>
          <a:prstGeom prst="rect">
            <a:avLst/>
          </a:prstGeom>
        </p:spPr>
      </p:pic>
      <p:sp>
        <p:nvSpPr>
          <p:cNvPr id="7" name="Text Placeholder 4">
            <a:extLst>
              <a:ext uri="{FF2B5EF4-FFF2-40B4-BE49-F238E27FC236}">
                <a16:creationId xmlns:a16="http://schemas.microsoft.com/office/drawing/2014/main" id="{722D79FE-543F-4E99-8055-1910F3A1C361}"/>
              </a:ext>
            </a:extLst>
          </p:cNvPr>
          <p:cNvSpPr txBox="1">
            <a:spLocks/>
          </p:cNvSpPr>
          <p:nvPr/>
        </p:nvSpPr>
        <p:spPr>
          <a:xfrm>
            <a:off x="8100144" y="2706108"/>
            <a:ext cx="3352542" cy="241835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eaLnBrk="1" hangingPunct="1">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eaLnBrk="1" hangingPunct="1">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eaLnBrk="1" hangingPunct="1">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eaLnBrk="1" hangingPunct="1">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eaLnBrk="1" hangingPunct="1">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eaLnBrk="1" hangingPunct="1">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eaLnBrk="1" hangingPunct="1">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eaLnBrk="1" hangingPunct="1">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eaLnBrk="1" hangingPunct="1">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pPr marL="88900" indent="0" algn="ctr">
              <a:buNone/>
            </a:pPr>
            <a:r>
              <a:rPr lang="en-US"/>
              <a:t>Audit and remediate the accessibility of products produced</a:t>
            </a:r>
          </a:p>
        </p:txBody>
      </p:sp>
    </p:spTree>
    <p:extLst>
      <p:ext uri="{BB962C8B-B14F-4D97-AF65-F5344CB8AC3E}">
        <p14:creationId xmlns:p14="http://schemas.microsoft.com/office/powerpoint/2010/main" val="543281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D5D05A-2675-3E49-A5CE-AE1F4A9DF9AF}"/>
              </a:ext>
            </a:extLst>
          </p:cNvPr>
          <p:cNvSpPr>
            <a:spLocks noGrp="1"/>
          </p:cNvSpPr>
          <p:nvPr>
            <p:ph type="title"/>
          </p:nvPr>
        </p:nvSpPr>
        <p:spPr/>
        <p:txBody>
          <a:bodyPr/>
          <a:lstStyle/>
          <a:p>
            <a:r>
              <a:rPr lang="en-US"/>
              <a:t>Print accessibility</a:t>
            </a:r>
          </a:p>
        </p:txBody>
      </p:sp>
      <p:sp>
        <p:nvSpPr>
          <p:cNvPr id="7" name="Text Placeholder 6">
            <a:extLst>
              <a:ext uri="{FF2B5EF4-FFF2-40B4-BE49-F238E27FC236}">
                <a16:creationId xmlns:a16="http://schemas.microsoft.com/office/drawing/2014/main" id="{5735C42B-C2A0-6149-8C09-CD735D7C459D}"/>
              </a:ext>
            </a:extLst>
          </p:cNvPr>
          <p:cNvSpPr>
            <a:spLocks noGrp="1"/>
          </p:cNvSpPr>
          <p:nvPr>
            <p:ph type="body" idx="1"/>
          </p:nvPr>
        </p:nvSpPr>
        <p:spPr/>
        <p:txBody>
          <a:bodyPr/>
          <a:lstStyle/>
          <a:p>
            <a:r>
              <a:rPr lang="en-US"/>
              <a:t>Internal templates and standards</a:t>
            </a:r>
          </a:p>
          <a:p>
            <a:r>
              <a:rPr lang="en-US"/>
              <a:t>Process for creating 508 compliant PDFs</a:t>
            </a:r>
          </a:p>
          <a:p>
            <a:r>
              <a:rPr lang="en-US"/>
              <a:t>Migration of content from PDF to web</a:t>
            </a:r>
          </a:p>
        </p:txBody>
      </p:sp>
    </p:spTree>
    <p:extLst>
      <p:ext uri="{BB962C8B-B14F-4D97-AF65-F5344CB8AC3E}">
        <p14:creationId xmlns:p14="http://schemas.microsoft.com/office/powerpoint/2010/main" val="11447111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Website accessibility</a:t>
            </a:r>
          </a:p>
        </p:txBody>
      </p:sp>
      <p:sp>
        <p:nvSpPr>
          <p:cNvPr id="6" name="TextBox 5">
            <a:extLst>
              <a:ext uri="{FF2B5EF4-FFF2-40B4-BE49-F238E27FC236}">
                <a16:creationId xmlns:a16="http://schemas.microsoft.com/office/drawing/2014/main" id="{790B0E79-05A4-7946-84DB-9E103B5AD118}"/>
              </a:ext>
            </a:extLst>
          </p:cNvPr>
          <p:cNvSpPr txBox="1"/>
          <p:nvPr/>
        </p:nvSpPr>
        <p:spPr>
          <a:xfrm>
            <a:off x="6705600" y="6001583"/>
            <a:ext cx="5029200" cy="307777"/>
          </a:xfrm>
          <a:prstGeom prst="rect">
            <a:avLst/>
          </a:prstGeom>
          <a:noFill/>
        </p:spPr>
        <p:txBody>
          <a:bodyPr wrap="square" lIns="91440" tIns="45720" rIns="91440" bIns="45720" rtlCol="0" anchor="t">
            <a:spAutoFit/>
          </a:bodyPr>
          <a:lstStyle/>
          <a:p>
            <a:r>
              <a:rPr lang="en-US" i="1" dirty="0"/>
              <a:t>Visits data from </a:t>
            </a:r>
            <a:r>
              <a:rPr lang="en-US" i="1" dirty="0" err="1"/>
              <a:t>analytics.usa.gov</a:t>
            </a:r>
            <a:r>
              <a:rPr lang="en-US" i="1" dirty="0"/>
              <a:t>, 30 days ending 9/16/2021.</a:t>
            </a:r>
          </a:p>
        </p:txBody>
      </p:sp>
      <p:sp>
        <p:nvSpPr>
          <p:cNvPr id="3" name="Text Placeholder 2">
            <a:extLst>
              <a:ext uri="{FF2B5EF4-FFF2-40B4-BE49-F238E27FC236}">
                <a16:creationId xmlns:a16="http://schemas.microsoft.com/office/drawing/2014/main" id="{1F9D3D8B-8126-46E7-8792-900F6B3EAACA}"/>
              </a:ext>
            </a:extLst>
          </p:cNvPr>
          <p:cNvSpPr>
            <a:spLocks noGrp="1"/>
          </p:cNvSpPr>
          <p:nvPr>
            <p:ph type="body" idx="1"/>
          </p:nvPr>
        </p:nvSpPr>
        <p:spPr/>
        <p:txBody>
          <a:bodyPr/>
          <a:lstStyle/>
          <a:p>
            <a:pPr marL="50800" indent="0">
              <a:buNone/>
            </a:pPr>
            <a:r>
              <a:rPr lang="en-US" dirty="0"/>
              <a:t>Our website</a:t>
            </a:r>
          </a:p>
          <a:p>
            <a:r>
              <a:rPr lang="en-US" dirty="0">
                <a:hlinkClick r:id="rId3"/>
              </a:rPr>
              <a:t>https://www.consumerfinance.gov</a:t>
            </a:r>
            <a:endParaRPr lang="en-US" dirty="0"/>
          </a:p>
          <a:p>
            <a:pPr marL="50800" indent="0">
              <a:buNone/>
            </a:pPr>
            <a:endParaRPr lang="en-US" dirty="0"/>
          </a:p>
          <a:p>
            <a:pPr marL="50800" indent="0">
              <a:buNone/>
            </a:pPr>
            <a:r>
              <a:rPr lang="en-US" dirty="0"/>
              <a:t>Serves a large, diverse audience</a:t>
            </a:r>
          </a:p>
          <a:p>
            <a:r>
              <a:rPr lang="en-US" dirty="0"/>
              <a:t>8,000+ pages, 3.7 million visits / month</a:t>
            </a:r>
          </a:p>
          <a:p>
            <a:r>
              <a:rPr lang="en-US" dirty="0"/>
              <a:t>Multiple audiences</a:t>
            </a:r>
          </a:p>
          <a:p>
            <a:r>
              <a:rPr lang="en-US" dirty="0"/>
              <a:t>Multiple languages</a:t>
            </a:r>
          </a:p>
          <a:p>
            <a:r>
              <a:rPr lang="en-US" dirty="0"/>
              <a:t>Multiple devices</a:t>
            </a:r>
          </a:p>
        </p:txBody>
      </p:sp>
      <p:pic>
        <p:nvPicPr>
          <p:cNvPr id="10" name="Picture 9" descr="Screenshot of the homepage on the CFPB website.">
            <a:extLst>
              <a:ext uri="{FF2B5EF4-FFF2-40B4-BE49-F238E27FC236}">
                <a16:creationId xmlns:a16="http://schemas.microsoft.com/office/drawing/2014/main" id="{240624E8-9203-4A7F-A98C-EE9FA5072299}"/>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8581345" y="1371716"/>
            <a:ext cx="2958048" cy="4460128"/>
          </a:xfrm>
          <a:prstGeom prst="rect">
            <a:avLst/>
          </a:prstGeom>
          <a:ln>
            <a:solidFill>
              <a:schemeClr val="tx2"/>
            </a:solidFill>
          </a:ln>
        </p:spPr>
      </p:pic>
    </p:spTree>
    <p:extLst>
      <p:ext uri="{BB962C8B-B14F-4D97-AF65-F5344CB8AC3E}">
        <p14:creationId xmlns:p14="http://schemas.microsoft.com/office/powerpoint/2010/main" val="2374571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The CFPB website: Diversity of content</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p:txBody>
          <a:bodyPr/>
          <a:lstStyle/>
          <a:p>
            <a:pPr marL="456565" indent="-367665"/>
            <a:r>
              <a:rPr lang="en-US"/>
              <a:t>Educational guides</a:t>
            </a:r>
          </a:p>
          <a:p>
            <a:pPr marL="456565" indent="-367665"/>
            <a:r>
              <a:rPr lang="en-US"/>
              <a:t>Interactive tools</a:t>
            </a:r>
          </a:p>
          <a:p>
            <a:pPr marL="456565" indent="-367665"/>
            <a:r>
              <a:rPr lang="en-US"/>
              <a:t>Regulatory and legal text</a:t>
            </a:r>
          </a:p>
          <a:p>
            <a:pPr marL="456565" indent="-367665"/>
            <a:r>
              <a:rPr lang="en-US"/>
              <a:t>Research databases</a:t>
            </a:r>
          </a:p>
          <a:p>
            <a:pPr marL="456565" indent="-367665"/>
            <a:r>
              <a:rPr lang="en-US"/>
              <a:t>Press releases and blog posts </a:t>
            </a:r>
          </a:p>
          <a:p>
            <a:pPr marL="456565" indent="-367665"/>
            <a:r>
              <a:rPr lang="en-US"/>
              <a:t>And more!</a:t>
            </a:r>
          </a:p>
        </p:txBody>
      </p:sp>
    </p:spTree>
    <p:extLst>
      <p:ext uri="{BB962C8B-B14F-4D97-AF65-F5344CB8AC3E}">
        <p14:creationId xmlns:p14="http://schemas.microsoft.com/office/powerpoint/2010/main" val="1560483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Selected screenshots</a:t>
            </a:r>
          </a:p>
        </p:txBody>
      </p:sp>
      <p:pic>
        <p:nvPicPr>
          <p:cNvPr id="5" name="Picture 5" descr="Screenshot of the &quot;Buying a house&quot; guide found on consumerfinance.gov ">
            <a:extLst>
              <a:ext uri="{FF2B5EF4-FFF2-40B4-BE49-F238E27FC236}">
                <a16:creationId xmlns:a16="http://schemas.microsoft.com/office/drawing/2014/main" id="{8E7E392A-8351-482F-83E4-59FDC20E682F}"/>
              </a:ext>
            </a:extLst>
          </p:cNvPr>
          <p:cNvPicPr>
            <a:picLocks noChangeAspect="1"/>
          </p:cNvPicPr>
          <p:nvPr/>
        </p:nvPicPr>
        <p:blipFill rotWithShape="1">
          <a:blip r:embed="rId3">
            <a:extLst>
              <a:ext uri="{28A0092B-C50C-407E-A947-70E740481C1C}">
                <a14:useLocalDpi xmlns:a14="http://schemas.microsoft.com/office/drawing/2010/main"/>
              </a:ext>
            </a:extLst>
          </a:blip>
          <a:srcRect t="27" r="235" b="6216"/>
          <a:stretch/>
        </p:blipFill>
        <p:spPr>
          <a:xfrm>
            <a:off x="524936" y="1574927"/>
            <a:ext cx="2442643" cy="4491185"/>
          </a:xfrm>
          <a:prstGeom prst="rect">
            <a:avLst/>
          </a:prstGeom>
          <a:ln>
            <a:solidFill>
              <a:schemeClr val="bg1">
                <a:lumMod val="85000"/>
              </a:schemeClr>
            </a:solidFill>
          </a:ln>
        </p:spPr>
      </p:pic>
      <p:pic>
        <p:nvPicPr>
          <p:cNvPr id="16" name="Picture 16" descr="Screenshot of a webpage containing a  retirement tool demonstrating how the age you claim Social Security affects the amount of monthly benefits you’ll receive.">
            <a:extLst>
              <a:ext uri="{FF2B5EF4-FFF2-40B4-BE49-F238E27FC236}">
                <a16:creationId xmlns:a16="http://schemas.microsoft.com/office/drawing/2014/main" id="{D16608CD-F093-44E5-BA91-AD3A428AB44D}"/>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3395738" y="1577383"/>
            <a:ext cx="2482837" cy="4466419"/>
          </a:xfrm>
          <a:prstGeom prst="rect">
            <a:avLst/>
          </a:prstGeom>
          <a:ln>
            <a:solidFill>
              <a:schemeClr val="tx2"/>
            </a:solidFill>
          </a:ln>
        </p:spPr>
      </p:pic>
      <p:pic>
        <p:nvPicPr>
          <p:cNvPr id="20" name="Picture 20" descr="Screenshot of a webpage showing regulatory text.">
            <a:extLst>
              <a:ext uri="{FF2B5EF4-FFF2-40B4-BE49-F238E27FC236}">
                <a16:creationId xmlns:a16="http://schemas.microsoft.com/office/drawing/2014/main" id="{67B00C2A-9E4C-4955-9A83-67BC4C22D4DB}"/>
              </a:ext>
            </a:extLst>
          </p:cNvPr>
          <p:cNvPicPr>
            <a:picLocks noChangeAspect="1"/>
          </p:cNvPicPr>
          <p:nvPr/>
        </p:nvPicPr>
        <p:blipFill rotWithShape="1">
          <a:blip r:embed="rId5">
            <a:extLst>
              <a:ext uri="{28A0092B-C50C-407E-A947-70E740481C1C}">
                <a14:useLocalDpi xmlns:a14="http://schemas.microsoft.com/office/drawing/2010/main"/>
              </a:ext>
            </a:extLst>
          </a:blip>
          <a:srcRect t="66" r="-235" b="-1525"/>
          <a:stretch/>
        </p:blipFill>
        <p:spPr>
          <a:xfrm>
            <a:off x="6300864" y="1575923"/>
            <a:ext cx="2468321" cy="4467330"/>
          </a:xfrm>
          <a:prstGeom prst="rect">
            <a:avLst/>
          </a:prstGeom>
          <a:ln>
            <a:solidFill>
              <a:schemeClr val="tx2"/>
            </a:solidFill>
          </a:ln>
        </p:spPr>
      </p:pic>
      <p:pic>
        <p:nvPicPr>
          <p:cNvPr id="3" name="Picture 4" descr="Screenshot of the consumer complaint database found on consumerfinance.gov">
            <a:extLst>
              <a:ext uri="{FF2B5EF4-FFF2-40B4-BE49-F238E27FC236}">
                <a16:creationId xmlns:a16="http://schemas.microsoft.com/office/drawing/2014/main" id="{A44CE04C-75FE-44C6-8B2D-3B8664D664D6}"/>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9199125" y="1561624"/>
            <a:ext cx="2492007" cy="4494290"/>
          </a:xfrm>
          <a:prstGeom prst="rect">
            <a:avLst/>
          </a:prstGeom>
          <a:ln>
            <a:solidFill>
              <a:schemeClr val="bg1">
                <a:lumMod val="85000"/>
              </a:schemeClr>
            </a:solidFill>
          </a:ln>
        </p:spPr>
      </p:pic>
      <p:sp>
        <p:nvSpPr>
          <p:cNvPr id="6" name="Slide Number Placeholder 5">
            <a:extLst>
              <a:ext uri="{FF2B5EF4-FFF2-40B4-BE49-F238E27FC236}">
                <a16:creationId xmlns:a16="http://schemas.microsoft.com/office/drawing/2014/main" id="{91280628-161C-436E-B94C-7DBEDFB568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19</a:t>
            </a:fld>
            <a:endParaRPr lang="en-US"/>
          </a:p>
        </p:txBody>
      </p:sp>
    </p:spTree>
    <p:extLst>
      <p:ext uri="{BB962C8B-B14F-4D97-AF65-F5344CB8AC3E}">
        <p14:creationId xmlns:p14="http://schemas.microsoft.com/office/powerpoint/2010/main" val="2098538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A878C-0ADD-2348-91D1-186BEF844365}"/>
              </a:ext>
            </a:extLst>
          </p:cNvPr>
          <p:cNvSpPr>
            <a:spLocks noGrp="1"/>
          </p:cNvSpPr>
          <p:nvPr>
            <p:ph type="title"/>
          </p:nvPr>
        </p:nvSpPr>
        <p:spPr/>
        <p:txBody>
          <a:bodyPr/>
          <a:lstStyle/>
          <a:p>
            <a:r>
              <a:rPr lang="en-US" dirty="0"/>
              <a:t>Disclaimer</a:t>
            </a:r>
          </a:p>
        </p:txBody>
      </p:sp>
      <p:sp>
        <p:nvSpPr>
          <p:cNvPr id="3" name="Text Placeholder 2">
            <a:extLst>
              <a:ext uri="{FF2B5EF4-FFF2-40B4-BE49-F238E27FC236}">
                <a16:creationId xmlns:a16="http://schemas.microsoft.com/office/drawing/2014/main" id="{E6CEA063-A07C-744E-897A-664B32057B7A}"/>
              </a:ext>
            </a:extLst>
          </p:cNvPr>
          <p:cNvSpPr>
            <a:spLocks noGrp="1"/>
          </p:cNvSpPr>
          <p:nvPr>
            <p:ph type="body" idx="1"/>
          </p:nvPr>
        </p:nvSpPr>
        <p:spPr/>
        <p:txBody>
          <a:bodyPr/>
          <a:lstStyle/>
          <a:p>
            <a:pPr marL="88898" indent="0">
              <a:buNone/>
            </a:pPr>
            <a:r>
              <a:rPr lang="en-US" dirty="0"/>
              <a:t>This presentation is being made by a Consumer Financial Protection Bureau representative on behalf of the Bureau. It does not constitute legal interpretation, guidance, or advice of the Consumer Financial Protection Bureau. Any opinions or views stated by the presenter are the presenter’s own and may not represent the Bureau’s views.</a:t>
            </a:r>
          </a:p>
        </p:txBody>
      </p:sp>
    </p:spTree>
    <p:extLst>
      <p:ext uri="{BB962C8B-B14F-4D97-AF65-F5344CB8AC3E}">
        <p14:creationId xmlns:p14="http://schemas.microsoft.com/office/powerpoint/2010/main" val="3303683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61645"/>
          </a:xfrm>
        </p:spPr>
        <p:txBody>
          <a:bodyPr/>
          <a:lstStyle/>
          <a:p>
            <a:r>
              <a:rPr lang="en-US"/>
              <a:t>Keeping </a:t>
            </a:r>
            <a:r>
              <a:rPr lang="en-US" err="1"/>
              <a:t>consumerfinance.gov</a:t>
            </a:r>
            <a:r>
              <a:rPr lang="en-US"/>
              <a:t> accessible </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p:txBody>
          <a:bodyPr/>
          <a:lstStyle/>
          <a:p>
            <a:pPr marL="546100" indent="-457200"/>
            <a:r>
              <a:rPr lang="en-US"/>
              <a:t>Large number of pages</a:t>
            </a:r>
          </a:p>
          <a:p>
            <a:pPr marL="546100" indent="-457200"/>
            <a:r>
              <a:rPr lang="en-US"/>
              <a:t>Wide range of content</a:t>
            </a:r>
          </a:p>
          <a:p>
            <a:pPr marL="546100" indent="-457200"/>
            <a:r>
              <a:rPr lang="en-US"/>
              <a:t>Varied visual design</a:t>
            </a:r>
          </a:p>
          <a:p>
            <a:pPr marL="546100" indent="-457200"/>
            <a:r>
              <a:rPr lang="en-US"/>
              <a:t>Small design and development team!</a:t>
            </a:r>
          </a:p>
        </p:txBody>
      </p:sp>
    </p:spTree>
    <p:extLst>
      <p:ext uri="{BB962C8B-B14F-4D97-AF65-F5344CB8AC3E}">
        <p14:creationId xmlns:p14="http://schemas.microsoft.com/office/powerpoint/2010/main" val="3938629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Our three strategies for web accessibility</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r>
              <a:rPr lang="en-US"/>
              <a:t>CFPB Design System</a:t>
            </a:r>
          </a:p>
          <a:p>
            <a:r>
              <a:rPr lang="en-US"/>
              <a:t>Manual accessibility audit</a:t>
            </a:r>
          </a:p>
          <a:p>
            <a:r>
              <a:rPr lang="en-US"/>
              <a:t>Automated accessibility testing</a:t>
            </a:r>
          </a:p>
        </p:txBody>
      </p:sp>
    </p:spTree>
    <p:extLst>
      <p:ext uri="{BB962C8B-B14F-4D97-AF65-F5344CB8AC3E}">
        <p14:creationId xmlns:p14="http://schemas.microsoft.com/office/powerpoint/2010/main" val="11665954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FECAC-0B59-044D-B248-A968ADA8A301}"/>
              </a:ext>
            </a:extLst>
          </p:cNvPr>
          <p:cNvSpPr>
            <a:spLocks noGrp="1"/>
          </p:cNvSpPr>
          <p:nvPr>
            <p:ph type="title"/>
          </p:nvPr>
        </p:nvSpPr>
        <p:spPr>
          <a:xfrm>
            <a:off x="508001" y="2553101"/>
            <a:ext cx="11165841" cy="2247499"/>
          </a:xfrm>
        </p:spPr>
        <p:txBody>
          <a:bodyPr/>
          <a:lstStyle/>
          <a:p>
            <a:r>
              <a:rPr lang="en-US"/>
              <a:t>1: CFPB Design System</a:t>
            </a:r>
          </a:p>
        </p:txBody>
      </p:sp>
      <p:sp>
        <p:nvSpPr>
          <p:cNvPr id="4" name="Slide Number Placeholder 3">
            <a:extLst>
              <a:ext uri="{FF2B5EF4-FFF2-40B4-BE49-F238E27FC236}">
                <a16:creationId xmlns:a16="http://schemas.microsoft.com/office/drawing/2014/main" id="{60D218CF-EFD5-4102-8B3D-0684C5E736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22</a:t>
            </a:fld>
            <a:endParaRPr lang="en-US"/>
          </a:p>
        </p:txBody>
      </p:sp>
    </p:spTree>
    <p:extLst>
      <p:ext uri="{BB962C8B-B14F-4D97-AF65-F5344CB8AC3E}">
        <p14:creationId xmlns:p14="http://schemas.microsoft.com/office/powerpoint/2010/main" val="12465001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What is a design system?</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pPr marL="50800" indent="0">
              <a:buNone/>
            </a:pPr>
            <a:r>
              <a:rPr lang="en-US"/>
              <a:t>A </a:t>
            </a:r>
            <a:r>
              <a:rPr lang="en-US" b="1"/>
              <a:t>design system </a:t>
            </a:r>
            <a:r>
              <a:rPr lang="en-US"/>
              <a:t>is a set of reusable components that supports creating consistent, accessible designs at scale</a:t>
            </a:r>
          </a:p>
        </p:txBody>
      </p:sp>
      <p:pic>
        <p:nvPicPr>
          <p:cNvPr id="9" name="Picture 8" descr="Image depicting the colors in the CFPB primary palette, including names and definitions.">
            <a:extLst>
              <a:ext uri="{FF2B5EF4-FFF2-40B4-BE49-F238E27FC236}">
                <a16:creationId xmlns:a16="http://schemas.microsoft.com/office/drawing/2014/main" id="{AA5A6C43-CBCA-D74A-A200-1C128D4466A2}"/>
              </a:ext>
            </a:extLst>
          </p:cNvPr>
          <p:cNvPicPr>
            <a:picLocks noChangeAspect="1"/>
          </p:cNvPicPr>
          <p:nvPr/>
        </p:nvPicPr>
        <p:blipFill>
          <a:blip r:embed="rId3"/>
          <a:stretch>
            <a:fillRect/>
          </a:stretch>
        </p:blipFill>
        <p:spPr>
          <a:xfrm>
            <a:off x="1318738" y="3001801"/>
            <a:ext cx="2690638" cy="2783298"/>
          </a:xfrm>
          <a:prstGeom prst="rect">
            <a:avLst/>
          </a:prstGeom>
          <a:ln>
            <a:solidFill>
              <a:schemeClr val="tx2"/>
            </a:solidFill>
          </a:ln>
        </p:spPr>
      </p:pic>
      <p:pic>
        <p:nvPicPr>
          <p:cNvPr id="10" name="Picture 9" descr="Screenshot of the CFPB Design System typefaces page showing samples of the font Avenir Next.">
            <a:extLst>
              <a:ext uri="{FF2B5EF4-FFF2-40B4-BE49-F238E27FC236}">
                <a16:creationId xmlns:a16="http://schemas.microsoft.com/office/drawing/2014/main" id="{539F9070-B8AD-F249-833E-9B8E30209421}"/>
              </a:ext>
            </a:extLst>
          </p:cNvPr>
          <p:cNvPicPr>
            <a:picLocks noChangeAspect="1"/>
          </p:cNvPicPr>
          <p:nvPr/>
        </p:nvPicPr>
        <p:blipFill>
          <a:blip r:embed="rId4"/>
          <a:stretch>
            <a:fillRect/>
          </a:stretch>
        </p:blipFill>
        <p:spPr>
          <a:xfrm>
            <a:off x="4737607" y="3001799"/>
            <a:ext cx="2858556" cy="2777833"/>
          </a:xfrm>
          <a:prstGeom prst="rect">
            <a:avLst/>
          </a:prstGeom>
          <a:ln>
            <a:solidFill>
              <a:schemeClr val="tx2"/>
            </a:solidFill>
          </a:ln>
        </p:spPr>
      </p:pic>
      <p:pic>
        <p:nvPicPr>
          <p:cNvPr id="11" name="Picture 10" descr="Screenshot of the CFPB Design System showing a selection of buttons.">
            <a:extLst>
              <a:ext uri="{FF2B5EF4-FFF2-40B4-BE49-F238E27FC236}">
                <a16:creationId xmlns:a16="http://schemas.microsoft.com/office/drawing/2014/main" id="{1E332FBB-8D10-0F47-B288-A69BA235F104}"/>
              </a:ext>
            </a:extLst>
          </p:cNvPr>
          <p:cNvPicPr>
            <a:picLocks noChangeAspect="1"/>
          </p:cNvPicPr>
          <p:nvPr/>
        </p:nvPicPr>
        <p:blipFill>
          <a:blip r:embed="rId5"/>
          <a:stretch>
            <a:fillRect/>
          </a:stretch>
        </p:blipFill>
        <p:spPr>
          <a:xfrm>
            <a:off x="8320517" y="3001481"/>
            <a:ext cx="2658621" cy="2780812"/>
          </a:xfrm>
          <a:prstGeom prst="rect">
            <a:avLst/>
          </a:prstGeom>
          <a:ln>
            <a:solidFill>
              <a:schemeClr val="tx2"/>
            </a:solidFill>
          </a:ln>
        </p:spPr>
      </p:pic>
    </p:spTree>
    <p:extLst>
      <p:ext uri="{BB962C8B-B14F-4D97-AF65-F5344CB8AC3E}">
        <p14:creationId xmlns:p14="http://schemas.microsoft.com/office/powerpoint/2010/main" val="40079353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Smaller components combine to form larger patterns</a:t>
            </a:r>
          </a:p>
        </p:txBody>
      </p:sp>
      <p:pic>
        <p:nvPicPr>
          <p:cNvPr id="2" name="Picture 1" descr="Form with title &quot;filter posts&quot; containing a search text field, set of filter controls, and an &quot;Apply filters&quot; button.">
            <a:extLst>
              <a:ext uri="{FF2B5EF4-FFF2-40B4-BE49-F238E27FC236}">
                <a16:creationId xmlns:a16="http://schemas.microsoft.com/office/drawing/2014/main" id="{C036F46D-CE91-CF4B-AC8E-3DDD3AC64176}"/>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227066" y="1577412"/>
            <a:ext cx="3440241" cy="1978255"/>
          </a:xfrm>
          <a:prstGeom prst="rect">
            <a:avLst/>
          </a:prstGeom>
        </p:spPr>
      </p:pic>
      <p:pic>
        <p:nvPicPr>
          <p:cNvPr id="10" name="Picture 10" descr="Form with title &quot;Narrow results by&quot; containing a field to select issuer name and a set of filtering checkboxes, plus an &quot;Apply filters&quot; button.">
            <a:extLst>
              <a:ext uri="{FF2B5EF4-FFF2-40B4-BE49-F238E27FC236}">
                <a16:creationId xmlns:a16="http://schemas.microsoft.com/office/drawing/2014/main" id="{F3363B52-C037-4A16-8F62-7FACE99CE853}"/>
              </a:ext>
            </a:extLst>
          </p:cNvPr>
          <p:cNvPicPr>
            <a:picLocks noChangeAspect="1"/>
          </p:cNvPicPr>
          <p:nvPr/>
        </p:nvPicPr>
        <p:blipFill>
          <a:blip r:embed="rId4"/>
          <a:stretch>
            <a:fillRect/>
          </a:stretch>
        </p:blipFill>
        <p:spPr>
          <a:xfrm>
            <a:off x="5370027" y="1576509"/>
            <a:ext cx="1547999" cy="2571590"/>
          </a:xfrm>
          <a:prstGeom prst="rect">
            <a:avLst/>
          </a:prstGeom>
        </p:spPr>
      </p:pic>
      <p:pic>
        <p:nvPicPr>
          <p:cNvPr id="3" name="Picture 4" descr="Form to sign up for a homebuying boot camp, asking for an email address, with a &quot;Sign up&quot; button.">
            <a:extLst>
              <a:ext uri="{FF2B5EF4-FFF2-40B4-BE49-F238E27FC236}">
                <a16:creationId xmlns:a16="http://schemas.microsoft.com/office/drawing/2014/main" id="{E95AE8F0-3D9D-40C0-A2CC-59FE3D62F03C}"/>
              </a:ext>
            </a:extLst>
          </p:cNvPr>
          <p:cNvPicPr>
            <a:picLocks noChangeAspect="1"/>
          </p:cNvPicPr>
          <p:nvPr/>
        </p:nvPicPr>
        <p:blipFill rotWithShape="1">
          <a:blip r:embed="rId5">
            <a:extLst>
              <a:ext uri="{28A0092B-C50C-407E-A947-70E740481C1C}">
                <a14:useLocalDpi xmlns:a14="http://schemas.microsoft.com/office/drawing/2010/main"/>
              </a:ext>
            </a:extLst>
          </a:blip>
          <a:srcRect l="3562" t="3604" r="3562" b="4805"/>
          <a:stretch/>
        </p:blipFill>
        <p:spPr>
          <a:xfrm>
            <a:off x="7699078" y="1575260"/>
            <a:ext cx="1685234" cy="1520454"/>
          </a:xfrm>
          <a:prstGeom prst="rect">
            <a:avLst/>
          </a:prstGeom>
        </p:spPr>
      </p:pic>
      <p:pic>
        <p:nvPicPr>
          <p:cNvPr id="5" name="Picture 4" descr="A form titled &quot;Before you start a complaint&quot; with some information and a search text field and button.">
            <a:extLst>
              <a:ext uri="{FF2B5EF4-FFF2-40B4-BE49-F238E27FC236}">
                <a16:creationId xmlns:a16="http://schemas.microsoft.com/office/drawing/2014/main" id="{119C5B89-2A87-5947-8657-653BC810EDE6}"/>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229289" y="4249118"/>
            <a:ext cx="3536571" cy="1522297"/>
          </a:xfrm>
          <a:prstGeom prst="rect">
            <a:avLst/>
          </a:prstGeom>
        </p:spPr>
      </p:pic>
      <p:pic>
        <p:nvPicPr>
          <p:cNvPr id="14" name="Picture 14" descr="Form to sign up for a debt reduction boot camp, asking for an email address, with a &quot;Sign up&quot; button.">
            <a:extLst>
              <a:ext uri="{FF2B5EF4-FFF2-40B4-BE49-F238E27FC236}">
                <a16:creationId xmlns:a16="http://schemas.microsoft.com/office/drawing/2014/main" id="{9E2A2A32-EF7C-453C-9090-8A1F8C4B49CD}"/>
              </a:ext>
            </a:extLst>
          </p:cNvPr>
          <p:cNvPicPr>
            <a:picLocks noChangeAspect="1"/>
          </p:cNvPicPr>
          <p:nvPr/>
        </p:nvPicPr>
        <p:blipFill>
          <a:blip r:embed="rId7"/>
          <a:stretch>
            <a:fillRect/>
          </a:stretch>
        </p:blipFill>
        <p:spPr>
          <a:xfrm>
            <a:off x="5371764" y="4710558"/>
            <a:ext cx="1789100" cy="1053819"/>
          </a:xfrm>
          <a:prstGeom prst="rect">
            <a:avLst/>
          </a:prstGeom>
          <a:ln>
            <a:solidFill>
              <a:schemeClr val="bg1">
                <a:lumMod val="85000"/>
              </a:schemeClr>
            </a:solidFill>
          </a:ln>
        </p:spPr>
      </p:pic>
      <p:pic>
        <p:nvPicPr>
          <p:cNvPr id="16" name="Picture 16" descr="Form asking for feedback on a page, whether it was helpful, any comments, and a &quot;Submit&quot; button.">
            <a:extLst>
              <a:ext uri="{FF2B5EF4-FFF2-40B4-BE49-F238E27FC236}">
                <a16:creationId xmlns:a16="http://schemas.microsoft.com/office/drawing/2014/main" id="{FF024436-F97C-497B-B0D1-404C15529383}"/>
              </a:ext>
            </a:extLst>
          </p:cNvPr>
          <p:cNvPicPr>
            <a:picLocks noChangeAspect="1"/>
          </p:cNvPicPr>
          <p:nvPr/>
        </p:nvPicPr>
        <p:blipFill>
          <a:blip r:embed="rId8"/>
          <a:stretch>
            <a:fillRect/>
          </a:stretch>
        </p:blipFill>
        <p:spPr>
          <a:xfrm>
            <a:off x="7700830" y="3715412"/>
            <a:ext cx="3262439" cy="2049041"/>
          </a:xfrm>
          <a:prstGeom prst="rect">
            <a:avLst/>
          </a:prstGeom>
        </p:spPr>
      </p:pic>
      <p:sp>
        <p:nvSpPr>
          <p:cNvPr id="7" name="Slide Number Placeholder 6">
            <a:extLst>
              <a:ext uri="{FF2B5EF4-FFF2-40B4-BE49-F238E27FC236}">
                <a16:creationId xmlns:a16="http://schemas.microsoft.com/office/drawing/2014/main" id="{A18BE1B7-05FA-46A6-A0C0-21CE6C30033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24</a:t>
            </a:fld>
            <a:endParaRPr lang="en-US"/>
          </a:p>
        </p:txBody>
      </p:sp>
    </p:spTree>
    <p:extLst>
      <p:ext uri="{BB962C8B-B14F-4D97-AF65-F5344CB8AC3E}">
        <p14:creationId xmlns:p14="http://schemas.microsoft.com/office/powerpoint/2010/main" val="36253399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Benefits of a design system</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r>
              <a:rPr lang="en-US"/>
              <a:t>Consistent, standardized implementation</a:t>
            </a:r>
          </a:p>
          <a:p>
            <a:r>
              <a:rPr lang="en-US"/>
              <a:t>Designs, code, and documentation all in one place</a:t>
            </a:r>
          </a:p>
          <a:p>
            <a:r>
              <a:rPr lang="en-US"/>
              <a:t>Builds accessibility in from the ground up</a:t>
            </a:r>
          </a:p>
        </p:txBody>
      </p:sp>
    </p:spTree>
    <p:extLst>
      <p:ext uri="{BB962C8B-B14F-4D97-AF65-F5344CB8AC3E}">
        <p14:creationId xmlns:p14="http://schemas.microsoft.com/office/powerpoint/2010/main" val="2977000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CFPB Design System</a:t>
            </a:r>
          </a:p>
        </p:txBody>
      </p:sp>
      <p:sp>
        <p:nvSpPr>
          <p:cNvPr id="5" name="Text Placeholder 4">
            <a:extLst>
              <a:ext uri="{FF2B5EF4-FFF2-40B4-BE49-F238E27FC236}">
                <a16:creationId xmlns:a16="http://schemas.microsoft.com/office/drawing/2014/main" id="{6C654BE3-74A8-3A4E-92E1-67237E36C050}"/>
              </a:ext>
            </a:extLst>
          </p:cNvPr>
          <p:cNvSpPr>
            <a:spLocks noGrp="1"/>
          </p:cNvSpPr>
          <p:nvPr>
            <p:ph type="body" idx="1"/>
          </p:nvPr>
        </p:nvSpPr>
        <p:spPr>
          <a:xfrm>
            <a:off x="450457" y="5697023"/>
            <a:ext cx="11277600" cy="534725"/>
          </a:xfrm>
        </p:spPr>
        <p:txBody>
          <a:bodyPr/>
          <a:lstStyle/>
          <a:p>
            <a:pPr marL="50800" indent="0" algn="ctr">
              <a:buNone/>
            </a:pPr>
            <a:r>
              <a:rPr lang="en-US" sz="2000">
                <a:hlinkClick r:id="rId3"/>
              </a:rPr>
              <a:t>https://cfpb.github.io/design-system/</a:t>
            </a:r>
            <a:endParaRPr lang="en-US" sz="2000"/>
          </a:p>
        </p:txBody>
      </p:sp>
      <p:pic>
        <p:nvPicPr>
          <p:cNvPr id="7" name="Picture 6" descr="Screenshot of the CFPB Design System homepage, including some overview text and a sidebar navigation with links to various subsections.">
            <a:extLst>
              <a:ext uri="{FF2B5EF4-FFF2-40B4-BE49-F238E27FC236}">
                <a16:creationId xmlns:a16="http://schemas.microsoft.com/office/drawing/2014/main" id="{7B12DA2D-7565-224E-9846-0FCD01058C8C}"/>
              </a:ext>
            </a:extLst>
          </p:cNvPr>
          <p:cNvPicPr>
            <a:picLocks noChangeAspect="1"/>
          </p:cNvPicPr>
          <p:nvPr/>
        </p:nvPicPr>
        <p:blipFill>
          <a:blip r:embed="rId4"/>
          <a:stretch>
            <a:fillRect/>
          </a:stretch>
        </p:blipFill>
        <p:spPr>
          <a:xfrm>
            <a:off x="3271975" y="1393835"/>
            <a:ext cx="5648049" cy="4070329"/>
          </a:xfrm>
          <a:prstGeom prst="rect">
            <a:avLst/>
          </a:prstGeom>
          <a:ln>
            <a:solidFill>
              <a:schemeClr val="tx2"/>
            </a:solidFill>
          </a:ln>
        </p:spPr>
      </p:pic>
    </p:spTree>
    <p:extLst>
      <p:ext uri="{BB962C8B-B14F-4D97-AF65-F5344CB8AC3E}">
        <p14:creationId xmlns:p14="http://schemas.microsoft.com/office/powerpoint/2010/main" val="27080459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8F66F-68E2-8847-B894-3923970E9C0F}"/>
              </a:ext>
            </a:extLst>
          </p:cNvPr>
          <p:cNvSpPr>
            <a:spLocks noGrp="1"/>
          </p:cNvSpPr>
          <p:nvPr>
            <p:ph type="title"/>
          </p:nvPr>
        </p:nvSpPr>
        <p:spPr/>
        <p:txBody>
          <a:bodyPr/>
          <a:lstStyle/>
          <a:p>
            <a:r>
              <a:rPr lang="en-US"/>
              <a:t>Foundation</a:t>
            </a:r>
          </a:p>
        </p:txBody>
      </p:sp>
      <p:sp>
        <p:nvSpPr>
          <p:cNvPr id="11" name="Text Placeholder 10">
            <a:extLst>
              <a:ext uri="{FF2B5EF4-FFF2-40B4-BE49-F238E27FC236}">
                <a16:creationId xmlns:a16="http://schemas.microsoft.com/office/drawing/2014/main" id="{74A3C1A1-B7FF-044C-A65F-D2AC353D06DB}"/>
              </a:ext>
            </a:extLst>
          </p:cNvPr>
          <p:cNvSpPr>
            <a:spLocks noGrp="1"/>
          </p:cNvSpPr>
          <p:nvPr>
            <p:ph type="body" idx="1"/>
          </p:nvPr>
        </p:nvSpPr>
        <p:spPr>
          <a:xfrm>
            <a:off x="457200" y="1371600"/>
            <a:ext cx="5638800" cy="4937760"/>
          </a:xfrm>
        </p:spPr>
        <p:txBody>
          <a:bodyPr/>
          <a:lstStyle/>
          <a:p>
            <a:pPr marL="50800" indent="0">
              <a:buNone/>
            </a:pPr>
            <a:r>
              <a:rPr lang="en-US"/>
              <a:t>The foundation section includes our visual identity standards, such as color, grid, and typography</a:t>
            </a:r>
          </a:p>
          <a:p>
            <a:pPr marL="50800" indent="0">
              <a:buNone/>
            </a:pPr>
            <a:endParaRPr lang="en-US"/>
          </a:p>
          <a:p>
            <a:pPr marL="50800" indent="0">
              <a:buNone/>
            </a:pPr>
            <a:r>
              <a:rPr lang="en-US"/>
              <a:t>This helps create a consistent, clear, and trustworthy experience for our audience </a:t>
            </a:r>
          </a:p>
        </p:txBody>
      </p:sp>
      <p:pic>
        <p:nvPicPr>
          <p:cNvPr id="6" name="Picture 5" descr="List of webpages in the Foundation section of the CFPB Design System.">
            <a:extLst>
              <a:ext uri="{FF2B5EF4-FFF2-40B4-BE49-F238E27FC236}">
                <a16:creationId xmlns:a16="http://schemas.microsoft.com/office/drawing/2014/main" id="{DAC5FD84-188C-2C4D-879B-F8D6BC5E99A3}"/>
              </a:ext>
            </a:extLst>
          </p:cNvPr>
          <p:cNvPicPr>
            <a:picLocks noChangeAspect="1"/>
          </p:cNvPicPr>
          <p:nvPr/>
        </p:nvPicPr>
        <p:blipFill>
          <a:blip r:embed="rId3"/>
          <a:stretch>
            <a:fillRect/>
          </a:stretch>
        </p:blipFill>
        <p:spPr>
          <a:xfrm>
            <a:off x="8404721" y="1202960"/>
            <a:ext cx="1992702" cy="5048674"/>
          </a:xfrm>
          <a:prstGeom prst="rect">
            <a:avLst/>
          </a:prstGeom>
        </p:spPr>
      </p:pic>
    </p:spTree>
    <p:extLst>
      <p:ext uri="{BB962C8B-B14F-4D97-AF65-F5344CB8AC3E}">
        <p14:creationId xmlns:p14="http://schemas.microsoft.com/office/powerpoint/2010/main" val="32940920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8F66F-68E2-8847-B894-3923970E9C0F}"/>
              </a:ext>
            </a:extLst>
          </p:cNvPr>
          <p:cNvSpPr>
            <a:spLocks noGrp="1"/>
          </p:cNvSpPr>
          <p:nvPr>
            <p:ph type="title"/>
          </p:nvPr>
        </p:nvSpPr>
        <p:spPr/>
        <p:txBody>
          <a:bodyPr/>
          <a:lstStyle/>
          <a:p>
            <a:r>
              <a:rPr lang="en-US"/>
              <a:t>Components</a:t>
            </a:r>
          </a:p>
        </p:txBody>
      </p:sp>
      <p:sp>
        <p:nvSpPr>
          <p:cNvPr id="11" name="Text Placeholder 10">
            <a:extLst>
              <a:ext uri="{FF2B5EF4-FFF2-40B4-BE49-F238E27FC236}">
                <a16:creationId xmlns:a16="http://schemas.microsoft.com/office/drawing/2014/main" id="{74A3C1A1-B7FF-044C-A65F-D2AC353D06DB}"/>
              </a:ext>
            </a:extLst>
          </p:cNvPr>
          <p:cNvSpPr>
            <a:spLocks noGrp="1"/>
          </p:cNvSpPr>
          <p:nvPr>
            <p:ph type="body" idx="1"/>
          </p:nvPr>
        </p:nvSpPr>
        <p:spPr>
          <a:xfrm>
            <a:off x="457200" y="1371600"/>
            <a:ext cx="5638800" cy="4937760"/>
          </a:xfrm>
        </p:spPr>
        <p:txBody>
          <a:bodyPr/>
          <a:lstStyle/>
          <a:p>
            <a:pPr marL="50800" indent="0">
              <a:buNone/>
            </a:pPr>
            <a:r>
              <a:rPr lang="en-US" dirty="0"/>
              <a:t>Components are individual elements that can be used to create a web page</a:t>
            </a:r>
          </a:p>
          <a:p>
            <a:pPr marL="50800" indent="0">
              <a:buNone/>
            </a:pPr>
            <a:endParaRPr lang="en-US" dirty="0"/>
          </a:p>
          <a:p>
            <a:pPr marL="50800" indent="0">
              <a:buNone/>
            </a:pPr>
            <a:r>
              <a:rPr lang="en-US" dirty="0"/>
              <a:t>Content includes:</a:t>
            </a:r>
          </a:p>
          <a:p>
            <a:r>
              <a:rPr lang="en-US" dirty="0"/>
              <a:t>Design specifications</a:t>
            </a:r>
          </a:p>
          <a:p>
            <a:r>
              <a:rPr lang="en-US" dirty="0"/>
              <a:t>Code snippets</a:t>
            </a:r>
          </a:p>
          <a:p>
            <a:r>
              <a:rPr lang="en-US" dirty="0"/>
              <a:t>Usage guidelines</a:t>
            </a:r>
          </a:p>
          <a:p>
            <a:r>
              <a:rPr lang="en-US" dirty="0"/>
              <a:t>Accessibility guidelines</a:t>
            </a:r>
          </a:p>
        </p:txBody>
      </p:sp>
      <p:pic>
        <p:nvPicPr>
          <p:cNvPr id="3" name="Picture 2" descr="List of webpages in the Components section of the CFPB Design System.">
            <a:extLst>
              <a:ext uri="{FF2B5EF4-FFF2-40B4-BE49-F238E27FC236}">
                <a16:creationId xmlns:a16="http://schemas.microsoft.com/office/drawing/2014/main" id="{CD2AC24B-140B-F748-B979-DA05C8168451}"/>
              </a:ext>
            </a:extLst>
          </p:cNvPr>
          <p:cNvPicPr>
            <a:picLocks noChangeAspect="1"/>
          </p:cNvPicPr>
          <p:nvPr/>
        </p:nvPicPr>
        <p:blipFill>
          <a:blip r:embed="rId3"/>
          <a:stretch>
            <a:fillRect/>
          </a:stretch>
        </p:blipFill>
        <p:spPr>
          <a:xfrm>
            <a:off x="8479766" y="1260686"/>
            <a:ext cx="1854679" cy="4931760"/>
          </a:xfrm>
          <a:prstGeom prst="rect">
            <a:avLst/>
          </a:prstGeom>
        </p:spPr>
      </p:pic>
    </p:spTree>
    <p:extLst>
      <p:ext uri="{BB962C8B-B14F-4D97-AF65-F5344CB8AC3E}">
        <p14:creationId xmlns:p14="http://schemas.microsoft.com/office/powerpoint/2010/main" val="4178491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8F66F-68E2-8847-B894-3923970E9C0F}"/>
              </a:ext>
            </a:extLst>
          </p:cNvPr>
          <p:cNvSpPr>
            <a:spLocks noGrp="1"/>
          </p:cNvSpPr>
          <p:nvPr>
            <p:ph type="title"/>
          </p:nvPr>
        </p:nvSpPr>
        <p:spPr/>
        <p:txBody>
          <a:bodyPr/>
          <a:lstStyle/>
          <a:p>
            <a:r>
              <a:rPr lang="en-US"/>
              <a:t>Patterns</a:t>
            </a:r>
          </a:p>
        </p:txBody>
      </p:sp>
      <p:sp>
        <p:nvSpPr>
          <p:cNvPr id="11" name="Text Placeholder 10">
            <a:extLst>
              <a:ext uri="{FF2B5EF4-FFF2-40B4-BE49-F238E27FC236}">
                <a16:creationId xmlns:a16="http://schemas.microsoft.com/office/drawing/2014/main" id="{74A3C1A1-B7FF-044C-A65F-D2AC353D06DB}"/>
              </a:ext>
            </a:extLst>
          </p:cNvPr>
          <p:cNvSpPr>
            <a:spLocks noGrp="1"/>
          </p:cNvSpPr>
          <p:nvPr>
            <p:ph type="body" idx="1"/>
          </p:nvPr>
        </p:nvSpPr>
        <p:spPr>
          <a:xfrm>
            <a:off x="457200" y="1371600"/>
            <a:ext cx="5638800" cy="4937760"/>
          </a:xfrm>
        </p:spPr>
        <p:txBody>
          <a:bodyPr/>
          <a:lstStyle/>
          <a:p>
            <a:pPr marL="50800" indent="0">
              <a:buNone/>
            </a:pPr>
            <a:r>
              <a:rPr lang="en-US"/>
              <a:t>Patterns are combinations of components used in conjunction to achieve a goal</a:t>
            </a:r>
          </a:p>
          <a:p>
            <a:r>
              <a:rPr lang="en-US" b="1"/>
              <a:t>Interaction patterns</a:t>
            </a:r>
            <a:r>
              <a:rPr lang="en-US"/>
              <a:t> are best practice design solutions to common user tasks</a:t>
            </a:r>
          </a:p>
          <a:p>
            <a:r>
              <a:rPr lang="en-US" b="1"/>
              <a:t>Layout patterns </a:t>
            </a:r>
            <a:r>
              <a:rPr lang="en-US"/>
              <a:t>are used by designers to organize content into clear, accessible web pages</a:t>
            </a:r>
          </a:p>
        </p:txBody>
      </p:sp>
      <p:pic>
        <p:nvPicPr>
          <p:cNvPr id="4" name="Picture 3" descr="List of webpages in the Patterns section of the CFPB Design System.">
            <a:extLst>
              <a:ext uri="{FF2B5EF4-FFF2-40B4-BE49-F238E27FC236}">
                <a16:creationId xmlns:a16="http://schemas.microsoft.com/office/drawing/2014/main" id="{AE4E2EFD-9E12-4640-8D0D-E12C80179D79}"/>
              </a:ext>
            </a:extLst>
          </p:cNvPr>
          <p:cNvPicPr>
            <a:picLocks noChangeAspect="1"/>
          </p:cNvPicPr>
          <p:nvPr/>
        </p:nvPicPr>
        <p:blipFill>
          <a:blip r:embed="rId3"/>
          <a:stretch>
            <a:fillRect/>
          </a:stretch>
        </p:blipFill>
        <p:spPr>
          <a:xfrm>
            <a:off x="8479766" y="1260686"/>
            <a:ext cx="1774153" cy="4931760"/>
          </a:xfrm>
          <a:prstGeom prst="rect">
            <a:avLst/>
          </a:prstGeom>
        </p:spPr>
      </p:pic>
    </p:spTree>
    <p:extLst>
      <p:ext uri="{BB962C8B-B14F-4D97-AF65-F5344CB8AC3E}">
        <p14:creationId xmlns:p14="http://schemas.microsoft.com/office/powerpoint/2010/main" val="1602126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Agenda</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p:txBody>
          <a:bodyPr/>
          <a:lstStyle/>
          <a:p>
            <a:r>
              <a:rPr lang="en-US"/>
              <a:t>Introduction to the CFPB</a:t>
            </a:r>
          </a:p>
          <a:p>
            <a:r>
              <a:rPr lang="en-US"/>
              <a:t>Accessibility at the CFPB</a:t>
            </a:r>
          </a:p>
          <a:p>
            <a:r>
              <a:rPr lang="en-US"/>
              <a:t>Web accessibility at the CFPB</a:t>
            </a:r>
          </a:p>
          <a:p>
            <a:pPr lvl="1"/>
            <a:r>
              <a:rPr lang="en-US"/>
              <a:t>CFPB Design System</a:t>
            </a:r>
          </a:p>
          <a:p>
            <a:pPr lvl="1"/>
            <a:r>
              <a:rPr lang="en-US"/>
              <a:t>Manual accessibility audit</a:t>
            </a:r>
          </a:p>
          <a:p>
            <a:pPr lvl="1"/>
            <a:r>
              <a:rPr lang="en-US"/>
              <a:t>Automated accessibility testing</a:t>
            </a:r>
          </a:p>
          <a:p>
            <a:r>
              <a:rPr lang="en-US"/>
              <a:t>Bringing it all together</a:t>
            </a:r>
          </a:p>
        </p:txBody>
      </p:sp>
    </p:spTree>
    <p:extLst>
      <p:ext uri="{BB962C8B-B14F-4D97-AF65-F5344CB8AC3E}">
        <p14:creationId xmlns:p14="http://schemas.microsoft.com/office/powerpoint/2010/main" val="19796017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D38868E-DC35-5B4C-9623-F9EBABA4D830}"/>
              </a:ext>
            </a:extLst>
          </p:cNvPr>
          <p:cNvSpPr>
            <a:spLocks noGrp="1"/>
          </p:cNvSpPr>
          <p:nvPr>
            <p:ph type="title"/>
          </p:nvPr>
        </p:nvSpPr>
        <p:spPr/>
        <p:txBody>
          <a:bodyPr/>
          <a:lstStyle/>
          <a:p>
            <a:r>
              <a:rPr lang="en-US"/>
              <a:t>Example: Hero pattern</a:t>
            </a:r>
          </a:p>
        </p:txBody>
      </p:sp>
      <p:pic>
        <p:nvPicPr>
          <p:cNvPr id="16" name="Picture 15" descr="First third of the CFPB Design System page on the Hero pattern, including overview text and major types of heroes.">
            <a:extLst>
              <a:ext uri="{FF2B5EF4-FFF2-40B4-BE49-F238E27FC236}">
                <a16:creationId xmlns:a16="http://schemas.microsoft.com/office/drawing/2014/main" id="{671678F6-CD0D-7F46-9593-FBA1E5E481E5}"/>
              </a:ext>
            </a:extLst>
          </p:cNvPr>
          <p:cNvPicPr>
            <a:picLocks noChangeAspect="1"/>
          </p:cNvPicPr>
          <p:nvPr/>
        </p:nvPicPr>
        <p:blipFill>
          <a:blip r:embed="rId3"/>
          <a:stretch>
            <a:fillRect/>
          </a:stretch>
        </p:blipFill>
        <p:spPr>
          <a:xfrm>
            <a:off x="999189" y="1342666"/>
            <a:ext cx="2667000" cy="4851400"/>
          </a:xfrm>
          <a:prstGeom prst="rect">
            <a:avLst/>
          </a:prstGeom>
          <a:ln>
            <a:solidFill>
              <a:schemeClr val="tx2"/>
            </a:solidFill>
          </a:ln>
        </p:spPr>
      </p:pic>
      <p:pic>
        <p:nvPicPr>
          <p:cNvPr id="17" name="Picture 16" descr="Second third of the CFPB Design System page on the Hero pattern, including variations, use cases, and guidelines.">
            <a:extLst>
              <a:ext uri="{FF2B5EF4-FFF2-40B4-BE49-F238E27FC236}">
                <a16:creationId xmlns:a16="http://schemas.microsoft.com/office/drawing/2014/main" id="{1ED0E055-1F0F-5143-AFCB-7A60E57A7012}"/>
              </a:ext>
            </a:extLst>
          </p:cNvPr>
          <p:cNvPicPr>
            <a:picLocks noChangeAspect="1"/>
          </p:cNvPicPr>
          <p:nvPr/>
        </p:nvPicPr>
        <p:blipFill>
          <a:blip r:embed="rId4"/>
          <a:stretch>
            <a:fillRect/>
          </a:stretch>
        </p:blipFill>
        <p:spPr>
          <a:xfrm>
            <a:off x="4398395" y="1342666"/>
            <a:ext cx="2972286" cy="4851400"/>
          </a:xfrm>
          <a:prstGeom prst="rect">
            <a:avLst/>
          </a:prstGeom>
          <a:ln>
            <a:solidFill>
              <a:schemeClr val="tx2"/>
            </a:solidFill>
          </a:ln>
        </p:spPr>
      </p:pic>
      <p:pic>
        <p:nvPicPr>
          <p:cNvPr id="18" name="Picture 17" descr="Final third of the CFPB Design System page on the Hero pattern, including additional guidelines and behaviors.">
            <a:extLst>
              <a:ext uri="{FF2B5EF4-FFF2-40B4-BE49-F238E27FC236}">
                <a16:creationId xmlns:a16="http://schemas.microsoft.com/office/drawing/2014/main" id="{0D4B3EB7-6D39-E340-AE0B-343A8C0ACE8F}"/>
              </a:ext>
            </a:extLst>
          </p:cNvPr>
          <p:cNvPicPr>
            <a:picLocks noChangeAspect="1"/>
          </p:cNvPicPr>
          <p:nvPr/>
        </p:nvPicPr>
        <p:blipFill>
          <a:blip r:embed="rId5"/>
          <a:stretch>
            <a:fillRect/>
          </a:stretch>
        </p:blipFill>
        <p:spPr>
          <a:xfrm>
            <a:off x="8102888" y="1342666"/>
            <a:ext cx="3089923" cy="4851400"/>
          </a:xfrm>
          <a:prstGeom prst="rect">
            <a:avLst/>
          </a:prstGeom>
          <a:ln>
            <a:solidFill>
              <a:schemeClr val="tx2"/>
            </a:solidFill>
          </a:ln>
        </p:spPr>
      </p:pic>
      <p:sp>
        <p:nvSpPr>
          <p:cNvPr id="3" name="Slide Number Placeholder 2">
            <a:extLst>
              <a:ext uri="{FF2B5EF4-FFF2-40B4-BE49-F238E27FC236}">
                <a16:creationId xmlns:a16="http://schemas.microsoft.com/office/drawing/2014/main" id="{BFCC3E77-140D-4058-B5AD-F989837F8B2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30</a:t>
            </a:fld>
            <a:endParaRPr lang="en-US"/>
          </a:p>
        </p:txBody>
      </p:sp>
    </p:spTree>
    <p:extLst>
      <p:ext uri="{BB962C8B-B14F-4D97-AF65-F5344CB8AC3E}">
        <p14:creationId xmlns:p14="http://schemas.microsoft.com/office/powerpoint/2010/main" val="26785835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Accessibility in the CFPB Design System</a:t>
            </a:r>
          </a:p>
        </p:txBody>
      </p:sp>
      <p:sp>
        <p:nvSpPr>
          <p:cNvPr id="5" name="Text Placeholder 4">
            <a:extLst>
              <a:ext uri="{FF2B5EF4-FFF2-40B4-BE49-F238E27FC236}">
                <a16:creationId xmlns:a16="http://schemas.microsoft.com/office/drawing/2014/main" id="{9547199D-2788-8949-8801-84F8C63FB817}"/>
              </a:ext>
            </a:extLst>
          </p:cNvPr>
          <p:cNvSpPr>
            <a:spLocks noGrp="1"/>
          </p:cNvSpPr>
          <p:nvPr>
            <p:ph type="body" idx="1"/>
          </p:nvPr>
        </p:nvSpPr>
        <p:spPr>
          <a:xfrm>
            <a:off x="457198" y="1371600"/>
            <a:ext cx="6033053" cy="4937760"/>
          </a:xfrm>
        </p:spPr>
        <p:txBody>
          <a:bodyPr/>
          <a:lstStyle/>
          <a:p>
            <a:r>
              <a:rPr lang="en-US"/>
              <a:t>General guidelines</a:t>
            </a:r>
          </a:p>
          <a:p>
            <a:r>
              <a:rPr lang="en-US"/>
              <a:t>Component-specific guidelines</a:t>
            </a:r>
          </a:p>
          <a:p>
            <a:r>
              <a:rPr lang="en-US"/>
              <a:t>Accessibility audit guidelines</a:t>
            </a:r>
          </a:p>
          <a:p>
            <a:r>
              <a:rPr lang="en-US"/>
              <a:t>Design System website is also accessible</a:t>
            </a:r>
          </a:p>
        </p:txBody>
      </p:sp>
      <p:pic>
        <p:nvPicPr>
          <p:cNvPr id="2" name="Picture 1" descr="Screenshot of accessibility documentation in the CFPB Design System, describing how users with color blindness perceive colors.">
            <a:extLst>
              <a:ext uri="{FF2B5EF4-FFF2-40B4-BE49-F238E27FC236}">
                <a16:creationId xmlns:a16="http://schemas.microsoft.com/office/drawing/2014/main" id="{146857A2-E797-3E44-8E17-0918F8A69143}"/>
              </a:ext>
            </a:extLst>
          </p:cNvPr>
          <p:cNvPicPr>
            <a:picLocks noChangeAspect="1"/>
          </p:cNvPicPr>
          <p:nvPr/>
        </p:nvPicPr>
        <p:blipFill>
          <a:blip r:embed="rId3"/>
          <a:stretch>
            <a:fillRect/>
          </a:stretch>
        </p:blipFill>
        <p:spPr>
          <a:xfrm>
            <a:off x="7163957" y="1371600"/>
            <a:ext cx="3470913" cy="4583040"/>
          </a:xfrm>
          <a:prstGeom prst="rect">
            <a:avLst/>
          </a:prstGeom>
          <a:ln>
            <a:solidFill>
              <a:schemeClr val="tx2"/>
            </a:solidFill>
          </a:ln>
        </p:spPr>
      </p:pic>
      <p:sp>
        <p:nvSpPr>
          <p:cNvPr id="6" name="Slide Number Placeholder 5">
            <a:extLst>
              <a:ext uri="{FF2B5EF4-FFF2-40B4-BE49-F238E27FC236}">
                <a16:creationId xmlns:a16="http://schemas.microsoft.com/office/drawing/2014/main" id="{5D371823-6E1A-4EE5-915C-58E684A1AE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31</a:t>
            </a:fld>
            <a:endParaRPr lang="en-US"/>
          </a:p>
        </p:txBody>
      </p:sp>
    </p:spTree>
    <p:extLst>
      <p:ext uri="{BB962C8B-B14F-4D97-AF65-F5344CB8AC3E}">
        <p14:creationId xmlns:p14="http://schemas.microsoft.com/office/powerpoint/2010/main" val="14083311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FC385C5-4DAF-5B41-AF40-9253E66485BA}"/>
              </a:ext>
            </a:extLst>
          </p:cNvPr>
          <p:cNvSpPr>
            <a:spLocks noGrp="1"/>
          </p:cNvSpPr>
          <p:nvPr>
            <p:ph type="title"/>
          </p:nvPr>
        </p:nvSpPr>
        <p:spPr/>
        <p:txBody>
          <a:bodyPr/>
          <a:lstStyle/>
          <a:p>
            <a:r>
              <a:rPr lang="en-US"/>
              <a:t>Integrating the Design System into our work</a:t>
            </a:r>
          </a:p>
        </p:txBody>
      </p:sp>
      <p:sp>
        <p:nvSpPr>
          <p:cNvPr id="7" name="Text Placeholder 6">
            <a:extLst>
              <a:ext uri="{FF2B5EF4-FFF2-40B4-BE49-F238E27FC236}">
                <a16:creationId xmlns:a16="http://schemas.microsoft.com/office/drawing/2014/main" id="{9A536974-0367-DE41-9B2D-21A79B4013A7}"/>
              </a:ext>
            </a:extLst>
          </p:cNvPr>
          <p:cNvSpPr>
            <a:spLocks noGrp="1"/>
          </p:cNvSpPr>
          <p:nvPr>
            <p:ph type="body" idx="1"/>
          </p:nvPr>
        </p:nvSpPr>
        <p:spPr/>
        <p:txBody>
          <a:bodyPr/>
          <a:lstStyle/>
          <a:p>
            <a:pPr marL="50800" indent="0">
              <a:buNone/>
            </a:pPr>
            <a:r>
              <a:rPr lang="en-US"/>
              <a:t>Open source: </a:t>
            </a:r>
            <a:r>
              <a:rPr lang="en-US">
                <a:hlinkClick r:id="rId3"/>
              </a:rPr>
              <a:t>https://github.com/cfpb/design-system</a:t>
            </a:r>
            <a:endParaRPr lang="en-US"/>
          </a:p>
          <a:p>
            <a:pPr marL="50800" indent="0">
              <a:buNone/>
            </a:pPr>
            <a:endParaRPr lang="en-US"/>
          </a:p>
          <a:p>
            <a:pPr marL="50800" indent="0">
              <a:buNone/>
            </a:pPr>
            <a:r>
              <a:rPr lang="en-US"/>
              <a:t>Integrations for web developers</a:t>
            </a:r>
          </a:p>
          <a:p>
            <a:r>
              <a:rPr lang="en-US"/>
              <a:t>Published as NPM package: </a:t>
            </a:r>
            <a:r>
              <a:rPr lang="en-US">
                <a:hlinkClick r:id="rId4"/>
              </a:rPr>
              <a:t>@cfpb/cfpb-design-system</a:t>
            </a:r>
            <a:endParaRPr lang="en-US"/>
          </a:p>
          <a:p>
            <a:r>
              <a:rPr lang="en-US"/>
              <a:t>Wagtail CMS integration: </a:t>
            </a:r>
            <a:r>
              <a:rPr lang="en-US">
                <a:hlinkClick r:id="rId5"/>
              </a:rPr>
              <a:t>https://github.com/cfpb/consumerfinance.gov</a:t>
            </a:r>
            <a:endParaRPr lang="en-US"/>
          </a:p>
        </p:txBody>
      </p:sp>
    </p:spTree>
    <p:extLst>
      <p:ext uri="{BB962C8B-B14F-4D97-AF65-F5344CB8AC3E}">
        <p14:creationId xmlns:p14="http://schemas.microsoft.com/office/powerpoint/2010/main" val="39370365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FECAC-0B59-044D-B248-A968ADA8A301}"/>
              </a:ext>
            </a:extLst>
          </p:cNvPr>
          <p:cNvSpPr>
            <a:spLocks noGrp="1"/>
          </p:cNvSpPr>
          <p:nvPr>
            <p:ph type="title"/>
          </p:nvPr>
        </p:nvSpPr>
        <p:spPr>
          <a:xfrm>
            <a:off x="508001" y="2553101"/>
            <a:ext cx="11165841" cy="2247499"/>
          </a:xfrm>
        </p:spPr>
        <p:txBody>
          <a:bodyPr/>
          <a:lstStyle/>
          <a:p>
            <a:r>
              <a:rPr lang="en-US"/>
              <a:t>2: Manual accessibility audit  </a:t>
            </a:r>
          </a:p>
        </p:txBody>
      </p:sp>
    </p:spTree>
    <p:extLst>
      <p:ext uri="{BB962C8B-B14F-4D97-AF65-F5344CB8AC3E}">
        <p14:creationId xmlns:p14="http://schemas.microsoft.com/office/powerpoint/2010/main" val="14866003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The manual accessibility audit</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pPr marL="50800" indent="0">
              <a:buNone/>
            </a:pPr>
            <a:r>
              <a:rPr lang="en-US"/>
              <a:t>Manual accessibility testing process for both designers and developers</a:t>
            </a:r>
          </a:p>
          <a:p>
            <a:pPr marL="50800" indent="0">
              <a:buNone/>
            </a:pPr>
            <a:endParaRPr lang="en-US"/>
          </a:p>
          <a:p>
            <a:pPr marL="50800" indent="0">
              <a:buNone/>
            </a:pPr>
            <a:r>
              <a:rPr lang="en-US"/>
              <a:t>Step-by-step audit </a:t>
            </a:r>
          </a:p>
          <a:p>
            <a:r>
              <a:rPr lang="en-US"/>
              <a:t>Based on WCAG 2.0 AA standards (with some AAA and WCAG 2.1 criteria added) </a:t>
            </a:r>
          </a:p>
          <a:p>
            <a:r>
              <a:rPr lang="en-US"/>
              <a:t>Written in Excel </a:t>
            </a:r>
          </a:p>
          <a:p>
            <a:r>
              <a:rPr lang="en-US"/>
              <a:t>Written for use on </a:t>
            </a:r>
            <a:r>
              <a:rPr lang="en-US" err="1"/>
              <a:t>MacBooks</a:t>
            </a:r>
            <a:r>
              <a:rPr lang="en-US"/>
              <a:t> and iPhones</a:t>
            </a:r>
          </a:p>
        </p:txBody>
      </p:sp>
    </p:spTree>
    <p:extLst>
      <p:ext uri="{BB962C8B-B14F-4D97-AF65-F5344CB8AC3E}">
        <p14:creationId xmlns:p14="http://schemas.microsoft.com/office/powerpoint/2010/main" val="18366495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Structure of the manual audit</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pPr marL="50800" indent="0">
              <a:buNone/>
            </a:pPr>
            <a:r>
              <a:rPr lang="en-US"/>
              <a:t>Covers:</a:t>
            </a:r>
          </a:p>
          <a:p>
            <a:r>
              <a:rPr lang="en-US"/>
              <a:t>HTML validation &amp; some automated checks</a:t>
            </a:r>
          </a:p>
          <a:p>
            <a:r>
              <a:rPr lang="en-US"/>
              <a:t>Voiceover testing </a:t>
            </a:r>
          </a:p>
          <a:p>
            <a:r>
              <a:rPr lang="en-US"/>
              <a:t>Keyboard testing  </a:t>
            </a:r>
          </a:p>
          <a:p>
            <a:r>
              <a:rPr lang="en-US"/>
              <a:t>Mobile testing</a:t>
            </a:r>
          </a:p>
          <a:p>
            <a:r>
              <a:rPr lang="en-US"/>
              <a:t>Sensory-sensitive &amp; forms testing</a:t>
            </a:r>
          </a:p>
        </p:txBody>
      </p:sp>
    </p:spTree>
    <p:extLst>
      <p:ext uri="{BB962C8B-B14F-4D97-AF65-F5344CB8AC3E}">
        <p14:creationId xmlns:p14="http://schemas.microsoft.com/office/powerpoint/2010/main" val="20828221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Why the manual audit is important</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r>
              <a:rPr lang="en-US"/>
              <a:t>Comprehensive process to catch accessibility bugs</a:t>
            </a:r>
          </a:p>
          <a:p>
            <a:r>
              <a:rPr lang="en-US"/>
              <a:t>Builds empathy, awareness, and greater understanding </a:t>
            </a:r>
          </a:p>
          <a:p>
            <a:r>
              <a:rPr lang="en-US"/>
              <a:t>Builds knowledge that can be applied to design and development</a:t>
            </a:r>
          </a:p>
        </p:txBody>
      </p:sp>
    </p:spTree>
    <p:extLst>
      <p:ext uri="{BB962C8B-B14F-4D97-AF65-F5344CB8AC3E}">
        <p14:creationId xmlns:p14="http://schemas.microsoft.com/office/powerpoint/2010/main" val="21397437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How the manual audit is run</a:t>
            </a:r>
          </a:p>
        </p:txBody>
      </p:sp>
      <p:pic>
        <p:nvPicPr>
          <p:cNvPr id="2" name="Picture 2" descr="image of an Asian man sitting on the floor against a sofa, holding a mobile phone and with a laptop in his lap">
            <a:extLst>
              <a:ext uri="{FF2B5EF4-FFF2-40B4-BE49-F238E27FC236}">
                <a16:creationId xmlns:a16="http://schemas.microsoft.com/office/drawing/2014/main" id="{946CA818-2344-46EB-9CFC-48B95BF110EF}"/>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06290" y="1522075"/>
            <a:ext cx="4460080" cy="4123351"/>
          </a:xfrm>
          <a:prstGeom prst="rect">
            <a:avLst/>
          </a:prstGeom>
        </p:spPr>
      </p:pic>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5783801" y="1371600"/>
            <a:ext cx="5950999" cy="4937760"/>
          </a:xfrm>
        </p:spPr>
        <p:txBody>
          <a:bodyPr/>
          <a:lstStyle/>
          <a:p>
            <a:r>
              <a:rPr lang="en-US"/>
              <a:t>Find a spot on the floor</a:t>
            </a:r>
          </a:p>
          <a:p>
            <a:r>
              <a:rPr lang="en-US"/>
              <a:t>Open the manual audit in Excel</a:t>
            </a:r>
          </a:p>
          <a:p>
            <a:r>
              <a:rPr lang="en-US"/>
              <a:t>Open the page that's being tested, on either desktop or mobile </a:t>
            </a:r>
          </a:p>
          <a:p>
            <a:r>
              <a:rPr lang="en-US"/>
              <a:t>Run and rate each step </a:t>
            </a:r>
          </a:p>
          <a:p>
            <a:r>
              <a:rPr lang="en-US"/>
              <a:t>Perform additional steps to calculate bug severity</a:t>
            </a:r>
          </a:p>
        </p:txBody>
      </p:sp>
    </p:spTree>
    <p:extLst>
      <p:ext uri="{BB962C8B-B14F-4D97-AF65-F5344CB8AC3E}">
        <p14:creationId xmlns:p14="http://schemas.microsoft.com/office/powerpoint/2010/main" val="3754670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Screenshot of the manual audit: Mobile testing </a:t>
            </a:r>
          </a:p>
        </p:txBody>
      </p:sp>
      <p:pic>
        <p:nvPicPr>
          <p:cNvPr id="3" name="Picture 4" descr="Screenshot showing a close up of the mobile testing section of the manual accessibility audit, with criteria filled in">
            <a:extLst>
              <a:ext uri="{FF2B5EF4-FFF2-40B4-BE49-F238E27FC236}">
                <a16:creationId xmlns:a16="http://schemas.microsoft.com/office/drawing/2014/main" id="{4CBA828A-57D8-45F4-A4F6-07BDE8804CE7}"/>
              </a:ext>
            </a:extLst>
          </p:cNvPr>
          <p:cNvPicPr>
            <a:picLocks noChangeAspect="1"/>
          </p:cNvPicPr>
          <p:nvPr/>
        </p:nvPicPr>
        <p:blipFill rotWithShape="1">
          <a:blip r:embed="rId3">
            <a:extLst>
              <a:ext uri="{28A0092B-C50C-407E-A947-70E740481C1C}">
                <a14:useLocalDpi xmlns:a14="http://schemas.microsoft.com/office/drawing/2010/main"/>
              </a:ext>
            </a:extLst>
          </a:blip>
          <a:srcRect r="594" b="-124"/>
          <a:stretch/>
        </p:blipFill>
        <p:spPr>
          <a:xfrm>
            <a:off x="780930" y="1474069"/>
            <a:ext cx="10632850" cy="4654325"/>
          </a:xfrm>
          <a:prstGeom prst="rect">
            <a:avLst/>
          </a:prstGeom>
          <a:ln>
            <a:solidFill>
              <a:schemeClr val="tx2"/>
            </a:solidFill>
          </a:ln>
        </p:spPr>
      </p:pic>
      <p:sp>
        <p:nvSpPr>
          <p:cNvPr id="5" name="Slide Number Placeholder 4">
            <a:extLst>
              <a:ext uri="{FF2B5EF4-FFF2-40B4-BE49-F238E27FC236}">
                <a16:creationId xmlns:a16="http://schemas.microsoft.com/office/drawing/2014/main" id="{3661A8C9-E036-43B6-B941-5E97E0D6C74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38</a:t>
            </a:fld>
            <a:endParaRPr lang="en-US"/>
          </a:p>
        </p:txBody>
      </p:sp>
    </p:spTree>
    <p:extLst>
      <p:ext uri="{BB962C8B-B14F-4D97-AF65-F5344CB8AC3E}">
        <p14:creationId xmlns:p14="http://schemas.microsoft.com/office/powerpoint/2010/main" val="3697566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Guidelines</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pPr marL="50800" indent="0">
              <a:buNone/>
            </a:pPr>
            <a:r>
              <a:rPr lang="en-US"/>
              <a:t>When to use the manual audit </a:t>
            </a:r>
          </a:p>
          <a:p>
            <a:r>
              <a:rPr lang="en-US"/>
              <a:t>Before products launch </a:t>
            </a:r>
          </a:p>
          <a:p>
            <a:r>
              <a:rPr lang="en-US"/>
              <a:t>New or modified components/patterns</a:t>
            </a:r>
          </a:p>
          <a:p>
            <a:r>
              <a:rPr lang="en-US"/>
              <a:t>Periodic audits</a:t>
            </a:r>
          </a:p>
        </p:txBody>
      </p:sp>
    </p:spTree>
    <p:extLst>
      <p:ext uri="{BB962C8B-B14F-4D97-AF65-F5344CB8AC3E}">
        <p14:creationId xmlns:p14="http://schemas.microsoft.com/office/powerpoint/2010/main" val="2011033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FECAC-0B59-044D-B248-A968ADA8A301}"/>
              </a:ext>
            </a:extLst>
          </p:cNvPr>
          <p:cNvSpPr>
            <a:spLocks noGrp="1"/>
          </p:cNvSpPr>
          <p:nvPr>
            <p:ph type="title"/>
          </p:nvPr>
        </p:nvSpPr>
        <p:spPr>
          <a:xfrm>
            <a:off x="508001" y="2553101"/>
            <a:ext cx="11165841" cy="2247499"/>
          </a:xfrm>
        </p:spPr>
        <p:txBody>
          <a:bodyPr/>
          <a:lstStyle/>
          <a:p>
            <a:r>
              <a:rPr lang="en-US"/>
              <a:t>Introduction to the CFPB</a:t>
            </a:r>
          </a:p>
        </p:txBody>
      </p:sp>
    </p:spTree>
    <p:extLst>
      <p:ext uri="{BB962C8B-B14F-4D97-AF65-F5344CB8AC3E}">
        <p14:creationId xmlns:p14="http://schemas.microsoft.com/office/powerpoint/2010/main" val="30366247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It's open source!</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p:txBody>
          <a:bodyPr/>
          <a:lstStyle/>
          <a:p>
            <a:pPr marL="88900" indent="0">
              <a:buNone/>
            </a:pPr>
            <a:r>
              <a:rPr lang="en-US"/>
              <a:t>The manual audit is available for download as an Excel file. </a:t>
            </a:r>
          </a:p>
          <a:p>
            <a:pPr marL="88900" indent="0">
              <a:buNone/>
            </a:pPr>
            <a:r>
              <a:rPr lang="en-US"/>
              <a:t>(Currently written for use with Macs and iPhones) </a:t>
            </a:r>
          </a:p>
          <a:p>
            <a:pPr marL="88900" indent="0">
              <a:buNone/>
            </a:pPr>
            <a:endParaRPr lang="en-US"/>
          </a:p>
          <a:p>
            <a:pPr marL="88900" indent="0">
              <a:buNone/>
            </a:pPr>
            <a:r>
              <a:rPr lang="en-US"/>
              <a:t>Documented as part of the CFPB Design System:</a:t>
            </a:r>
          </a:p>
          <a:p>
            <a:pPr marL="546100" indent="-457200"/>
            <a:r>
              <a:rPr lang="en-US">
                <a:hlinkClick r:id="rId3"/>
              </a:rPr>
              <a:t>https://cfpb.github.io/design-system/guidelines/accessibility</a:t>
            </a:r>
            <a:endParaRPr lang="en-US"/>
          </a:p>
        </p:txBody>
      </p:sp>
    </p:spTree>
    <p:extLst>
      <p:ext uri="{BB962C8B-B14F-4D97-AF65-F5344CB8AC3E}">
        <p14:creationId xmlns:p14="http://schemas.microsoft.com/office/powerpoint/2010/main" val="31553524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FECAC-0B59-044D-B248-A968ADA8A301}"/>
              </a:ext>
            </a:extLst>
          </p:cNvPr>
          <p:cNvSpPr>
            <a:spLocks noGrp="1"/>
          </p:cNvSpPr>
          <p:nvPr>
            <p:ph type="title"/>
          </p:nvPr>
        </p:nvSpPr>
        <p:spPr>
          <a:xfrm>
            <a:off x="508001" y="2553101"/>
            <a:ext cx="11165841" cy="2247499"/>
          </a:xfrm>
        </p:spPr>
        <p:txBody>
          <a:bodyPr/>
          <a:lstStyle/>
          <a:p>
            <a:r>
              <a:rPr lang="en-US"/>
              <a:t>3: Automated accessibility testing</a:t>
            </a:r>
          </a:p>
        </p:txBody>
      </p:sp>
    </p:spTree>
    <p:extLst>
      <p:ext uri="{BB962C8B-B14F-4D97-AF65-F5344CB8AC3E}">
        <p14:creationId xmlns:p14="http://schemas.microsoft.com/office/powerpoint/2010/main" val="35077366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E2AF7-28E9-4038-A0B1-B08DC7CFE2E5}"/>
              </a:ext>
            </a:extLst>
          </p:cNvPr>
          <p:cNvSpPr>
            <a:spLocks noGrp="1"/>
          </p:cNvSpPr>
          <p:nvPr>
            <p:ph type="title"/>
          </p:nvPr>
        </p:nvSpPr>
        <p:spPr>
          <a:xfrm>
            <a:off x="457200" y="317405"/>
            <a:ext cx="10515600" cy="461645"/>
          </a:xfrm>
        </p:spPr>
        <p:txBody>
          <a:bodyPr/>
          <a:lstStyle/>
          <a:p>
            <a:r>
              <a:rPr lang="en-US"/>
              <a:t>Automation as a complement to manual audit</a:t>
            </a:r>
          </a:p>
        </p:txBody>
      </p:sp>
      <p:sp>
        <p:nvSpPr>
          <p:cNvPr id="3" name="Text Placeholder 2">
            <a:extLst>
              <a:ext uri="{FF2B5EF4-FFF2-40B4-BE49-F238E27FC236}">
                <a16:creationId xmlns:a16="http://schemas.microsoft.com/office/drawing/2014/main" id="{A6B6F352-0992-47D6-945C-F5EA6A2CD64F}"/>
              </a:ext>
            </a:extLst>
          </p:cNvPr>
          <p:cNvSpPr>
            <a:spLocks noGrp="1"/>
          </p:cNvSpPr>
          <p:nvPr>
            <p:ph type="body" idx="1"/>
          </p:nvPr>
        </p:nvSpPr>
        <p:spPr/>
        <p:txBody>
          <a:bodyPr/>
          <a:lstStyle/>
          <a:p>
            <a:pPr marL="50800" indent="0">
              <a:buNone/>
            </a:pPr>
            <a:r>
              <a:rPr lang="en-US" dirty="0"/>
              <a:t>Manual audit is thorough, but doesn’t scale well</a:t>
            </a:r>
          </a:p>
          <a:p>
            <a:r>
              <a:rPr lang="en-US" dirty="0"/>
              <a:t>Can take 1 hour+ for a person to fully audit a page</a:t>
            </a:r>
          </a:p>
          <a:p>
            <a:r>
              <a:rPr lang="en-US" dirty="0"/>
              <a:t>8,000+ pages on </a:t>
            </a:r>
            <a:r>
              <a:rPr lang="en-US" dirty="0" err="1"/>
              <a:t>consumerfinance.gov</a:t>
            </a:r>
            <a:endParaRPr lang="en-US" dirty="0"/>
          </a:p>
          <a:p>
            <a:pPr lvl="1"/>
            <a:endParaRPr lang="en-US" dirty="0"/>
          </a:p>
          <a:p>
            <a:pPr marL="50800" indent="0">
              <a:buNone/>
            </a:pPr>
            <a:r>
              <a:rPr lang="en-US" dirty="0"/>
              <a:t>Some steps in the manual audit can be run automatically</a:t>
            </a:r>
          </a:p>
          <a:p>
            <a:r>
              <a:rPr lang="en-US" dirty="0"/>
              <a:t>Results are less comprehensive, but still valuable</a:t>
            </a:r>
          </a:p>
        </p:txBody>
      </p:sp>
    </p:spTree>
    <p:extLst>
      <p:ext uri="{BB962C8B-B14F-4D97-AF65-F5344CB8AC3E}">
        <p14:creationId xmlns:p14="http://schemas.microsoft.com/office/powerpoint/2010/main" val="25135157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54D06-C0B8-1243-86A0-BA29591F9D2D}"/>
              </a:ext>
            </a:extLst>
          </p:cNvPr>
          <p:cNvSpPr>
            <a:spLocks noGrp="1"/>
          </p:cNvSpPr>
          <p:nvPr>
            <p:ph type="title"/>
          </p:nvPr>
        </p:nvSpPr>
        <p:spPr/>
        <p:txBody>
          <a:bodyPr/>
          <a:lstStyle/>
          <a:p>
            <a:r>
              <a:rPr lang="en-US"/>
              <a:t>Automated testing</a:t>
            </a:r>
          </a:p>
        </p:txBody>
      </p:sp>
      <p:sp>
        <p:nvSpPr>
          <p:cNvPr id="3" name="Content Placeholder 2">
            <a:extLst>
              <a:ext uri="{FF2B5EF4-FFF2-40B4-BE49-F238E27FC236}">
                <a16:creationId xmlns:a16="http://schemas.microsoft.com/office/drawing/2014/main" id="{B17E83D5-D544-C84D-8F9D-522C8AC27C1A}"/>
              </a:ext>
            </a:extLst>
          </p:cNvPr>
          <p:cNvSpPr>
            <a:spLocks noGrp="1"/>
          </p:cNvSpPr>
          <p:nvPr>
            <p:ph type="body" idx="1"/>
          </p:nvPr>
        </p:nvSpPr>
        <p:spPr/>
        <p:txBody>
          <a:bodyPr/>
          <a:lstStyle/>
          <a:p>
            <a:pPr marL="50800" indent="0">
              <a:buNone/>
            </a:pPr>
            <a:r>
              <a:rPr lang="en-US"/>
              <a:t>Goal: Regularly check our pages for accessibility issues using automated tools</a:t>
            </a:r>
          </a:p>
          <a:p>
            <a:endParaRPr lang="en-US"/>
          </a:p>
          <a:p>
            <a:pPr marL="50800" indent="0">
              <a:buNone/>
            </a:pPr>
            <a:r>
              <a:rPr lang="en-US"/>
              <a:t>How to accomplish this: </a:t>
            </a:r>
          </a:p>
          <a:p>
            <a:r>
              <a:rPr lang="en-US"/>
              <a:t>Leverage free automated accessibility testing tools</a:t>
            </a:r>
          </a:p>
          <a:p>
            <a:r>
              <a:rPr lang="en-US"/>
              <a:t>Configure testing to run periodically against our website</a:t>
            </a:r>
          </a:p>
          <a:p>
            <a:r>
              <a:rPr lang="en-US"/>
              <a:t>Collect test results in one place for easy review </a:t>
            </a:r>
          </a:p>
        </p:txBody>
      </p:sp>
    </p:spTree>
    <p:extLst>
      <p:ext uri="{BB962C8B-B14F-4D97-AF65-F5344CB8AC3E}">
        <p14:creationId xmlns:p14="http://schemas.microsoft.com/office/powerpoint/2010/main" val="9275295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34842-84B6-EA4C-8B0B-5DA25372B0D9}"/>
              </a:ext>
            </a:extLst>
          </p:cNvPr>
          <p:cNvSpPr>
            <a:spLocks noGrp="1"/>
          </p:cNvSpPr>
          <p:nvPr>
            <p:ph type="title"/>
          </p:nvPr>
        </p:nvSpPr>
        <p:spPr/>
        <p:txBody>
          <a:bodyPr/>
          <a:lstStyle/>
          <a:p>
            <a:r>
              <a:rPr lang="en-US"/>
              <a:t>Choosing an automated testing tool</a:t>
            </a:r>
          </a:p>
        </p:txBody>
      </p:sp>
      <p:sp>
        <p:nvSpPr>
          <p:cNvPr id="4" name="Text Placeholder 3">
            <a:extLst>
              <a:ext uri="{FF2B5EF4-FFF2-40B4-BE49-F238E27FC236}">
                <a16:creationId xmlns:a16="http://schemas.microsoft.com/office/drawing/2014/main" id="{5179DCD2-77C1-8647-BB53-BF89A9412EA3}"/>
              </a:ext>
            </a:extLst>
          </p:cNvPr>
          <p:cNvSpPr>
            <a:spLocks noGrp="1"/>
          </p:cNvSpPr>
          <p:nvPr>
            <p:ph type="body" idx="1"/>
          </p:nvPr>
        </p:nvSpPr>
        <p:spPr>
          <a:xfrm>
            <a:off x="457200" y="1371600"/>
            <a:ext cx="10796726" cy="4937760"/>
          </a:xfrm>
        </p:spPr>
        <p:txBody>
          <a:bodyPr/>
          <a:lstStyle/>
          <a:p>
            <a:pPr marL="50800" indent="0">
              <a:buNone/>
            </a:pPr>
            <a:r>
              <a:rPr lang="en-US"/>
              <a:t>Google Lighthouse</a:t>
            </a:r>
          </a:p>
          <a:p>
            <a:r>
              <a:rPr lang="en-US"/>
              <a:t>Includes audits for performance, accessibility, SEO, and more</a:t>
            </a:r>
          </a:p>
          <a:p>
            <a:r>
              <a:rPr lang="en-US"/>
              <a:t>Built on the open-source axe-core accessibility engine</a:t>
            </a:r>
          </a:p>
          <a:p>
            <a:pPr lvl="1"/>
            <a:endParaRPr lang="en-US"/>
          </a:p>
          <a:p>
            <a:pPr marL="50800" indent="0">
              <a:buNone/>
            </a:pPr>
            <a:r>
              <a:rPr lang="en-US"/>
              <a:t>Automated testing coverage</a:t>
            </a:r>
          </a:p>
          <a:p>
            <a:r>
              <a:rPr lang="en-US"/>
              <a:t>Covers much but not all of WCAG 2.1 AA</a:t>
            </a:r>
          </a:p>
          <a:p>
            <a:r>
              <a:rPr lang="en-US"/>
              <a:t>Certain checks require manual review (e.g., whether links are sufficiently descriptive)</a:t>
            </a:r>
          </a:p>
        </p:txBody>
      </p:sp>
    </p:spTree>
    <p:extLst>
      <p:ext uri="{BB962C8B-B14F-4D97-AF65-F5344CB8AC3E}">
        <p14:creationId xmlns:p14="http://schemas.microsoft.com/office/powerpoint/2010/main" val="18584308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E0EF6-C72F-9849-90E4-5B1FA30864DC}"/>
              </a:ext>
            </a:extLst>
          </p:cNvPr>
          <p:cNvSpPr>
            <a:spLocks noGrp="1"/>
          </p:cNvSpPr>
          <p:nvPr>
            <p:ph type="title"/>
          </p:nvPr>
        </p:nvSpPr>
        <p:spPr/>
        <p:txBody>
          <a:bodyPr/>
          <a:lstStyle/>
          <a:p>
            <a:r>
              <a:rPr lang="en-US"/>
              <a:t>Running Lighthouse against a single web page</a:t>
            </a:r>
          </a:p>
        </p:txBody>
      </p:sp>
      <p:sp>
        <p:nvSpPr>
          <p:cNvPr id="3" name="Text Placeholder 2">
            <a:extLst>
              <a:ext uri="{FF2B5EF4-FFF2-40B4-BE49-F238E27FC236}">
                <a16:creationId xmlns:a16="http://schemas.microsoft.com/office/drawing/2014/main" id="{B73A6163-2100-734F-8DF7-85C20183B1A7}"/>
              </a:ext>
            </a:extLst>
          </p:cNvPr>
          <p:cNvSpPr>
            <a:spLocks noGrp="1"/>
          </p:cNvSpPr>
          <p:nvPr>
            <p:ph type="body" idx="1"/>
          </p:nvPr>
        </p:nvSpPr>
        <p:spPr/>
        <p:txBody>
          <a:bodyPr/>
          <a:lstStyle/>
          <a:p>
            <a:pPr marL="565150" indent="-514350">
              <a:buFont typeface="+mj-lt"/>
              <a:buAutoNum type="arabicPeriod"/>
            </a:pPr>
            <a:r>
              <a:rPr lang="en-US"/>
              <a:t>Open the URL to be tested in Google Chrome</a:t>
            </a:r>
          </a:p>
          <a:p>
            <a:pPr marL="565150" indent="-514350">
              <a:buFont typeface="+mj-lt"/>
              <a:buAutoNum type="arabicPeriod"/>
            </a:pPr>
            <a:r>
              <a:rPr lang="en-US"/>
              <a:t>Open Chrome </a:t>
            </a:r>
            <a:r>
              <a:rPr lang="en-US" err="1"/>
              <a:t>DevTools</a:t>
            </a:r>
            <a:endParaRPr lang="en-US"/>
          </a:p>
          <a:p>
            <a:pPr marL="565150" indent="-514350">
              <a:buFont typeface="+mj-lt"/>
              <a:buAutoNum type="arabicPeriod"/>
            </a:pPr>
            <a:r>
              <a:rPr lang="en-US"/>
              <a:t>Click the Lighthouse tab</a:t>
            </a:r>
          </a:p>
          <a:p>
            <a:pPr marL="565150" indent="-514350">
              <a:buFont typeface="+mj-lt"/>
              <a:buAutoNum type="arabicPeriod"/>
            </a:pPr>
            <a:r>
              <a:rPr lang="en-US"/>
              <a:t>Click “Generate report”</a:t>
            </a:r>
          </a:p>
          <a:p>
            <a:pPr marL="565150" indent="-514350">
              <a:buFont typeface="+mj-lt"/>
              <a:buAutoNum type="arabicPeriod"/>
            </a:pPr>
            <a:r>
              <a:rPr lang="en-US"/>
              <a:t>After 30 to 60 seconds, Lighthouse gives you a report on the page</a:t>
            </a:r>
          </a:p>
        </p:txBody>
      </p:sp>
      <p:pic>
        <p:nvPicPr>
          <p:cNvPr id="7" name="Picture 6" descr="Screenshot of a Google Chrome browser loaded to a webpage on the CFPB website, with a set of Lighthouse results displayed at the bottom.">
            <a:extLst>
              <a:ext uri="{FF2B5EF4-FFF2-40B4-BE49-F238E27FC236}">
                <a16:creationId xmlns:a16="http://schemas.microsoft.com/office/drawing/2014/main" id="{ED2C8467-9B94-2A46-94B5-66296518BC9D}"/>
              </a:ext>
            </a:extLst>
          </p:cNvPr>
          <p:cNvPicPr>
            <a:picLocks noChangeAspect="1"/>
          </p:cNvPicPr>
          <p:nvPr/>
        </p:nvPicPr>
        <p:blipFill>
          <a:blip r:embed="rId3"/>
          <a:stretch>
            <a:fillRect/>
          </a:stretch>
        </p:blipFill>
        <p:spPr>
          <a:xfrm>
            <a:off x="6781610" y="1292087"/>
            <a:ext cx="4953190" cy="4937760"/>
          </a:xfrm>
          <a:prstGeom prst="rect">
            <a:avLst/>
          </a:prstGeom>
        </p:spPr>
      </p:pic>
      <p:sp>
        <p:nvSpPr>
          <p:cNvPr id="5" name="Slide Number Placeholder 4">
            <a:extLst>
              <a:ext uri="{FF2B5EF4-FFF2-40B4-BE49-F238E27FC236}">
                <a16:creationId xmlns:a16="http://schemas.microsoft.com/office/drawing/2014/main" id="{976BE35D-8A19-4424-A0DE-6782869014F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45</a:t>
            </a:fld>
            <a:endParaRPr lang="en-US"/>
          </a:p>
        </p:txBody>
      </p:sp>
    </p:spTree>
    <p:extLst>
      <p:ext uri="{BB962C8B-B14F-4D97-AF65-F5344CB8AC3E}">
        <p14:creationId xmlns:p14="http://schemas.microsoft.com/office/powerpoint/2010/main" val="11420991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E7BC3F-2356-7B4B-993E-D927471C3B4E}"/>
              </a:ext>
            </a:extLst>
          </p:cNvPr>
          <p:cNvSpPr>
            <a:spLocks noGrp="1"/>
          </p:cNvSpPr>
          <p:nvPr>
            <p:ph type="title"/>
          </p:nvPr>
        </p:nvSpPr>
        <p:spPr/>
        <p:txBody>
          <a:bodyPr/>
          <a:lstStyle/>
          <a:p>
            <a:r>
              <a:rPr lang="en-US"/>
              <a:t>Google Lighthouse accessibility results</a:t>
            </a:r>
          </a:p>
        </p:txBody>
      </p:sp>
      <p:pic>
        <p:nvPicPr>
          <p:cNvPr id="3" name="Picture 2" descr="Lighthouse accessibility report showing an overall score of 95 out of 100. Three specific errors are also displayed relating to ARIA labels, names and labels, and navigation.">
            <a:extLst>
              <a:ext uri="{FF2B5EF4-FFF2-40B4-BE49-F238E27FC236}">
                <a16:creationId xmlns:a16="http://schemas.microsoft.com/office/drawing/2014/main" id="{BFDFB537-63E1-A14A-A305-A6E8A7C2B8F8}"/>
              </a:ext>
            </a:extLst>
          </p:cNvPr>
          <p:cNvPicPr>
            <a:picLocks noChangeAspect="1"/>
          </p:cNvPicPr>
          <p:nvPr/>
        </p:nvPicPr>
        <p:blipFill>
          <a:blip r:embed="rId3"/>
          <a:stretch>
            <a:fillRect/>
          </a:stretch>
        </p:blipFill>
        <p:spPr>
          <a:xfrm>
            <a:off x="1215611" y="1647429"/>
            <a:ext cx="4711700" cy="4229100"/>
          </a:xfrm>
          <a:prstGeom prst="rect">
            <a:avLst/>
          </a:prstGeom>
          <a:ln>
            <a:solidFill>
              <a:schemeClr val="tx2"/>
            </a:solidFill>
          </a:ln>
        </p:spPr>
      </p:pic>
      <p:pic>
        <p:nvPicPr>
          <p:cNvPr id="4" name="Picture 3" descr="A list of 22 passed accessibility audits from a Lighthouse report.">
            <a:extLst>
              <a:ext uri="{FF2B5EF4-FFF2-40B4-BE49-F238E27FC236}">
                <a16:creationId xmlns:a16="http://schemas.microsoft.com/office/drawing/2014/main" id="{2D1DDC01-CD48-A442-8132-6D530ADB93D8}"/>
              </a:ext>
            </a:extLst>
          </p:cNvPr>
          <p:cNvPicPr>
            <a:picLocks noChangeAspect="1"/>
          </p:cNvPicPr>
          <p:nvPr/>
        </p:nvPicPr>
        <p:blipFill>
          <a:blip r:embed="rId4"/>
          <a:stretch>
            <a:fillRect/>
          </a:stretch>
        </p:blipFill>
        <p:spPr>
          <a:xfrm>
            <a:off x="6655905" y="1298179"/>
            <a:ext cx="4724400" cy="4927600"/>
          </a:xfrm>
          <a:prstGeom prst="rect">
            <a:avLst/>
          </a:prstGeom>
          <a:ln>
            <a:solidFill>
              <a:schemeClr val="tx2"/>
            </a:solidFill>
          </a:ln>
        </p:spPr>
      </p:pic>
      <p:sp>
        <p:nvSpPr>
          <p:cNvPr id="5" name="Slide Number Placeholder 4">
            <a:extLst>
              <a:ext uri="{FF2B5EF4-FFF2-40B4-BE49-F238E27FC236}">
                <a16:creationId xmlns:a16="http://schemas.microsoft.com/office/drawing/2014/main" id="{1B1E1A40-E243-40E8-8913-571E22DD21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46</a:t>
            </a:fld>
            <a:endParaRPr lang="en-US"/>
          </a:p>
        </p:txBody>
      </p:sp>
    </p:spTree>
    <p:extLst>
      <p:ext uri="{BB962C8B-B14F-4D97-AF65-F5344CB8AC3E}">
        <p14:creationId xmlns:p14="http://schemas.microsoft.com/office/powerpoint/2010/main" val="32950517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D0E11-49CF-9440-AB5C-015182A3ED15}"/>
              </a:ext>
            </a:extLst>
          </p:cNvPr>
          <p:cNvSpPr>
            <a:spLocks noGrp="1"/>
          </p:cNvSpPr>
          <p:nvPr>
            <p:ph type="title"/>
          </p:nvPr>
        </p:nvSpPr>
        <p:spPr>
          <a:xfrm>
            <a:off x="457200" y="317405"/>
            <a:ext cx="11579382" cy="461645"/>
          </a:xfrm>
        </p:spPr>
        <p:txBody>
          <a:bodyPr/>
          <a:lstStyle/>
          <a:p>
            <a:r>
              <a:rPr lang="en-US"/>
              <a:t>Running Lighthouse against multiple pages</a:t>
            </a:r>
          </a:p>
        </p:txBody>
      </p:sp>
      <p:sp>
        <p:nvSpPr>
          <p:cNvPr id="4" name="Text Placeholder 3">
            <a:extLst>
              <a:ext uri="{FF2B5EF4-FFF2-40B4-BE49-F238E27FC236}">
                <a16:creationId xmlns:a16="http://schemas.microsoft.com/office/drawing/2014/main" id="{60C58FB8-685B-8141-AD8D-9C1C8F9E1978}"/>
              </a:ext>
            </a:extLst>
          </p:cNvPr>
          <p:cNvSpPr>
            <a:spLocks noGrp="1"/>
          </p:cNvSpPr>
          <p:nvPr>
            <p:ph type="body" idx="1"/>
          </p:nvPr>
        </p:nvSpPr>
        <p:spPr>
          <a:prstGeom prst="rect">
            <a:avLst/>
          </a:prstGeom>
        </p:spPr>
        <p:txBody>
          <a:bodyPr/>
          <a:lstStyle/>
          <a:p>
            <a:r>
              <a:rPr lang="en-US"/>
              <a:t>Choose which web pages to audit</a:t>
            </a:r>
          </a:p>
          <a:p>
            <a:pPr lvl="1"/>
            <a:r>
              <a:rPr lang="en-US"/>
              <a:t>Popular, high-profile, recently changed</a:t>
            </a:r>
          </a:p>
          <a:p>
            <a:pPr lvl="1"/>
            <a:endParaRPr lang="en-US"/>
          </a:p>
          <a:p>
            <a:r>
              <a:rPr lang="en-US"/>
              <a:t>Configure nightly process to run Lighthouse tests automatically</a:t>
            </a:r>
          </a:p>
          <a:p>
            <a:pPr lvl="1"/>
            <a:endParaRPr lang="en-US"/>
          </a:p>
          <a:p>
            <a:r>
              <a:rPr lang="en-US"/>
              <a:t>Create user-friendly dashboard to review testing results</a:t>
            </a:r>
          </a:p>
        </p:txBody>
      </p:sp>
    </p:spTree>
    <p:extLst>
      <p:ext uri="{BB962C8B-B14F-4D97-AF65-F5344CB8AC3E}">
        <p14:creationId xmlns:p14="http://schemas.microsoft.com/office/powerpoint/2010/main" val="6444679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Lighthouse testing dashboard</a:t>
            </a:r>
          </a:p>
        </p:txBody>
      </p:sp>
      <p:pic>
        <p:nvPicPr>
          <p:cNvPr id="2" name="Picture 1" descr="Screenshot of the homepage of the CFPB Lighthouse testing dashboard, displaying a list of tested URLs and high level mobile and desktop scores for each ones. Each URL includes links to see full Lighthouse reports as well as a history of scores.">
            <a:extLst>
              <a:ext uri="{FF2B5EF4-FFF2-40B4-BE49-F238E27FC236}">
                <a16:creationId xmlns:a16="http://schemas.microsoft.com/office/drawing/2014/main" id="{0B9A7FA6-5E40-9049-BF09-81EFD23B5C07}"/>
              </a:ext>
            </a:extLst>
          </p:cNvPr>
          <p:cNvPicPr>
            <a:picLocks noChangeAspect="1"/>
          </p:cNvPicPr>
          <p:nvPr/>
        </p:nvPicPr>
        <p:blipFill>
          <a:blip r:embed="rId3"/>
          <a:stretch>
            <a:fillRect/>
          </a:stretch>
        </p:blipFill>
        <p:spPr>
          <a:xfrm>
            <a:off x="2109534" y="1547717"/>
            <a:ext cx="7973667" cy="4048315"/>
          </a:xfrm>
          <a:prstGeom prst="rect">
            <a:avLst/>
          </a:prstGeom>
          <a:ln>
            <a:solidFill>
              <a:schemeClr val="tx2"/>
            </a:solidFill>
          </a:ln>
        </p:spPr>
      </p:pic>
      <p:sp>
        <p:nvSpPr>
          <p:cNvPr id="5" name="Text Placeholder 4">
            <a:extLst>
              <a:ext uri="{FF2B5EF4-FFF2-40B4-BE49-F238E27FC236}">
                <a16:creationId xmlns:a16="http://schemas.microsoft.com/office/drawing/2014/main" id="{6C654BE3-74A8-3A4E-92E1-67237E36C050}"/>
              </a:ext>
            </a:extLst>
          </p:cNvPr>
          <p:cNvSpPr>
            <a:spLocks noGrp="1"/>
          </p:cNvSpPr>
          <p:nvPr>
            <p:ph type="body" idx="1"/>
          </p:nvPr>
        </p:nvSpPr>
        <p:spPr>
          <a:xfrm>
            <a:off x="457200" y="5755044"/>
            <a:ext cx="11277600" cy="550600"/>
          </a:xfrm>
        </p:spPr>
        <p:txBody>
          <a:bodyPr/>
          <a:lstStyle/>
          <a:p>
            <a:pPr marL="50800" indent="0" algn="ctr">
              <a:buNone/>
            </a:pPr>
            <a:r>
              <a:rPr lang="en-US" sz="2000">
                <a:hlinkClick r:id="rId4"/>
              </a:rPr>
              <a:t>https://cfpb.github.io/</a:t>
            </a:r>
            <a:r>
              <a:rPr lang="en-US" sz="2000">
                <a:hlinkClick r:id="rId5"/>
              </a:rPr>
              <a:t>cfgov-lighthouse/</a:t>
            </a:r>
            <a:endParaRPr lang="en-US" sz="2000"/>
          </a:p>
        </p:txBody>
      </p:sp>
    </p:spTree>
    <p:extLst>
      <p:ext uri="{BB962C8B-B14F-4D97-AF65-F5344CB8AC3E}">
        <p14:creationId xmlns:p14="http://schemas.microsoft.com/office/powerpoint/2010/main" val="18978156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D0E11-49CF-9440-AB5C-015182A3ED15}"/>
              </a:ext>
            </a:extLst>
          </p:cNvPr>
          <p:cNvSpPr>
            <a:spLocks noGrp="1"/>
          </p:cNvSpPr>
          <p:nvPr>
            <p:ph type="title"/>
          </p:nvPr>
        </p:nvSpPr>
        <p:spPr/>
        <p:txBody>
          <a:bodyPr/>
          <a:lstStyle/>
          <a:p>
            <a:r>
              <a:rPr lang="en-US"/>
              <a:t>Reviewing the test history of a single page</a:t>
            </a:r>
          </a:p>
        </p:txBody>
      </p:sp>
      <p:pic>
        <p:nvPicPr>
          <p:cNvPr id="5" name="Picture 4" descr="Screenshot of the report history view of the CFPB Lighthouse testing dashboard, including a specific page URL and list of dates when testing was run. Each date includes both mobile and desktop scores as well as links to the full Lighthouse reports.">
            <a:extLst>
              <a:ext uri="{FF2B5EF4-FFF2-40B4-BE49-F238E27FC236}">
                <a16:creationId xmlns:a16="http://schemas.microsoft.com/office/drawing/2014/main" id="{6FBBECB0-0817-874D-8643-5A5501395EA5}"/>
              </a:ext>
            </a:extLst>
          </p:cNvPr>
          <p:cNvPicPr>
            <a:picLocks noChangeAspect="1"/>
          </p:cNvPicPr>
          <p:nvPr/>
        </p:nvPicPr>
        <p:blipFill>
          <a:blip r:embed="rId3"/>
          <a:stretch>
            <a:fillRect/>
          </a:stretch>
        </p:blipFill>
        <p:spPr>
          <a:xfrm>
            <a:off x="1618859" y="1344664"/>
            <a:ext cx="8954281" cy="4845344"/>
          </a:xfrm>
          <a:prstGeom prst="rect">
            <a:avLst/>
          </a:prstGeom>
          <a:ln>
            <a:solidFill>
              <a:schemeClr val="tx2"/>
            </a:solidFill>
          </a:ln>
        </p:spPr>
      </p:pic>
      <p:sp>
        <p:nvSpPr>
          <p:cNvPr id="4" name="Slide Number Placeholder 3">
            <a:extLst>
              <a:ext uri="{FF2B5EF4-FFF2-40B4-BE49-F238E27FC236}">
                <a16:creationId xmlns:a16="http://schemas.microsoft.com/office/drawing/2014/main" id="{96DB5878-E1B8-4B9C-86F3-77CD5A57E6F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49</a:t>
            </a:fld>
            <a:endParaRPr lang="en-US"/>
          </a:p>
        </p:txBody>
      </p:sp>
    </p:spTree>
    <p:extLst>
      <p:ext uri="{BB962C8B-B14F-4D97-AF65-F5344CB8AC3E}">
        <p14:creationId xmlns:p14="http://schemas.microsoft.com/office/powerpoint/2010/main" val="3117533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The Consumer Financial Protection Bureau</a:t>
            </a:r>
          </a:p>
        </p:txBody>
      </p:sp>
      <p:pic>
        <p:nvPicPr>
          <p:cNvPr id="12" name="Picture 11" descr="Logo of the Consumer Financial Protection Bureau&#10;">
            <a:extLst>
              <a:ext uri="{FF2B5EF4-FFF2-40B4-BE49-F238E27FC236}">
                <a16:creationId xmlns:a16="http://schemas.microsoft.com/office/drawing/2014/main" id="{02DCA83E-9855-4348-B093-A36A7720CC9C}"/>
              </a:ext>
            </a:extLst>
          </p:cNvPr>
          <p:cNvPicPr>
            <a:picLocks noChangeAspect="1"/>
          </p:cNvPicPr>
          <p:nvPr/>
        </p:nvPicPr>
        <p:blipFill>
          <a:blip r:embed="rId3"/>
          <a:stretch>
            <a:fillRect/>
          </a:stretch>
        </p:blipFill>
        <p:spPr>
          <a:xfrm>
            <a:off x="919200" y="2361976"/>
            <a:ext cx="3124200" cy="2705100"/>
          </a:xfrm>
          <a:prstGeom prst="rect">
            <a:avLst/>
          </a:prstGeom>
        </p:spPr>
      </p:pic>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708367" y="1809600"/>
            <a:ext cx="6564433" cy="4067760"/>
          </a:xfrm>
        </p:spPr>
        <p:txBody>
          <a:bodyPr/>
          <a:lstStyle/>
          <a:p>
            <a:pPr marL="456565" indent="-367665"/>
            <a:r>
              <a:rPr lang="en-US"/>
              <a:t>The Consumer Financial Protection Bureau (CFPB) is a U.S. government agency created after the 2008 financial crisis.</a:t>
            </a:r>
          </a:p>
          <a:p>
            <a:pPr marL="456565" indent="-367665"/>
            <a:r>
              <a:rPr lang="en-US"/>
              <a:t>We aim to make consumer financial markets work for consumers, responsible providers, and the economy as a whole.</a:t>
            </a:r>
          </a:p>
        </p:txBody>
      </p:sp>
    </p:spTree>
    <p:extLst>
      <p:ext uri="{BB962C8B-B14F-4D97-AF65-F5344CB8AC3E}">
        <p14:creationId xmlns:p14="http://schemas.microsoft.com/office/powerpoint/2010/main" val="36588429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7CE56-ED3D-5447-BE57-65E0DEC28BA9}"/>
              </a:ext>
            </a:extLst>
          </p:cNvPr>
          <p:cNvSpPr>
            <a:spLocks noGrp="1"/>
          </p:cNvSpPr>
          <p:nvPr>
            <p:ph type="title"/>
          </p:nvPr>
        </p:nvSpPr>
        <p:spPr>
          <a:xfrm>
            <a:off x="457200" y="317405"/>
            <a:ext cx="10515600" cy="457200"/>
          </a:xfrm>
        </p:spPr>
        <p:txBody>
          <a:bodyPr/>
          <a:lstStyle/>
          <a:p>
            <a:r>
              <a:rPr lang="en-US"/>
              <a:t>Using automated accessibility testing in our work</a:t>
            </a:r>
          </a:p>
        </p:txBody>
      </p:sp>
      <p:sp>
        <p:nvSpPr>
          <p:cNvPr id="4" name="Text Placeholder 3">
            <a:extLst>
              <a:ext uri="{FF2B5EF4-FFF2-40B4-BE49-F238E27FC236}">
                <a16:creationId xmlns:a16="http://schemas.microsoft.com/office/drawing/2014/main" id="{C629EABC-7A4E-664C-852F-9AB1989A1513}"/>
              </a:ext>
            </a:extLst>
          </p:cNvPr>
          <p:cNvSpPr>
            <a:spLocks noGrp="1"/>
          </p:cNvSpPr>
          <p:nvPr>
            <p:ph type="body" idx="1"/>
          </p:nvPr>
        </p:nvSpPr>
        <p:spPr>
          <a:xfrm>
            <a:off x="457200" y="1371600"/>
            <a:ext cx="11277600" cy="4937760"/>
          </a:xfrm>
        </p:spPr>
        <p:txBody>
          <a:bodyPr/>
          <a:lstStyle/>
          <a:p>
            <a:r>
              <a:rPr lang="en-US"/>
              <a:t>Open source: </a:t>
            </a:r>
            <a:r>
              <a:rPr lang="en-US">
                <a:hlinkClick r:id="rId3"/>
              </a:rPr>
              <a:t>https://www.github.com/cfpb/cfgov-lighthouse</a:t>
            </a:r>
            <a:endParaRPr lang="en-US"/>
          </a:p>
          <a:p>
            <a:pPr marL="50800" indent="0">
              <a:buNone/>
            </a:pPr>
            <a:endParaRPr lang="en-US"/>
          </a:p>
          <a:p>
            <a:r>
              <a:rPr lang="en-US"/>
              <a:t>Teams regularly review testing results to identify and fix issues</a:t>
            </a:r>
          </a:p>
          <a:p>
            <a:endParaRPr lang="en-US"/>
          </a:p>
          <a:p>
            <a:r>
              <a:rPr lang="en-US"/>
              <a:t>Dashboard is kept up-to-date with most relevant pages</a:t>
            </a:r>
          </a:p>
        </p:txBody>
      </p:sp>
    </p:spTree>
    <p:extLst>
      <p:ext uri="{BB962C8B-B14F-4D97-AF65-F5344CB8AC3E}">
        <p14:creationId xmlns:p14="http://schemas.microsoft.com/office/powerpoint/2010/main" val="36739671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C4638-366D-F041-8D82-B34361BD58D8}"/>
              </a:ext>
            </a:extLst>
          </p:cNvPr>
          <p:cNvSpPr>
            <a:spLocks noGrp="1"/>
          </p:cNvSpPr>
          <p:nvPr>
            <p:ph type="title"/>
          </p:nvPr>
        </p:nvSpPr>
        <p:spPr/>
        <p:txBody>
          <a:bodyPr/>
          <a:lstStyle/>
          <a:p>
            <a:r>
              <a:rPr lang="en-US"/>
              <a:t>Bringing it all together</a:t>
            </a:r>
          </a:p>
        </p:txBody>
      </p:sp>
    </p:spTree>
    <p:extLst>
      <p:ext uri="{BB962C8B-B14F-4D97-AF65-F5344CB8AC3E}">
        <p14:creationId xmlns:p14="http://schemas.microsoft.com/office/powerpoint/2010/main" val="32761714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26AAE-C0F4-5B42-A311-1BE0F1C24229}"/>
              </a:ext>
            </a:extLst>
          </p:cNvPr>
          <p:cNvSpPr>
            <a:spLocks noGrp="1"/>
          </p:cNvSpPr>
          <p:nvPr>
            <p:ph type="title"/>
          </p:nvPr>
        </p:nvSpPr>
        <p:spPr/>
        <p:txBody>
          <a:bodyPr/>
          <a:lstStyle/>
          <a:p>
            <a:r>
              <a:rPr lang="en-US"/>
              <a:t>CFPB Rental Assistance Finder Tool (RAFT)</a:t>
            </a:r>
          </a:p>
        </p:txBody>
      </p:sp>
      <p:sp>
        <p:nvSpPr>
          <p:cNvPr id="9" name="Text Placeholder 8">
            <a:extLst>
              <a:ext uri="{FF2B5EF4-FFF2-40B4-BE49-F238E27FC236}">
                <a16:creationId xmlns:a16="http://schemas.microsoft.com/office/drawing/2014/main" id="{65881FA3-6BDC-754A-A6F9-04A73BB1881F}"/>
              </a:ext>
            </a:extLst>
          </p:cNvPr>
          <p:cNvSpPr>
            <a:spLocks noGrp="1"/>
          </p:cNvSpPr>
          <p:nvPr>
            <p:ph type="body" idx="1"/>
          </p:nvPr>
        </p:nvSpPr>
        <p:spPr>
          <a:xfrm>
            <a:off x="457200" y="1371600"/>
            <a:ext cx="6567055" cy="4937760"/>
          </a:xfrm>
        </p:spPr>
        <p:txBody>
          <a:bodyPr/>
          <a:lstStyle/>
          <a:p>
            <a:pPr marL="50800" indent="0">
              <a:buNone/>
            </a:pPr>
            <a:r>
              <a:rPr lang="en-US"/>
              <a:t>Tool to help tenants and landlords find local emergency rental assistance</a:t>
            </a:r>
          </a:p>
          <a:p>
            <a:r>
              <a:rPr lang="en-US">
                <a:hlinkClick r:id="rId3"/>
              </a:rPr>
              <a:t>https://www.consumerfinance.gov/</a:t>
            </a:r>
            <a:br>
              <a:rPr lang="en-US">
                <a:hlinkClick r:id="rId3"/>
              </a:rPr>
            </a:br>
            <a:r>
              <a:rPr lang="en-US">
                <a:hlinkClick r:id="rId3"/>
              </a:rPr>
              <a:t>renthelp</a:t>
            </a:r>
            <a:endParaRPr lang="en-US"/>
          </a:p>
          <a:p>
            <a:pPr marL="50800" indent="0">
              <a:buNone/>
            </a:pPr>
            <a:endParaRPr lang="en-US"/>
          </a:p>
          <a:p>
            <a:pPr marL="50800" indent="0">
              <a:buNone/>
            </a:pPr>
            <a:r>
              <a:rPr lang="en-US"/>
              <a:t>High-visibility tool, short time to develop</a:t>
            </a:r>
          </a:p>
          <a:p>
            <a:r>
              <a:rPr lang="en-US"/>
              <a:t>Launched earlier this summer</a:t>
            </a:r>
          </a:p>
          <a:p>
            <a:r>
              <a:rPr lang="en-US"/>
              <a:t>Promoted by the White House</a:t>
            </a:r>
          </a:p>
          <a:p>
            <a:r>
              <a:rPr lang="en-US"/>
              <a:t>Almost 3 million visitors to date</a:t>
            </a:r>
          </a:p>
        </p:txBody>
      </p:sp>
      <p:pic>
        <p:nvPicPr>
          <p:cNvPr id="3" name="Picture 2" descr="Screenshot of the CFPB Rental Assistance Finder tool. Text says &quot;Find rental assistance programs&quot; and is followed by multiple dropdown form elements allowing users to select their state or territory, county, and/or tribe or tribal lands. The tool then displays a list of available rental assistance programs below the form, including each program's name, type, and a link to learn more.">
            <a:extLst>
              <a:ext uri="{FF2B5EF4-FFF2-40B4-BE49-F238E27FC236}">
                <a16:creationId xmlns:a16="http://schemas.microsoft.com/office/drawing/2014/main" id="{82B4F6EC-B76B-4823-B45C-4AEACA9E05D7}"/>
              </a:ext>
            </a:extLst>
          </p:cNvPr>
          <p:cNvPicPr>
            <a:picLocks noChangeAspect="1"/>
          </p:cNvPicPr>
          <p:nvPr/>
        </p:nvPicPr>
        <p:blipFill>
          <a:blip r:embed="rId4"/>
          <a:stretch>
            <a:fillRect/>
          </a:stretch>
        </p:blipFill>
        <p:spPr>
          <a:xfrm>
            <a:off x="7139227" y="1319645"/>
            <a:ext cx="4533900" cy="4686300"/>
          </a:xfrm>
          <a:prstGeom prst="rect">
            <a:avLst/>
          </a:prstGeom>
          <a:ln>
            <a:solidFill>
              <a:schemeClr val="tx2"/>
            </a:solidFill>
          </a:ln>
        </p:spPr>
      </p:pic>
    </p:spTree>
    <p:extLst>
      <p:ext uri="{BB962C8B-B14F-4D97-AF65-F5344CB8AC3E}">
        <p14:creationId xmlns:p14="http://schemas.microsoft.com/office/powerpoint/2010/main" val="24409922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86FBD04-DE37-1C45-8FFE-7167BABFBFE0}"/>
              </a:ext>
            </a:extLst>
          </p:cNvPr>
          <p:cNvSpPr>
            <a:spLocks noGrp="1"/>
          </p:cNvSpPr>
          <p:nvPr>
            <p:ph type="title"/>
          </p:nvPr>
        </p:nvSpPr>
        <p:spPr>
          <a:xfrm>
            <a:off x="457200" y="317405"/>
            <a:ext cx="10515600" cy="457200"/>
          </a:xfrm>
        </p:spPr>
        <p:txBody>
          <a:bodyPr/>
          <a:lstStyle/>
          <a:p>
            <a:r>
              <a:rPr lang="en-US"/>
              <a:t>Built with the CFPB Design System </a:t>
            </a:r>
          </a:p>
        </p:txBody>
      </p:sp>
      <p:sp>
        <p:nvSpPr>
          <p:cNvPr id="2" name="Text Placeholder 1">
            <a:extLst>
              <a:ext uri="{FF2B5EF4-FFF2-40B4-BE49-F238E27FC236}">
                <a16:creationId xmlns:a16="http://schemas.microsoft.com/office/drawing/2014/main" id="{91BEB3CB-DCDB-E547-8BB0-7465665221E4}"/>
              </a:ext>
            </a:extLst>
          </p:cNvPr>
          <p:cNvSpPr>
            <a:spLocks noGrp="1"/>
          </p:cNvSpPr>
          <p:nvPr>
            <p:ph type="body" idx="1"/>
          </p:nvPr>
        </p:nvSpPr>
        <p:spPr>
          <a:xfrm>
            <a:off x="457200" y="1371600"/>
            <a:ext cx="11277600" cy="4937760"/>
          </a:xfrm>
        </p:spPr>
        <p:txBody>
          <a:bodyPr/>
          <a:lstStyle/>
          <a:p>
            <a:pPr marL="50800" indent="0">
              <a:buNone/>
            </a:pPr>
            <a:r>
              <a:rPr lang="en-US"/>
              <a:t>Team was able to use existing accessible components to reduce time to launch</a:t>
            </a:r>
          </a:p>
        </p:txBody>
      </p:sp>
      <p:pic>
        <p:nvPicPr>
          <p:cNvPr id="11" name="Picture 14" descr="Screenshot from the Design System showing the recommended appearance of dropdowns and multiselect modules.">
            <a:extLst>
              <a:ext uri="{FF2B5EF4-FFF2-40B4-BE49-F238E27FC236}">
                <a16:creationId xmlns:a16="http://schemas.microsoft.com/office/drawing/2014/main" id="{61A48A1A-80B9-41F7-B0BA-FE2C3B86EB4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432833" y="2813721"/>
            <a:ext cx="4310207" cy="3295388"/>
          </a:xfrm>
          <a:prstGeom prst="rect">
            <a:avLst/>
          </a:prstGeom>
          <a:ln>
            <a:solidFill>
              <a:schemeClr val="tx2"/>
            </a:solidFill>
          </a:ln>
        </p:spPr>
      </p:pic>
      <p:pic>
        <p:nvPicPr>
          <p:cNvPr id="14" name="Picture 14" descr="Screenshot from the Design System showing the recommended appearance and implementation of a success notification module.">
            <a:extLst>
              <a:ext uri="{FF2B5EF4-FFF2-40B4-BE49-F238E27FC236}">
                <a16:creationId xmlns:a16="http://schemas.microsoft.com/office/drawing/2014/main" id="{6F8B561F-86CC-4A0C-A4DC-7F6F9B43F66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6374259" y="2813809"/>
            <a:ext cx="4423414" cy="3338766"/>
          </a:xfrm>
          <a:prstGeom prst="rect">
            <a:avLst/>
          </a:prstGeom>
          <a:ln>
            <a:solidFill>
              <a:schemeClr val="tx2"/>
            </a:solidFill>
          </a:ln>
        </p:spPr>
      </p:pic>
    </p:spTree>
    <p:extLst>
      <p:ext uri="{BB962C8B-B14F-4D97-AF65-F5344CB8AC3E}">
        <p14:creationId xmlns:p14="http://schemas.microsoft.com/office/powerpoint/2010/main" val="29171175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90A95-B156-5C4B-A3F0-AD0A50FD70A7}"/>
              </a:ext>
            </a:extLst>
          </p:cNvPr>
          <p:cNvSpPr>
            <a:spLocks noGrp="1"/>
          </p:cNvSpPr>
          <p:nvPr>
            <p:ph type="title"/>
          </p:nvPr>
        </p:nvSpPr>
        <p:spPr/>
        <p:txBody>
          <a:bodyPr/>
          <a:lstStyle/>
          <a:p>
            <a:r>
              <a:rPr lang="en-US"/>
              <a:t>Automated testing identified potential accessibility issue</a:t>
            </a:r>
          </a:p>
        </p:txBody>
      </p:sp>
      <p:sp>
        <p:nvSpPr>
          <p:cNvPr id="5" name="Text Placeholder 4">
            <a:extLst>
              <a:ext uri="{FF2B5EF4-FFF2-40B4-BE49-F238E27FC236}">
                <a16:creationId xmlns:a16="http://schemas.microsoft.com/office/drawing/2014/main" id="{ECE41866-8B8C-604B-A62C-1BC6981806DC}"/>
              </a:ext>
            </a:extLst>
          </p:cNvPr>
          <p:cNvSpPr>
            <a:spLocks noGrp="1"/>
          </p:cNvSpPr>
          <p:nvPr>
            <p:ph type="body" idx="1"/>
          </p:nvPr>
        </p:nvSpPr>
        <p:spPr/>
        <p:txBody>
          <a:bodyPr/>
          <a:lstStyle/>
          <a:p>
            <a:pPr marL="50800" indent="0">
              <a:buNone/>
            </a:pPr>
            <a:r>
              <a:rPr lang="en-US"/>
              <a:t>Dropdown initially had insufficient contrast on placeholder text</a:t>
            </a:r>
          </a:p>
          <a:p>
            <a:r>
              <a:rPr lang="en-US"/>
              <a:t>WCAG 2.0 AA requires a contrast ratio of 4.5:1</a:t>
            </a:r>
          </a:p>
        </p:txBody>
      </p:sp>
      <p:pic>
        <p:nvPicPr>
          <p:cNvPr id="7" name="Picture 6" descr="Screenshot of the selection form in the Rental Assistance Finder tool, including dropdown form elements with a white background and light grey text.">
            <a:extLst>
              <a:ext uri="{FF2B5EF4-FFF2-40B4-BE49-F238E27FC236}">
                <a16:creationId xmlns:a16="http://schemas.microsoft.com/office/drawing/2014/main" id="{B2D418D6-35F5-B743-90A4-888754073059}"/>
              </a:ext>
            </a:extLst>
          </p:cNvPr>
          <p:cNvPicPr>
            <a:picLocks noChangeAspect="1"/>
          </p:cNvPicPr>
          <p:nvPr/>
        </p:nvPicPr>
        <p:blipFill>
          <a:blip r:embed="rId3"/>
          <a:stretch>
            <a:fillRect/>
          </a:stretch>
        </p:blipFill>
        <p:spPr>
          <a:xfrm>
            <a:off x="549562" y="2885207"/>
            <a:ext cx="4383299" cy="2302659"/>
          </a:xfrm>
          <a:prstGeom prst="rect">
            <a:avLst/>
          </a:prstGeom>
        </p:spPr>
      </p:pic>
      <p:pic>
        <p:nvPicPr>
          <p:cNvPr id="6" name="Picture 5" descr="Screenshot of a Lighthouse accessibility report including an error message about how background and foreground colors do not have a sufficient contrast ratio. The failing elements are listed by their HTML ID attributes.">
            <a:extLst>
              <a:ext uri="{FF2B5EF4-FFF2-40B4-BE49-F238E27FC236}">
                <a16:creationId xmlns:a16="http://schemas.microsoft.com/office/drawing/2014/main" id="{7AB945B6-F1A1-C741-9EA5-ECE060606CCA}"/>
              </a:ext>
            </a:extLst>
          </p:cNvPr>
          <p:cNvPicPr>
            <a:picLocks noChangeAspect="1"/>
          </p:cNvPicPr>
          <p:nvPr/>
        </p:nvPicPr>
        <p:blipFill>
          <a:blip r:embed="rId4"/>
          <a:stretch>
            <a:fillRect/>
          </a:stretch>
        </p:blipFill>
        <p:spPr>
          <a:xfrm>
            <a:off x="5335418" y="2967903"/>
            <a:ext cx="6399382" cy="2150754"/>
          </a:xfrm>
          <a:prstGeom prst="rect">
            <a:avLst/>
          </a:prstGeom>
          <a:ln>
            <a:solidFill>
              <a:schemeClr val="tx2"/>
            </a:solidFill>
          </a:ln>
        </p:spPr>
      </p:pic>
    </p:spTree>
    <p:extLst>
      <p:ext uri="{BB962C8B-B14F-4D97-AF65-F5344CB8AC3E}">
        <p14:creationId xmlns:p14="http://schemas.microsoft.com/office/powerpoint/2010/main" val="8121437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90A95-B156-5C4B-A3F0-AD0A50FD70A7}"/>
              </a:ext>
            </a:extLst>
          </p:cNvPr>
          <p:cNvSpPr>
            <a:spLocks noGrp="1"/>
          </p:cNvSpPr>
          <p:nvPr>
            <p:ph type="title"/>
          </p:nvPr>
        </p:nvSpPr>
        <p:spPr>
          <a:xfrm>
            <a:off x="457200" y="317405"/>
            <a:ext cx="10515600" cy="461645"/>
          </a:xfrm>
        </p:spPr>
        <p:txBody>
          <a:bodyPr/>
          <a:lstStyle/>
          <a:p>
            <a:r>
              <a:rPr lang="en-US"/>
              <a:t>Fast iteration possible due to our accessibility practices</a:t>
            </a:r>
          </a:p>
        </p:txBody>
      </p:sp>
      <p:sp>
        <p:nvSpPr>
          <p:cNvPr id="5" name="Text Placeholder 4">
            <a:extLst>
              <a:ext uri="{FF2B5EF4-FFF2-40B4-BE49-F238E27FC236}">
                <a16:creationId xmlns:a16="http://schemas.microsoft.com/office/drawing/2014/main" id="{ECE41866-8B8C-604B-A62C-1BC6981806DC}"/>
              </a:ext>
            </a:extLst>
          </p:cNvPr>
          <p:cNvSpPr>
            <a:spLocks noGrp="1"/>
          </p:cNvSpPr>
          <p:nvPr>
            <p:ph type="body" idx="1"/>
          </p:nvPr>
        </p:nvSpPr>
        <p:spPr>
          <a:xfrm>
            <a:off x="457200" y="1371600"/>
            <a:ext cx="11277600" cy="820057"/>
          </a:xfrm>
        </p:spPr>
        <p:txBody>
          <a:bodyPr/>
          <a:lstStyle/>
          <a:p>
            <a:pPr marL="50800" indent="0">
              <a:buNone/>
            </a:pPr>
            <a:r>
              <a:rPr lang="en-US"/>
              <a:t>Placeholder text is now properly accessible</a:t>
            </a:r>
          </a:p>
        </p:txBody>
      </p:sp>
      <p:pic>
        <p:nvPicPr>
          <p:cNvPr id="4" name="Picture 3" descr="Screenshot of the selection form in the Rental Assistance Finder tool, with improved placeholder text contrast.">
            <a:extLst>
              <a:ext uri="{FF2B5EF4-FFF2-40B4-BE49-F238E27FC236}">
                <a16:creationId xmlns:a16="http://schemas.microsoft.com/office/drawing/2014/main" id="{B1CEF206-896D-8349-BF3F-C7862A502C46}"/>
              </a:ext>
            </a:extLst>
          </p:cNvPr>
          <p:cNvPicPr>
            <a:picLocks noChangeAspect="1"/>
          </p:cNvPicPr>
          <p:nvPr/>
        </p:nvPicPr>
        <p:blipFill>
          <a:blip r:embed="rId3"/>
          <a:stretch>
            <a:fillRect/>
          </a:stretch>
        </p:blipFill>
        <p:spPr>
          <a:xfrm>
            <a:off x="549563" y="2885207"/>
            <a:ext cx="4383299" cy="2302982"/>
          </a:xfrm>
          <a:prstGeom prst="rect">
            <a:avLst/>
          </a:prstGeom>
        </p:spPr>
      </p:pic>
      <p:pic>
        <p:nvPicPr>
          <p:cNvPr id="8" name="Picture 7" descr="Success message from a Lighthouse accessibility audit that says, &quot;Background and foreground colors have a sufficient contrast ratio&quot;.">
            <a:extLst>
              <a:ext uri="{FF2B5EF4-FFF2-40B4-BE49-F238E27FC236}">
                <a16:creationId xmlns:a16="http://schemas.microsoft.com/office/drawing/2014/main" id="{AB2BB93A-36A2-E749-8227-EC4B8E65569C}"/>
              </a:ext>
            </a:extLst>
          </p:cNvPr>
          <p:cNvPicPr>
            <a:picLocks noChangeAspect="1"/>
          </p:cNvPicPr>
          <p:nvPr/>
        </p:nvPicPr>
        <p:blipFill>
          <a:blip r:embed="rId4"/>
          <a:stretch>
            <a:fillRect/>
          </a:stretch>
        </p:blipFill>
        <p:spPr>
          <a:xfrm>
            <a:off x="5715000" y="3649980"/>
            <a:ext cx="5143500" cy="381000"/>
          </a:xfrm>
          <a:prstGeom prst="rect">
            <a:avLst/>
          </a:prstGeom>
          <a:ln>
            <a:solidFill>
              <a:schemeClr val="tx2"/>
            </a:solidFill>
          </a:ln>
        </p:spPr>
      </p:pic>
    </p:spTree>
    <p:extLst>
      <p:ext uri="{BB962C8B-B14F-4D97-AF65-F5344CB8AC3E}">
        <p14:creationId xmlns:p14="http://schemas.microsoft.com/office/powerpoint/2010/main" val="19137639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04E8E-FCD8-7548-A233-0416F173CC48}"/>
              </a:ext>
            </a:extLst>
          </p:cNvPr>
          <p:cNvSpPr>
            <a:spLocks noGrp="1"/>
          </p:cNvSpPr>
          <p:nvPr>
            <p:ph type="title"/>
          </p:nvPr>
        </p:nvSpPr>
        <p:spPr/>
        <p:txBody>
          <a:bodyPr/>
          <a:lstStyle/>
          <a:p>
            <a:r>
              <a:rPr lang="en-US"/>
              <a:t>Thank you!</a:t>
            </a:r>
          </a:p>
        </p:txBody>
      </p:sp>
      <p:sp>
        <p:nvSpPr>
          <p:cNvPr id="3" name="Text Placeholder 2">
            <a:extLst>
              <a:ext uri="{FF2B5EF4-FFF2-40B4-BE49-F238E27FC236}">
                <a16:creationId xmlns:a16="http://schemas.microsoft.com/office/drawing/2014/main" id="{49E85427-65AB-A94C-AE39-209945AD9897}"/>
              </a:ext>
            </a:extLst>
          </p:cNvPr>
          <p:cNvSpPr>
            <a:spLocks noGrp="1"/>
          </p:cNvSpPr>
          <p:nvPr>
            <p:ph type="body" idx="1"/>
          </p:nvPr>
        </p:nvSpPr>
        <p:spPr>
          <a:prstGeom prst="rect">
            <a:avLst/>
          </a:prstGeom>
        </p:spPr>
        <p:txBody>
          <a:bodyPr/>
          <a:lstStyle/>
          <a:p>
            <a:r>
              <a:rPr lang="en-US"/>
              <a:t>Our website: </a:t>
            </a:r>
            <a:r>
              <a:rPr lang="en-US">
                <a:hlinkClick r:id="rId3"/>
              </a:rPr>
              <a:t>https://www.consumerfinance.gov</a:t>
            </a:r>
            <a:endParaRPr lang="en-US"/>
          </a:p>
          <a:p>
            <a:r>
              <a:rPr lang="en-US"/>
              <a:t>CFPB design system: </a:t>
            </a:r>
            <a:r>
              <a:rPr lang="en-US">
                <a:hlinkClick r:id="rId4"/>
              </a:rPr>
              <a:t>https://cfpb.github.io/design-system/</a:t>
            </a:r>
            <a:endParaRPr lang="en-US"/>
          </a:p>
          <a:p>
            <a:r>
              <a:rPr lang="en-US"/>
              <a:t>Lighthouse dashboard: </a:t>
            </a:r>
            <a:r>
              <a:rPr lang="en-US">
                <a:hlinkClick r:id="rId5"/>
              </a:rPr>
              <a:t>https://cfpb.github.io/cfgov-lighthouse/</a:t>
            </a:r>
            <a:endParaRPr lang="en-US"/>
          </a:p>
          <a:p>
            <a:endParaRPr lang="en-US"/>
          </a:p>
          <a:p>
            <a:endParaRPr lang="en-US"/>
          </a:p>
          <a:p>
            <a:pPr marL="88898" indent="0">
              <a:buNone/>
            </a:pPr>
            <a:r>
              <a:rPr lang="en-US">
                <a:hlinkClick r:id="rId6"/>
              </a:rPr>
              <a:t>andy.chosak@cfpb.gov</a:t>
            </a:r>
            <a:endParaRPr lang="en-US"/>
          </a:p>
          <a:p>
            <a:pPr marL="88898" indent="0">
              <a:buNone/>
            </a:pPr>
            <a:r>
              <a:rPr lang="en-US">
                <a:hlinkClick r:id="rId7"/>
              </a:rPr>
              <a:t>sonna.kim@cfpb.gov</a:t>
            </a:r>
            <a:endParaRPr lang="en-US"/>
          </a:p>
        </p:txBody>
      </p:sp>
    </p:spTree>
    <p:extLst>
      <p:ext uri="{BB962C8B-B14F-4D97-AF65-F5344CB8AC3E}">
        <p14:creationId xmlns:p14="http://schemas.microsoft.com/office/powerpoint/2010/main" val="1989635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169BDF7-350A-9B45-8668-3701DEE4C85A}"/>
              </a:ext>
            </a:extLst>
          </p:cNvPr>
          <p:cNvSpPr>
            <a:spLocks noGrp="1"/>
          </p:cNvSpPr>
          <p:nvPr>
            <p:ph type="title"/>
          </p:nvPr>
        </p:nvSpPr>
        <p:spPr/>
        <p:txBody>
          <a:bodyPr/>
          <a:lstStyle/>
          <a:p>
            <a:r>
              <a:rPr lang="en-US"/>
              <a:t>Celebrating 10 years of consumer protection</a:t>
            </a:r>
          </a:p>
        </p:txBody>
      </p:sp>
      <p:pic>
        <p:nvPicPr>
          <p:cNvPr id="4" name="Picture 6" descr="Ten years elevating the consumer voice. Since we opened our doors, the Consumer Financial Protection Bureau has been working to ensure banks, lenders, and other financial companies treat you fairly.">
            <a:extLst>
              <a:ext uri="{FF2B5EF4-FFF2-40B4-BE49-F238E27FC236}">
                <a16:creationId xmlns:a16="http://schemas.microsoft.com/office/drawing/2014/main" id="{62514655-B8AF-44C1-AA02-07916079A3C5}"/>
              </a:ext>
            </a:extLst>
          </p:cNvPr>
          <p:cNvPicPr>
            <a:picLocks noChangeAspect="1"/>
          </p:cNvPicPr>
          <p:nvPr/>
        </p:nvPicPr>
        <p:blipFill>
          <a:blip r:embed="rId3"/>
          <a:stretch>
            <a:fillRect/>
          </a:stretch>
        </p:blipFill>
        <p:spPr>
          <a:xfrm>
            <a:off x="3489036" y="949036"/>
            <a:ext cx="5213926" cy="5208153"/>
          </a:xfrm>
          <a:prstGeom prst="rect">
            <a:avLst/>
          </a:prstGeom>
        </p:spPr>
      </p:pic>
      <p:sp>
        <p:nvSpPr>
          <p:cNvPr id="3" name="Slide Number Placeholder 2">
            <a:extLst>
              <a:ext uri="{FF2B5EF4-FFF2-40B4-BE49-F238E27FC236}">
                <a16:creationId xmlns:a16="http://schemas.microsoft.com/office/drawing/2014/main" id="{7832CC0B-660B-485F-9397-EB6838933DF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6</a:t>
            </a:fld>
            <a:endParaRPr lang="en-US"/>
          </a:p>
        </p:txBody>
      </p:sp>
    </p:spTree>
    <p:extLst>
      <p:ext uri="{BB962C8B-B14F-4D97-AF65-F5344CB8AC3E}">
        <p14:creationId xmlns:p14="http://schemas.microsoft.com/office/powerpoint/2010/main" val="374932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p:txBody>
          <a:bodyPr/>
          <a:lstStyle/>
          <a:p>
            <a:r>
              <a:rPr lang="en-US"/>
              <a:t>CFPB by the numbers</a:t>
            </a:r>
          </a:p>
        </p:txBody>
      </p:sp>
      <p:sp>
        <p:nvSpPr>
          <p:cNvPr id="3" name="Text Placeholder 2">
            <a:extLst>
              <a:ext uri="{FF2B5EF4-FFF2-40B4-BE49-F238E27FC236}">
                <a16:creationId xmlns:a16="http://schemas.microsoft.com/office/drawing/2014/main" id="{9FB5CFEA-3107-224E-80FB-FA372A2758BC}"/>
              </a:ext>
            </a:extLst>
          </p:cNvPr>
          <p:cNvSpPr>
            <a:spLocks noGrp="1"/>
          </p:cNvSpPr>
          <p:nvPr>
            <p:ph type="body" idx="1"/>
          </p:nvPr>
        </p:nvSpPr>
        <p:spPr/>
        <p:txBody>
          <a:bodyPr/>
          <a:lstStyle/>
          <a:p>
            <a:pPr marL="50800" indent="0">
              <a:buNone/>
            </a:pPr>
            <a:r>
              <a:rPr lang="en-US" sz="3600" b="1" dirty="0"/>
              <a:t>$14.4 billion</a:t>
            </a:r>
            <a:endParaRPr lang="en-US" sz="3600" dirty="0"/>
          </a:p>
          <a:p>
            <a:pPr marL="50800" indent="0">
              <a:buNone/>
            </a:pPr>
            <a:r>
              <a:rPr lang="en-US" sz="2400" dirty="0"/>
              <a:t>Approximate amount of relief to consumers from CFPB supervisory and enforcement work</a:t>
            </a:r>
          </a:p>
          <a:p>
            <a:pPr marL="50800" indent="0">
              <a:buNone/>
            </a:pPr>
            <a:endParaRPr lang="en-US" sz="1200" b="1" dirty="0"/>
          </a:p>
          <a:p>
            <a:pPr marL="50800" indent="0">
              <a:buNone/>
            </a:pPr>
            <a:r>
              <a:rPr lang="en-US" sz="3600" b="1" dirty="0"/>
              <a:t>7.3 million</a:t>
            </a:r>
            <a:endParaRPr lang="en-US" sz="3600" dirty="0"/>
          </a:p>
          <a:p>
            <a:pPr marL="50800" indent="0">
              <a:buNone/>
            </a:pPr>
            <a:r>
              <a:rPr lang="en-US" sz="2400" dirty="0"/>
              <a:t>Consumers accessed COVID-specific education content since the beginning of the pandemic </a:t>
            </a:r>
          </a:p>
          <a:p>
            <a:pPr marL="50800" indent="0">
              <a:buNone/>
            </a:pPr>
            <a:endParaRPr lang="en-US" sz="1200" dirty="0"/>
          </a:p>
          <a:p>
            <a:pPr marL="50800" indent="0">
              <a:buNone/>
            </a:pPr>
            <a:r>
              <a:rPr lang="en-US" sz="3600" b="1" dirty="0"/>
              <a:t>3.1 million</a:t>
            </a:r>
          </a:p>
          <a:p>
            <a:pPr marL="50800" indent="0">
              <a:buNone/>
            </a:pPr>
            <a:r>
              <a:rPr lang="en-US" sz="2400" dirty="0"/>
              <a:t>Consumer complaints handled by the CFPB</a:t>
            </a:r>
            <a:endParaRPr lang="en-US" sz="2400" b="1" dirty="0"/>
          </a:p>
        </p:txBody>
      </p:sp>
      <p:sp>
        <p:nvSpPr>
          <p:cNvPr id="8" name="TextBox 7">
            <a:extLst>
              <a:ext uri="{FF2B5EF4-FFF2-40B4-BE49-F238E27FC236}">
                <a16:creationId xmlns:a16="http://schemas.microsoft.com/office/drawing/2014/main" id="{31DE82A7-4676-CC43-8D70-3035A84E1CAF}"/>
              </a:ext>
            </a:extLst>
          </p:cNvPr>
          <p:cNvSpPr txBox="1"/>
          <p:nvPr/>
        </p:nvSpPr>
        <p:spPr>
          <a:xfrm>
            <a:off x="8737910" y="6001583"/>
            <a:ext cx="3034990" cy="307777"/>
          </a:xfrm>
          <a:prstGeom prst="rect">
            <a:avLst/>
          </a:prstGeom>
          <a:noFill/>
        </p:spPr>
        <p:txBody>
          <a:bodyPr wrap="square" lIns="91440" tIns="45720" rIns="91440" bIns="45720" rtlCol="0" anchor="t">
            <a:spAutoFit/>
          </a:bodyPr>
          <a:lstStyle/>
          <a:p>
            <a:r>
              <a:rPr lang="en-US" i="1" dirty="0"/>
              <a:t>Figures current as of June 30, 2021.</a:t>
            </a:r>
          </a:p>
        </p:txBody>
      </p:sp>
    </p:spTree>
    <p:extLst>
      <p:ext uri="{BB962C8B-B14F-4D97-AF65-F5344CB8AC3E}">
        <p14:creationId xmlns:p14="http://schemas.microsoft.com/office/powerpoint/2010/main" val="3272044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AD7404-4792-6B43-B23F-CF376E04E8EC}"/>
              </a:ext>
            </a:extLst>
          </p:cNvPr>
          <p:cNvSpPr>
            <a:spLocks noGrp="1"/>
          </p:cNvSpPr>
          <p:nvPr>
            <p:ph type="title"/>
          </p:nvPr>
        </p:nvSpPr>
        <p:spPr>
          <a:xfrm>
            <a:off x="457200" y="317405"/>
            <a:ext cx="10515600" cy="457200"/>
          </a:xfrm>
        </p:spPr>
        <p:txBody>
          <a:bodyPr/>
          <a:lstStyle/>
          <a:p>
            <a:r>
              <a:rPr lang="en-US"/>
              <a:t>Design and Development (D+D) at the CFPB </a:t>
            </a:r>
          </a:p>
        </p:txBody>
      </p:sp>
      <p:sp>
        <p:nvSpPr>
          <p:cNvPr id="5" name="Text Placeholder 4">
            <a:extLst>
              <a:ext uri="{FF2B5EF4-FFF2-40B4-BE49-F238E27FC236}">
                <a16:creationId xmlns:a16="http://schemas.microsoft.com/office/drawing/2014/main" id="{A5BF4E1D-0F9C-8242-862D-783949E1BBC2}"/>
              </a:ext>
            </a:extLst>
          </p:cNvPr>
          <p:cNvSpPr>
            <a:spLocks noGrp="1"/>
          </p:cNvSpPr>
          <p:nvPr>
            <p:ph type="body" idx="1"/>
          </p:nvPr>
        </p:nvSpPr>
        <p:spPr>
          <a:xfrm>
            <a:off x="457200" y="1371600"/>
            <a:ext cx="11277600" cy="4937760"/>
          </a:xfrm>
        </p:spPr>
        <p:txBody>
          <a:bodyPr/>
          <a:lstStyle/>
          <a:p>
            <a:r>
              <a:rPr lang="en-US"/>
              <a:t>We're one of the first in-house, fully staffed, cross-disciplinary design and development departments within a U.S. government agency </a:t>
            </a:r>
          </a:p>
          <a:p>
            <a:r>
              <a:rPr lang="en-US"/>
              <a:t>Our team includes user experience designers, graphic and production designers, content strategists, and web developers</a:t>
            </a:r>
          </a:p>
          <a:p>
            <a:r>
              <a:rPr lang="en-US"/>
              <a:t>Our work encompasses print design, web design and development, and multimedia</a:t>
            </a:r>
          </a:p>
        </p:txBody>
      </p:sp>
    </p:spTree>
    <p:extLst>
      <p:ext uri="{BB962C8B-B14F-4D97-AF65-F5344CB8AC3E}">
        <p14:creationId xmlns:p14="http://schemas.microsoft.com/office/powerpoint/2010/main" val="416268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9D7C88-5470-274E-9A90-44F58B67901A}"/>
              </a:ext>
            </a:extLst>
          </p:cNvPr>
          <p:cNvSpPr>
            <a:spLocks noGrp="1"/>
          </p:cNvSpPr>
          <p:nvPr>
            <p:ph type="title"/>
          </p:nvPr>
        </p:nvSpPr>
        <p:spPr/>
        <p:txBody>
          <a:bodyPr/>
          <a:lstStyle/>
          <a:p>
            <a:r>
              <a:rPr lang="en-US"/>
              <a:t>D+D work: Web products</a:t>
            </a:r>
          </a:p>
        </p:txBody>
      </p:sp>
      <p:pic>
        <p:nvPicPr>
          <p:cNvPr id="3" name="Picture 3" descr="Screenshot of a web page on the CFPB website. The title says &quot;Help for homeowners and renters during the coronavirus national emergency&quot; and &quot;Find help for your situation&quot;.">
            <a:extLst>
              <a:ext uri="{FF2B5EF4-FFF2-40B4-BE49-F238E27FC236}">
                <a16:creationId xmlns:a16="http://schemas.microsoft.com/office/drawing/2014/main" id="{7CA5B6A5-118F-4472-8DC2-3D7B0DDEB1C9}"/>
              </a:ext>
            </a:extLst>
          </p:cNvPr>
          <p:cNvPicPr>
            <a:picLocks noChangeAspect="1"/>
          </p:cNvPicPr>
          <p:nvPr/>
        </p:nvPicPr>
        <p:blipFill>
          <a:blip r:embed="rId3"/>
          <a:stretch>
            <a:fillRect/>
          </a:stretch>
        </p:blipFill>
        <p:spPr>
          <a:xfrm>
            <a:off x="2250595" y="1349246"/>
            <a:ext cx="7695768" cy="4806150"/>
          </a:xfrm>
          <a:prstGeom prst="rect">
            <a:avLst/>
          </a:prstGeom>
          <a:ln>
            <a:solidFill>
              <a:schemeClr val="tx2"/>
            </a:solidFill>
          </a:ln>
        </p:spPr>
      </p:pic>
    </p:spTree>
    <p:extLst>
      <p:ext uri="{BB962C8B-B14F-4D97-AF65-F5344CB8AC3E}">
        <p14:creationId xmlns:p14="http://schemas.microsoft.com/office/powerpoint/2010/main" val="894500932"/>
      </p:ext>
    </p:extLst>
  </p:cSld>
  <p:clrMapOvr>
    <a:masterClrMapping/>
  </p:clrMapOvr>
</p:sld>
</file>

<file path=ppt/theme/theme1.xml><?xml version="1.0" encoding="utf-8"?>
<a:theme xmlns:a="http://schemas.openxmlformats.org/drawingml/2006/main" name="Master Cover Slide">
  <a:themeElements>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AAF 2021 Presentation Template" id="{EB493D76-6AEE-964C-94BF-E01172C39244}" vid="{B6E669F8-FA00-E240-A7FB-700CBAD5E668}"/>
    </a:ext>
  </a:extLst>
</a:theme>
</file>

<file path=ppt/theme/theme2.xml><?xml version="1.0" encoding="utf-8"?>
<a:theme xmlns:a="http://schemas.openxmlformats.org/drawingml/2006/main" name="Content Layout">
  <a:themeElements>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AAF 2021 Presentation Template" id="{EB493D76-6AEE-964C-94BF-E01172C39244}" vid="{1C683DA7-01E5-724D-AF43-DA0386D2E433}"/>
    </a:ext>
  </a:extLst>
</a:theme>
</file>

<file path=ppt/theme/theme3.xml><?xml version="1.0" encoding="utf-8"?>
<a:theme xmlns:a="http://schemas.openxmlformats.org/drawingml/2006/main" name="Breaker Layout">
  <a:themeElements>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AAF 2021 Presentation Template" id="{EB493D76-6AEE-964C-94BF-E01172C39244}" vid="{C2665032-891C-414D-AB26-EC888537655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cfpb_powerpoint_template_logo_16x9_082521</Template>
  <TotalTime>58</TotalTime>
  <Words>1529</Words>
  <Application>Microsoft Office PowerPoint</Application>
  <PresentationFormat>Widescreen</PresentationFormat>
  <Paragraphs>295</Paragraphs>
  <Slides>56</Slides>
  <Notes>56</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56</vt:i4>
      </vt:variant>
    </vt:vector>
  </HeadingPairs>
  <TitlesOfParts>
    <vt:vector size="64" baseType="lpstr">
      <vt:lpstr>Arial</vt:lpstr>
      <vt:lpstr>Calibri</vt:lpstr>
      <vt:lpstr>Georgia</vt:lpstr>
      <vt:lpstr>Helvetica Neue</vt:lpstr>
      <vt:lpstr>Noto Sans Symbols</vt:lpstr>
      <vt:lpstr>Master Cover Slide</vt:lpstr>
      <vt:lpstr>Content Layout</vt:lpstr>
      <vt:lpstr>Breaker Layout</vt:lpstr>
      <vt:lpstr>Annual Interagency  Accessibility Forum</vt:lpstr>
      <vt:lpstr>Disclaimer</vt:lpstr>
      <vt:lpstr>Agenda</vt:lpstr>
      <vt:lpstr>Introduction to the CFPB</vt:lpstr>
      <vt:lpstr>The Consumer Financial Protection Bureau</vt:lpstr>
      <vt:lpstr>Celebrating 10 years of consumer protection</vt:lpstr>
      <vt:lpstr>CFPB by the numbers</vt:lpstr>
      <vt:lpstr>Design and Development (D+D) at the CFPB </vt:lpstr>
      <vt:lpstr>D+D work: Web products</vt:lpstr>
      <vt:lpstr>D+D work: Print</vt:lpstr>
      <vt:lpstr>D+D work: Multimedia</vt:lpstr>
      <vt:lpstr>Accessibility at the CFPB</vt:lpstr>
      <vt:lpstr>Section 508 and WCAG</vt:lpstr>
      <vt:lpstr>Ensuring accessibility for all</vt:lpstr>
      <vt:lpstr>Accessibility in D+D </vt:lpstr>
      <vt:lpstr>Print accessibility</vt:lpstr>
      <vt:lpstr>Website accessibility</vt:lpstr>
      <vt:lpstr>The CFPB website: Diversity of content</vt:lpstr>
      <vt:lpstr>Selected screenshots</vt:lpstr>
      <vt:lpstr>Keeping consumerfinance.gov accessible </vt:lpstr>
      <vt:lpstr>Our three strategies for web accessibility</vt:lpstr>
      <vt:lpstr>1: CFPB Design System</vt:lpstr>
      <vt:lpstr>What is a design system?</vt:lpstr>
      <vt:lpstr>Smaller components combine to form larger patterns</vt:lpstr>
      <vt:lpstr>Benefits of a design system</vt:lpstr>
      <vt:lpstr>CFPB Design System</vt:lpstr>
      <vt:lpstr>Foundation</vt:lpstr>
      <vt:lpstr>Components</vt:lpstr>
      <vt:lpstr>Patterns</vt:lpstr>
      <vt:lpstr>Example: Hero pattern</vt:lpstr>
      <vt:lpstr>Accessibility in the CFPB Design System</vt:lpstr>
      <vt:lpstr>Integrating the Design System into our work</vt:lpstr>
      <vt:lpstr>2: Manual accessibility audit  </vt:lpstr>
      <vt:lpstr>The manual accessibility audit</vt:lpstr>
      <vt:lpstr>Structure of the manual audit</vt:lpstr>
      <vt:lpstr>Why the manual audit is important</vt:lpstr>
      <vt:lpstr>How the manual audit is run</vt:lpstr>
      <vt:lpstr>Screenshot of the manual audit: Mobile testing </vt:lpstr>
      <vt:lpstr>Guidelines</vt:lpstr>
      <vt:lpstr>It's open source!</vt:lpstr>
      <vt:lpstr>3: Automated accessibility testing</vt:lpstr>
      <vt:lpstr>Automation as a complement to manual audit</vt:lpstr>
      <vt:lpstr>Automated testing</vt:lpstr>
      <vt:lpstr>Choosing an automated testing tool</vt:lpstr>
      <vt:lpstr>Running Lighthouse against a single web page</vt:lpstr>
      <vt:lpstr>Google Lighthouse accessibility results</vt:lpstr>
      <vt:lpstr>Running Lighthouse against multiple pages</vt:lpstr>
      <vt:lpstr>Lighthouse testing dashboard</vt:lpstr>
      <vt:lpstr>Reviewing the test history of a single page</vt:lpstr>
      <vt:lpstr>Using automated accessibility testing in our work</vt:lpstr>
      <vt:lpstr>Bringing it all together</vt:lpstr>
      <vt:lpstr>CFPB Rental Assistance Finder Tool (RAFT)</vt:lpstr>
      <vt:lpstr>Built with the CFPB Design System </vt:lpstr>
      <vt:lpstr>Automated testing identified potential accessibility issue</vt:lpstr>
      <vt:lpstr>Fast iteration possible due to our accessibility practices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Accessibility at the CFPB</dc:title>
  <dc:creator>Chosak, Andy (CFPB)</dc:creator>
  <cp:lastModifiedBy>AntoniaHHarward</cp:lastModifiedBy>
  <cp:revision>10</cp:revision>
  <dcterms:created xsi:type="dcterms:W3CDTF">2021-09-13T14:06:04Z</dcterms:created>
  <dcterms:modified xsi:type="dcterms:W3CDTF">2021-10-08T16:14:13Z</dcterms:modified>
</cp:coreProperties>
</file>