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51" r:id="rId5"/>
    <p:sldMasterId id="2147483658" r:id="rId6"/>
  </p:sldMasterIdLst>
  <p:notesMasterIdLst>
    <p:notesMasterId r:id="rId23"/>
  </p:notesMasterIdLst>
  <p:sldIdLst>
    <p:sldId id="259" r:id="rId7"/>
    <p:sldId id="258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2192000" cy="68580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4" roundtripDataSignature="AMtx7miqgGVw2oa+8993I+jqBGvzHq759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38" autoAdjust="0"/>
    <p:restoredTop sz="94647" autoAdjust="0"/>
  </p:normalViewPr>
  <p:slideViewPr>
    <p:cSldViewPr snapToGrid="0">
      <p:cViewPr varScale="1">
        <p:scale>
          <a:sx n="146" d="100"/>
          <a:sy n="146" d="100"/>
        </p:scale>
        <p:origin x="544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919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customschemas.google.com/relationships/presentationmetadata" Target="metadata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2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338" y="2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676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8257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0058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533400" y="1891357"/>
            <a:ext cx="10058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7118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9" name="Google Shape;19;p4" descr="GSA Starmark logo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373042" y="3098800"/>
            <a:ext cx="939800" cy="93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4" descr="Seal of the CIO Counci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02790" y="3059817"/>
            <a:ext cx="979610" cy="97807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"/>
          <p:cNvSpPr txBox="1">
            <a:spLocks noGrp="1"/>
          </p:cNvSpPr>
          <p:nvPr>
            <p:ph type="body" idx="3"/>
          </p:nvPr>
        </p:nvSpPr>
        <p:spPr>
          <a:xfrm>
            <a:off x="533400" y="6115359"/>
            <a:ext cx="11049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Arial"/>
              <a:buNone/>
              <a:defRPr sz="2400" b="1" i="1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4"/>
          </p:nvPr>
        </p:nvSpPr>
        <p:spPr>
          <a:xfrm>
            <a:off x="533400" y="4857736"/>
            <a:ext cx="11049000" cy="124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880"/>
              </a:spcBef>
              <a:spcAft>
                <a:spcPts val="0"/>
              </a:spcAft>
              <a:buClr>
                <a:srgbClr val="006197"/>
              </a:buClr>
              <a:buSzPts val="4400"/>
              <a:buFont typeface="Arial"/>
              <a:buNone/>
              <a:defRPr sz="44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2D7D78-FB86-634D-B31E-D401BDEC35F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32443" y="3124551"/>
            <a:ext cx="906146" cy="913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259BBE3-AF25-4445-B61D-803E3AD6E12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458190" y="3133905"/>
            <a:ext cx="999251" cy="9159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4497C38-6E33-8540-9E0C-008F2B60D39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571328" y="3132310"/>
            <a:ext cx="917575" cy="9175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reaker Title (Thank You)">
  <p:cSld name="Breaker Title (Thank You)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>
            <a:spLocks noGrp="1"/>
          </p:cNvSpPr>
          <p:nvPr>
            <p:ph type="sldNum" idx="12"/>
          </p:nvPr>
        </p:nvSpPr>
        <p:spPr>
          <a:xfrm>
            <a:off x="11582399" y="6477000"/>
            <a:ext cx="152401" cy="21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title"/>
          </p:nvPr>
        </p:nvSpPr>
        <p:spPr>
          <a:xfrm>
            <a:off x="508001" y="2553101"/>
            <a:ext cx="11165841" cy="2247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50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No Logos">
  <p:cSld name="Title Slide No Logo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0058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25" name="Google Shape;25;p7"/>
          <p:cNvSpPr txBox="1">
            <a:spLocks noGrp="1"/>
          </p:cNvSpPr>
          <p:nvPr>
            <p:ph type="body" idx="1"/>
          </p:nvPr>
        </p:nvSpPr>
        <p:spPr>
          <a:xfrm>
            <a:off x="533400" y="1891357"/>
            <a:ext cx="10058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6" name="Google Shape;26;p7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7118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3"/>
          </p:nvPr>
        </p:nvSpPr>
        <p:spPr>
          <a:xfrm>
            <a:off x="533400" y="6115359"/>
            <a:ext cx="11049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Arial"/>
              <a:buNone/>
              <a:defRPr sz="2400" b="1" i="1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4"/>
          </p:nvPr>
        </p:nvSpPr>
        <p:spPr>
          <a:xfrm>
            <a:off x="533400" y="4857736"/>
            <a:ext cx="11049000" cy="124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880"/>
              </a:spcBef>
              <a:spcAft>
                <a:spcPts val="0"/>
              </a:spcAft>
              <a:buClr>
                <a:srgbClr val="006197"/>
              </a:buClr>
              <a:buSzPts val="4400"/>
              <a:buFont typeface="Arial"/>
              <a:buNone/>
              <a:defRPr sz="44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11277600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Content Columns">
  <p:cSld name="Title and 2 Content Column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5486400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2"/>
          </p:nvPr>
        </p:nvSpPr>
        <p:spPr>
          <a:xfrm>
            <a:off x="6248400" y="1371600"/>
            <a:ext cx="548640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Content Columns + Headings">
  <p:cSld name="Title and 2 Content Columns + Heading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57200" y="2286000"/>
            <a:ext cx="5486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3"/>
          </p:nvPr>
        </p:nvSpPr>
        <p:spPr>
          <a:xfrm>
            <a:off x="6250806" y="1371600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4"/>
          </p:nvPr>
        </p:nvSpPr>
        <p:spPr>
          <a:xfrm>
            <a:off x="6248400" y="2286000"/>
            <a:ext cx="5486400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Content Columns">
  <p:cSld name="Title and 3 Content 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3474720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body" idx="2"/>
          </p:nvPr>
        </p:nvSpPr>
        <p:spPr>
          <a:xfrm>
            <a:off x="4358640" y="1371600"/>
            <a:ext cx="347472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3"/>
          </p:nvPr>
        </p:nvSpPr>
        <p:spPr>
          <a:xfrm>
            <a:off x="8229600" y="1371600"/>
            <a:ext cx="347472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Content Columns + Headings">
  <p:cSld name="Title and 3 Content Columns + Heading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347472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2"/>
          </p:nvPr>
        </p:nvSpPr>
        <p:spPr>
          <a:xfrm>
            <a:off x="457200" y="2286000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3"/>
          </p:nvPr>
        </p:nvSpPr>
        <p:spPr>
          <a:xfrm>
            <a:off x="4358640" y="1374808"/>
            <a:ext cx="347472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body" idx="4"/>
          </p:nvPr>
        </p:nvSpPr>
        <p:spPr>
          <a:xfrm>
            <a:off x="4358640" y="2286000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body" idx="5"/>
          </p:nvPr>
        </p:nvSpPr>
        <p:spPr>
          <a:xfrm>
            <a:off x="8229600" y="1371600"/>
            <a:ext cx="347472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6"/>
          </p:nvPr>
        </p:nvSpPr>
        <p:spPr>
          <a:xfrm>
            <a:off x="8229600" y="2286000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reaker Title Only ">
  <p:cSld name="Breaker Title Only 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 txBox="1">
            <a:spLocks noGrp="1"/>
          </p:cNvSpPr>
          <p:nvPr>
            <p:ph type="title"/>
          </p:nvPr>
        </p:nvSpPr>
        <p:spPr>
          <a:xfrm>
            <a:off x="508001" y="2553101"/>
            <a:ext cx="11165841" cy="2247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50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sldNum" idx="12"/>
          </p:nvPr>
        </p:nvSpPr>
        <p:spPr>
          <a:xfrm>
            <a:off x="11582399" y="6477000"/>
            <a:ext cx="152401" cy="21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/>
          <p:nvPr/>
        </p:nvSpPr>
        <p:spPr>
          <a:xfrm>
            <a:off x="0" y="4572000"/>
            <a:ext cx="12192000" cy="21332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3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-US" sz="45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Click to edit Master title style</a:t>
            </a:r>
            <a:endParaRPr sz="4500" b="1" i="0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Google Shape;12;p3"/>
          <p:cNvSpPr txBox="1"/>
          <p:nvPr/>
        </p:nvSpPr>
        <p:spPr>
          <a:xfrm>
            <a:off x="838200" y="1752600"/>
            <a:ext cx="10515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lang="en-US" sz="3000" b="1" i="1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Click to edit Subtitle</a:t>
            </a:r>
            <a:endParaRPr sz="3000" b="1" i="1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3" name="Google Shape;13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572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0" y="0"/>
            <a:ext cx="12188952" cy="106764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2" name="Google Shape;32;p5" descr="graphic line"/>
          <p:cNvCxnSpPr/>
          <p:nvPr/>
        </p:nvCxnSpPr>
        <p:spPr>
          <a:xfrm>
            <a:off x="460248" y="6400800"/>
            <a:ext cx="11274552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Google Shape;33;p5"/>
          <p:cNvSpPr/>
          <p:nvPr/>
        </p:nvSpPr>
        <p:spPr>
          <a:xfrm>
            <a:off x="457200" y="6492240"/>
            <a:ext cx="1028700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6197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rPr>
              <a:t>IAAF 2021  /  General Services Administration  / Department of Health and Human Services / Department of Labor / Merit Service Protection Board / Sponsored by the Federal CIO Council </a:t>
            </a:r>
            <a:endParaRPr sz="800" b="0" i="0" u="none" strike="noStrike" cap="none" dirty="0">
              <a:solidFill>
                <a:srgbClr val="00619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11201401" y="6492240"/>
            <a:ext cx="53340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3"/>
          <p:cNvGrpSpPr/>
          <p:nvPr/>
        </p:nvGrpSpPr>
        <p:grpSpPr>
          <a:xfrm>
            <a:off x="0" y="0"/>
            <a:ext cx="12188377" cy="177800"/>
            <a:chOff x="0" y="0"/>
            <a:chExt cx="9141282" cy="285750"/>
          </a:xfrm>
        </p:grpSpPr>
        <p:sp>
          <p:nvSpPr>
            <p:cNvPr id="71" name="Google Shape;71;p13"/>
            <p:cNvSpPr/>
            <p:nvPr/>
          </p:nvSpPr>
          <p:spPr>
            <a:xfrm>
              <a:off x="0" y="0"/>
              <a:ext cx="3200400" cy="285750"/>
            </a:xfrm>
            <a:prstGeom prst="rect">
              <a:avLst/>
            </a:prstGeom>
            <a:solidFill>
              <a:srgbClr val="00619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3225114" y="0"/>
              <a:ext cx="5916168" cy="28575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73" name="Google Shape;73;p13" descr="graphic line"/>
          <p:cNvCxnSpPr/>
          <p:nvPr/>
        </p:nvCxnSpPr>
        <p:spPr>
          <a:xfrm>
            <a:off x="460248" y="6400800"/>
            <a:ext cx="11274552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4" name="Google Shape;74;p13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13"/>
          <p:cNvSpPr/>
          <p:nvPr/>
        </p:nvSpPr>
        <p:spPr>
          <a:xfrm>
            <a:off x="457200" y="6492240"/>
            <a:ext cx="10409464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6197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rPr>
              <a:t>IAAF 2021  /  General Services Administration  / Department of Health and Human Services / Department of Labor / Merit Service Protection Board / Sponsored by the Federal CIO Council 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in/brandonjubar" TargetMode="External"/><Relationship Id="rId2" Type="http://schemas.openxmlformats.org/officeDocument/2006/relationships/hyperlink" Target="mailto:Jubar.Brandon.T@dol.gov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Reframe and Reinforce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Using Lessons from Neuroscience to Improve Leadership Understanding and Support for Accessibility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Presented by Brandon Jubar</a:t>
            </a:r>
          </a:p>
        </p:txBody>
      </p:sp>
    </p:spTree>
    <p:extLst>
      <p:ext uri="{BB962C8B-B14F-4D97-AF65-F5344CB8AC3E}">
        <p14:creationId xmlns:p14="http://schemas.microsoft.com/office/powerpoint/2010/main" val="2784889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Bridging the chasm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Using analogies and stories, I’ve built a bridge between </a:t>
            </a:r>
            <a:r>
              <a:rPr lang="en-US" b="1" dirty="0"/>
              <a:t>awareness</a:t>
            </a:r>
            <a:r>
              <a:rPr lang="en-US" dirty="0"/>
              <a:t> of the problem and a true </a:t>
            </a:r>
            <a:r>
              <a:rPr lang="en-US" b="1" dirty="0"/>
              <a:t>desire</a:t>
            </a:r>
            <a:r>
              <a:rPr lang="en-US" dirty="0"/>
              <a:t> to change.</a:t>
            </a:r>
          </a:p>
          <a:p>
            <a:r>
              <a:rPr lang="en-US" dirty="0"/>
              <a:t>People are crossing the bridge and telling others about it!</a:t>
            </a:r>
          </a:p>
          <a:p>
            <a:r>
              <a:rPr lang="en-US" dirty="0"/>
              <a:t>Building a bridge from where people are to where you need them to be takes three things:</a:t>
            </a:r>
          </a:p>
          <a:p>
            <a:pPr marL="1022350" lvl="1" indent="-514350">
              <a:buFont typeface="+mj-lt"/>
              <a:buAutoNum type="arabicPeriod"/>
            </a:pPr>
            <a:r>
              <a:rPr lang="en-US" b="1" dirty="0"/>
              <a:t>Attention:</a:t>
            </a:r>
            <a:r>
              <a:rPr lang="en-US" dirty="0"/>
              <a:t> must captivate the listener</a:t>
            </a:r>
          </a:p>
          <a:p>
            <a:pPr marL="1022350" lvl="1" indent="-514350">
              <a:buFont typeface="+mj-lt"/>
              <a:buAutoNum type="arabicPeriod"/>
            </a:pPr>
            <a:r>
              <a:rPr lang="en-US" b="1" dirty="0"/>
              <a:t>Persuasion:</a:t>
            </a:r>
            <a:r>
              <a:rPr lang="en-US" dirty="0"/>
              <a:t> must convince people to cross</a:t>
            </a:r>
          </a:p>
          <a:p>
            <a:pPr marL="1022350" lvl="1" indent="-514350">
              <a:buFont typeface="+mj-lt"/>
              <a:buAutoNum type="arabicPeriod"/>
            </a:pPr>
            <a:r>
              <a:rPr lang="en-US" b="1" dirty="0"/>
              <a:t>Transformation:</a:t>
            </a:r>
            <a:r>
              <a:rPr lang="en-US" dirty="0"/>
              <a:t> must create a lasting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396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 with baking!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en-US" b="1" dirty="0"/>
              <a:t>Major Problem:</a:t>
            </a:r>
            <a:r>
              <a:rPr lang="en-US" dirty="0"/>
              <a:t> People think of accessibility as something to add at the end – like “the icing on the cake!”</a:t>
            </a:r>
          </a:p>
          <a:p>
            <a:r>
              <a:rPr lang="en-US" dirty="0"/>
              <a:t>Lecturing didn’t work, so I ran with the “baking” theme</a:t>
            </a:r>
          </a:p>
          <a:p>
            <a:r>
              <a:rPr lang="en-US" dirty="0"/>
              <a:t>To capture attention, persuade, and transform, I started telling the story of baking blueberry muffins:</a:t>
            </a:r>
          </a:p>
          <a:p>
            <a:pPr lvl="1"/>
            <a:r>
              <a:rPr lang="en-US" dirty="0"/>
              <a:t>When I forgot the blueberries, we just sprinkled them on later.</a:t>
            </a:r>
          </a:p>
          <a:p>
            <a:pPr lvl="1"/>
            <a:r>
              <a:rPr lang="en-US" dirty="0"/>
              <a:t>When I forgot the baking powder, sprinkling it on later was NASTY!</a:t>
            </a:r>
          </a:p>
          <a:p>
            <a:pPr marL="50800" indent="0">
              <a:spcBef>
                <a:spcPts val="2400"/>
              </a:spcBef>
              <a:buNone/>
            </a:pPr>
            <a:r>
              <a:rPr lang="en-US" dirty="0"/>
              <a:t>Accessibility isn’t the “icing on the cake,” or the blueberries in the muffins. </a:t>
            </a:r>
            <a:r>
              <a:rPr lang="en-US" b="1" dirty="0"/>
              <a:t>Accessibility is like the baking powder</a:t>
            </a:r>
            <a:r>
              <a:rPr lang="en-US" dirty="0"/>
              <a:t>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871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Bridging the chasm - Remediation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Too many people think “remediation” is synonymous with “accessibility.”</a:t>
            </a:r>
          </a:p>
          <a:p>
            <a:r>
              <a:rPr lang="en-US" dirty="0"/>
              <a:t>To change that belief, I linked “remediation” to another concept</a:t>
            </a:r>
          </a:p>
          <a:p>
            <a:pPr lvl="1"/>
            <a:r>
              <a:rPr lang="en-US" dirty="0"/>
              <a:t>Remediation = Rework</a:t>
            </a:r>
          </a:p>
          <a:p>
            <a:pPr lvl="1"/>
            <a:r>
              <a:rPr lang="en-US" dirty="0"/>
              <a:t>Rework is WASTE</a:t>
            </a:r>
          </a:p>
          <a:p>
            <a:pPr>
              <a:spcBef>
                <a:spcPts val="2400"/>
              </a:spcBef>
            </a:pPr>
            <a:r>
              <a:rPr lang="en-US" dirty="0"/>
              <a:t>Remediation isn’t part of the “value stream”</a:t>
            </a:r>
          </a:p>
          <a:p>
            <a:pPr>
              <a:spcBef>
                <a:spcPts val="2400"/>
              </a:spcBef>
            </a:pPr>
            <a:r>
              <a:rPr lang="en-US" dirty="0"/>
              <a:t>Remediation is part of the “failure stream”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731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Bridging the chasm - Quality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en-US" b="1" dirty="0"/>
              <a:t>First Law of Quality:</a:t>
            </a:r>
            <a:r>
              <a:rPr lang="en-US" dirty="0"/>
              <a:t> “Quality means conformance to requirements.”</a:t>
            </a:r>
          </a:p>
          <a:p>
            <a:r>
              <a:rPr lang="en-US" dirty="0"/>
              <a:t>Accessibility is a requirement, so inaccessible work is poor quality.</a:t>
            </a:r>
          </a:p>
          <a:p>
            <a:r>
              <a:rPr lang="en-US" dirty="0"/>
              <a:t>No one’s PD or job description includes “poor quality work.”</a:t>
            </a:r>
          </a:p>
          <a:p>
            <a:r>
              <a:rPr lang="en-US" dirty="0"/>
              <a:t>When you need remediation, it means you’ve failed to produce a quality work product and someone else has to fix your mistakes!</a:t>
            </a:r>
          </a:p>
          <a:p>
            <a:r>
              <a:rPr lang="en-US" dirty="0"/>
              <a:t>Reducing waste (remediation/rework) is a cost savings.</a:t>
            </a:r>
          </a:p>
          <a:p>
            <a:pPr marL="50800" indent="0">
              <a:spcBef>
                <a:spcPts val="2400"/>
              </a:spcBef>
              <a:buNone/>
            </a:pPr>
            <a:r>
              <a:rPr lang="en-US" dirty="0"/>
              <a:t>We can teach you to create quality work products that don’t require remediation, and it’s a cost saving too!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665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 persuasion and transformation!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“Neural reuse” lets us connect new concepts to familiar ones, so people can more quickly gain new insights and understanding.</a:t>
            </a:r>
          </a:p>
          <a:p>
            <a:r>
              <a:rPr lang="en-US" dirty="0"/>
              <a:t>The tricky part is choosing similes, metaphors, analogies and stories that will persuade and transform the listener!</a:t>
            </a:r>
          </a:p>
          <a:p>
            <a:r>
              <a:rPr lang="en-US" dirty="0"/>
              <a:t>Story of Jessica: shares a personal story about difficulty accessing a restaurant using a wheelchair and links that understanding to difficulty accessing information and communication technology.</a:t>
            </a:r>
          </a:p>
          <a:p>
            <a:pPr marL="50800" indent="0">
              <a:spcBef>
                <a:spcPts val="2400"/>
              </a:spcBef>
              <a:buNone/>
            </a:pPr>
            <a:r>
              <a:rPr lang="en-US" dirty="0"/>
              <a:t>Find something they understand and link it to something they don’t!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499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critical first step!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alone doesn’t improve accessibility – it simply bridges the gap between Awareness and Desire</a:t>
            </a:r>
          </a:p>
          <a:p>
            <a:r>
              <a:rPr lang="en-US" dirty="0"/>
              <a:t>Leverage “neural reuse” by using analogies and stories</a:t>
            </a:r>
          </a:p>
          <a:p>
            <a:r>
              <a:rPr lang="en-US" dirty="0"/>
              <a:t>Make sure your story…</a:t>
            </a:r>
          </a:p>
          <a:p>
            <a:pPr lvl="1"/>
            <a:r>
              <a:rPr lang="en-US" dirty="0"/>
              <a:t>captivates</a:t>
            </a:r>
          </a:p>
          <a:p>
            <a:pPr lvl="1"/>
            <a:r>
              <a:rPr lang="en-US" dirty="0"/>
              <a:t>persuades</a:t>
            </a:r>
          </a:p>
          <a:p>
            <a:pPr lvl="1"/>
            <a:r>
              <a:rPr lang="en-US" dirty="0"/>
              <a:t>transforms</a:t>
            </a:r>
          </a:p>
          <a:p>
            <a:pPr marL="50800" indent="0">
              <a:spcBef>
                <a:spcPts val="2400"/>
              </a:spcBef>
              <a:buNone/>
            </a:pPr>
            <a:r>
              <a:rPr lang="en-US" dirty="0"/>
              <a:t>This entire presentation was designed to bridge the gap between Awareness of “neural reuse” and the Desire to try it yourself!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332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swap stories!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>
              <a:spcAft>
                <a:spcPts val="2400"/>
              </a:spcAft>
              <a:buNone/>
            </a:pPr>
            <a:r>
              <a:rPr lang="en-US" dirty="0"/>
              <a:t>If you’d like to learn more about how we’re changing hearts and minds at the Department of Labor, drop me a line!</a:t>
            </a:r>
          </a:p>
          <a:p>
            <a:pPr marL="5080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b="1" dirty="0"/>
              <a:t>Brandon Jubar</a:t>
            </a:r>
          </a:p>
          <a:p>
            <a:pPr marL="5080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/>
              <a:t>Email: </a:t>
            </a:r>
            <a:r>
              <a:rPr lang="en-US" dirty="0">
                <a:hlinkClick r:id="rId2"/>
              </a:rPr>
              <a:t>Jubar.Brandon.T@dol.gov</a:t>
            </a:r>
            <a:r>
              <a:rPr lang="en-US" dirty="0"/>
              <a:t> </a:t>
            </a:r>
          </a:p>
          <a:p>
            <a:pPr marL="5080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dirty="0"/>
              <a:t>LinkedIn: </a:t>
            </a:r>
            <a:r>
              <a:rPr lang="en-US" dirty="0">
                <a:hlinkClick r:id="rId3"/>
              </a:rPr>
              <a:t>https://www.linkedin.com/in/brandonjubar</a:t>
            </a:r>
            <a:endParaRPr lang="en-US" dirty="0"/>
          </a:p>
          <a:p>
            <a:pPr marL="50800" indent="0">
              <a:spcBef>
                <a:spcPts val="2400"/>
              </a:spcBef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057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your presenter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>
              <a:spcAft>
                <a:spcPts val="2400"/>
              </a:spcAft>
              <a:buNone/>
            </a:pPr>
            <a:r>
              <a:rPr lang="en-US" b="1" dirty="0"/>
              <a:t>Brandon Jubar</a:t>
            </a:r>
          </a:p>
          <a:p>
            <a:pPr marL="50800" indent="0">
              <a:buNone/>
            </a:pPr>
            <a:r>
              <a:rPr lang="en-US" dirty="0"/>
              <a:t>Branch Chief of IT Quality Management</a:t>
            </a:r>
          </a:p>
          <a:p>
            <a:pPr marL="50800" indent="0">
              <a:buNone/>
            </a:pPr>
            <a:r>
              <a:rPr lang="en-US" dirty="0"/>
              <a:t>Office of the Chief Information Officer</a:t>
            </a:r>
          </a:p>
          <a:p>
            <a:pPr marL="50800" indent="0">
              <a:buNone/>
            </a:pPr>
            <a:r>
              <a:rPr lang="en-US" dirty="0"/>
              <a:t>Office of the Assistant Secretary for Administration and Management</a:t>
            </a:r>
          </a:p>
          <a:p>
            <a:pPr marL="50800" indent="0">
              <a:spcAft>
                <a:spcPts val="600"/>
              </a:spcAft>
              <a:buNone/>
            </a:pPr>
            <a:r>
              <a:rPr lang="en-US" dirty="0"/>
              <a:t>United States Department of Labor</a:t>
            </a:r>
          </a:p>
          <a:p>
            <a:r>
              <a:rPr lang="en-US" dirty="0"/>
              <a:t>Approximately 18,000 employees</a:t>
            </a:r>
          </a:p>
          <a:p>
            <a:r>
              <a:rPr lang="en-US" dirty="0"/>
              <a:t>Made up of 27 Federal Agencies</a:t>
            </a:r>
          </a:p>
          <a:p>
            <a:r>
              <a:rPr lang="en-US" dirty="0"/>
              <a:t>Includes 450+ office nationwide</a:t>
            </a:r>
          </a:p>
          <a:p>
            <a:pPr marL="5080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46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topic, explained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en-US" b="1" dirty="0"/>
              <a:t>Reframe and Reinforce: </a:t>
            </a:r>
            <a:r>
              <a:rPr lang="en-US" sz="2400" dirty="0"/>
              <a:t>Using Lessons from Neuroscience to Improve Leadership Understanding and Support for Accessibility</a:t>
            </a:r>
          </a:p>
          <a:p>
            <a:pPr marL="50800" indent="0">
              <a:spcAft>
                <a:spcPts val="1200"/>
              </a:spcAft>
              <a:buNone/>
            </a:pPr>
            <a:r>
              <a:rPr lang="en-US" sz="2400" dirty="0"/>
              <a:t>(Perhaps a bit too pretentious.)</a:t>
            </a:r>
          </a:p>
          <a:p>
            <a:r>
              <a:rPr lang="en-US" dirty="0"/>
              <a:t>To make rapid progress, we need everyone on board</a:t>
            </a:r>
          </a:p>
          <a:p>
            <a:r>
              <a:rPr lang="en-US" dirty="0"/>
              <a:t>Analogies and stories help us “reframe” the issues</a:t>
            </a:r>
          </a:p>
          <a:p>
            <a:r>
              <a:rPr lang="en-US" dirty="0"/>
              <a:t>“Neural reuse” is the theory that metaphors and similes use the exact same neural circuits as new, more difficult concepts</a:t>
            </a:r>
          </a:p>
          <a:p>
            <a:r>
              <a:rPr lang="en-US" dirty="0"/>
              <a:t>This is the key to creating Section 508 evangelists!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56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is difficult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I’ve rarely seen forced program implementation go smoothly when significant change is involved</a:t>
            </a:r>
          </a:p>
          <a:p>
            <a:r>
              <a:rPr lang="en-US" dirty="0"/>
              <a:t>People fight, argue, and then become passive aggressive</a:t>
            </a:r>
          </a:p>
          <a:p>
            <a:r>
              <a:rPr lang="en-US" dirty="0"/>
              <a:t>Achieving organizational change requires:</a:t>
            </a:r>
          </a:p>
          <a:p>
            <a:pPr lvl="1"/>
            <a:r>
              <a:rPr lang="en-US" dirty="0"/>
              <a:t>lots of time; and/or</a:t>
            </a:r>
          </a:p>
          <a:p>
            <a:pPr lvl="1"/>
            <a:r>
              <a:rPr lang="en-US" dirty="0"/>
              <a:t>lots of resources</a:t>
            </a:r>
          </a:p>
          <a:p>
            <a:r>
              <a:rPr lang="en-US" dirty="0"/>
              <a:t>If you don’t have a big budget, then you need a methodical approach to Change 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227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ADKAR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en-US" dirty="0"/>
              <a:t>Steps in the ADKAR Model of Change Management</a:t>
            </a:r>
          </a:p>
          <a:p>
            <a:r>
              <a:rPr lang="en-US" b="1" dirty="0"/>
              <a:t>Awareness</a:t>
            </a:r>
            <a:r>
              <a:rPr lang="en-US" dirty="0"/>
              <a:t> of the problem</a:t>
            </a:r>
          </a:p>
          <a:p>
            <a:r>
              <a:rPr lang="en-US" b="1" dirty="0"/>
              <a:t>Desire</a:t>
            </a:r>
            <a:r>
              <a:rPr lang="en-US" dirty="0"/>
              <a:t> to make the necessary change(s)</a:t>
            </a:r>
          </a:p>
          <a:p>
            <a:r>
              <a:rPr lang="en-US" b="1" dirty="0"/>
              <a:t>Knowledge</a:t>
            </a:r>
            <a:r>
              <a:rPr lang="en-US" dirty="0"/>
              <a:t> of how to change</a:t>
            </a:r>
          </a:p>
          <a:p>
            <a:r>
              <a:rPr lang="en-US" b="1" dirty="0"/>
              <a:t>Ability</a:t>
            </a:r>
            <a:r>
              <a:rPr lang="en-US" dirty="0"/>
              <a:t> to execute the change</a:t>
            </a:r>
          </a:p>
          <a:p>
            <a:r>
              <a:rPr lang="en-US" b="1" dirty="0"/>
              <a:t>Reinforcement</a:t>
            </a:r>
            <a:r>
              <a:rPr lang="en-US" dirty="0"/>
              <a:t> of the change</a:t>
            </a:r>
          </a:p>
          <a:p>
            <a:pPr marL="50800" indent="0">
              <a:spcBef>
                <a:spcPts val="1800"/>
              </a:spcBef>
              <a:buNone/>
            </a:pPr>
            <a:r>
              <a:rPr lang="en-US" dirty="0"/>
              <a:t>Too many organizations skip steps and wonder what went wrong!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71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mistakes in Change Management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en-US" b="1" dirty="0"/>
              <a:t>Typical Scenario 1:</a:t>
            </a:r>
          </a:p>
          <a:p>
            <a:r>
              <a:rPr lang="en-US" dirty="0"/>
              <a:t>Conduct “Awareness” training</a:t>
            </a:r>
          </a:p>
          <a:p>
            <a:r>
              <a:rPr lang="en-US" dirty="0"/>
              <a:t>Skip “Desire” and impart “Knowledge” through role-based training</a:t>
            </a:r>
          </a:p>
          <a:p>
            <a:r>
              <a:rPr lang="en-US" dirty="0"/>
              <a:t>Wonder why no improvement</a:t>
            </a:r>
          </a:p>
          <a:p>
            <a:pPr marL="50800" indent="0">
              <a:spcBef>
                <a:spcPts val="2400"/>
              </a:spcBef>
              <a:buNone/>
            </a:pPr>
            <a:r>
              <a:rPr lang="en-US" b="1" dirty="0"/>
              <a:t>Typical Scenario 2:</a:t>
            </a:r>
          </a:p>
          <a:p>
            <a:r>
              <a:rPr lang="en-US" dirty="0"/>
              <a:t>Entire organization required to take “Awareness” training</a:t>
            </a:r>
          </a:p>
          <a:p>
            <a:r>
              <a:rPr lang="en-US" dirty="0"/>
              <a:t>Begin “Reinforcement” through strict enforcement</a:t>
            </a:r>
          </a:p>
          <a:p>
            <a:r>
              <a:rPr lang="en-US" dirty="0"/>
              <a:t>Everything grinds to a halt; program looks incompetent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563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Overlooked problem with “Desire”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Creating “Awareness” does NOT guarantee the “Desire” to change</a:t>
            </a:r>
          </a:p>
          <a:p>
            <a:r>
              <a:rPr lang="en-US" dirty="0"/>
              <a:t>There is a gap between “Awareness” and “Desire”</a:t>
            </a:r>
          </a:p>
          <a:p>
            <a:pPr lvl="1"/>
            <a:r>
              <a:rPr lang="en-US" dirty="0"/>
              <a:t>imagine a small stream that has worn deep into the rock</a:t>
            </a:r>
          </a:p>
          <a:p>
            <a:pPr lvl="1"/>
            <a:r>
              <a:rPr lang="en-US" dirty="0"/>
              <a:t>sheer, smooth sides of the chasm prevent people from crossing</a:t>
            </a:r>
          </a:p>
          <a:p>
            <a:r>
              <a:rPr lang="en-US" dirty="0"/>
              <a:t>We need to build a bridge over that chasm</a:t>
            </a:r>
          </a:p>
          <a:p>
            <a:pPr lvl="1"/>
            <a:r>
              <a:rPr lang="en-US" dirty="0"/>
              <a:t>not a rickety bridge with frayed rope and rotting wood</a:t>
            </a:r>
          </a:p>
          <a:p>
            <a:pPr lvl="1"/>
            <a:r>
              <a:rPr lang="en-US" dirty="0"/>
              <a:t>a sturdy, stone-arch bridge</a:t>
            </a:r>
          </a:p>
          <a:p>
            <a:pPr marL="50800" indent="0">
              <a:spcBef>
                <a:spcPts val="2400"/>
              </a:spcBef>
              <a:buNone/>
            </a:pPr>
            <a:r>
              <a:rPr lang="en-US" dirty="0"/>
              <a:t>That analogy is an example of what we need to do!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123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Pick-a-path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en-US" dirty="0"/>
              <a:t>There are two ways to move you from AWARENESS to DESIRE:</a:t>
            </a:r>
          </a:p>
          <a:p>
            <a:pPr marL="50800" indent="0">
              <a:lnSpc>
                <a:spcPct val="200000"/>
              </a:lnSpc>
              <a:spcBef>
                <a:spcPts val="2400"/>
              </a:spcBef>
              <a:buNone/>
            </a:pPr>
            <a:r>
              <a:rPr lang="en-US" b="1" dirty="0"/>
              <a:t>PATH 1: </a:t>
            </a:r>
            <a:r>
              <a:rPr lang="en-US" dirty="0"/>
              <a:t>Lecture, explain, offer statistics, pontificate, etc…</a:t>
            </a:r>
            <a:endParaRPr lang="en-US" b="1" dirty="0"/>
          </a:p>
          <a:p>
            <a:pPr marL="50800" indent="0">
              <a:lnSpc>
                <a:spcPct val="200000"/>
              </a:lnSpc>
              <a:spcBef>
                <a:spcPts val="2400"/>
              </a:spcBef>
              <a:buNone/>
            </a:pPr>
            <a:r>
              <a:rPr lang="en-US" b="1" dirty="0"/>
              <a:t>PATH 2: </a:t>
            </a:r>
            <a:r>
              <a:rPr lang="en-US" dirty="0"/>
              <a:t>Link the new concept to one you already understand</a:t>
            </a:r>
          </a:p>
          <a:p>
            <a:pPr marL="50800" indent="0">
              <a:lnSpc>
                <a:spcPct val="200000"/>
              </a:lnSpc>
              <a:spcBef>
                <a:spcPts val="2400"/>
              </a:spcBef>
              <a:buNone/>
            </a:pPr>
            <a:r>
              <a:rPr lang="en-US" dirty="0"/>
              <a:t>(Hint: Path 2 is much, much shorter!)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511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Analogies and metaphors and similes, oh my!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en-US" dirty="0"/>
              <a:t>You probably learned this long ago…</a:t>
            </a:r>
          </a:p>
          <a:p>
            <a:r>
              <a:rPr lang="en-US" b="1" dirty="0"/>
              <a:t>Simile – </a:t>
            </a:r>
            <a:r>
              <a:rPr lang="en-US" dirty="0"/>
              <a:t>saying something “is like” something else.</a:t>
            </a:r>
          </a:p>
          <a:p>
            <a:r>
              <a:rPr lang="en-US" b="1" dirty="0"/>
              <a:t>Metaphor –</a:t>
            </a:r>
            <a:r>
              <a:rPr lang="en-US" dirty="0"/>
              <a:t> saying something “is” something else.</a:t>
            </a:r>
          </a:p>
          <a:p>
            <a:r>
              <a:rPr lang="en-US" b="1" dirty="0"/>
              <a:t>Analogy – </a:t>
            </a:r>
            <a:r>
              <a:rPr lang="en-US" dirty="0"/>
              <a:t>a simile used to explain something or communicate a very specific point.</a:t>
            </a:r>
          </a:p>
          <a:p>
            <a:pPr marL="50800" indent="0">
              <a:spcBef>
                <a:spcPts val="1800"/>
              </a:spcBef>
              <a:buNone/>
            </a:pPr>
            <a:r>
              <a:rPr lang="en-US" dirty="0"/>
              <a:t>We use these language tools in our everyday communication, even if we don’t realize it!</a:t>
            </a:r>
          </a:p>
          <a:p>
            <a:pPr marL="50800" indent="0">
              <a:spcBef>
                <a:spcPts val="1800"/>
              </a:spcBef>
              <a:buNone/>
            </a:pPr>
            <a:r>
              <a:rPr lang="en-US" dirty="0"/>
              <a:t>These have all been used as teaching tools throughout history.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158211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Cover Slide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1 Presentation Template" id="{EB493D76-6AEE-964C-94BF-E01172C39244}" vid="{B6E669F8-FA00-E240-A7FB-700CBAD5E668}"/>
    </a:ext>
  </a:extLst>
</a:theme>
</file>

<file path=ppt/theme/theme2.xml><?xml version="1.0" encoding="utf-8"?>
<a:theme xmlns:a="http://schemas.openxmlformats.org/drawingml/2006/main" name="Content Layout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1 Presentation Template" id="{EB493D76-6AEE-964C-94BF-E01172C39244}" vid="{1C683DA7-01E5-724D-AF43-DA0386D2E433}"/>
    </a:ext>
  </a:extLst>
</a:theme>
</file>

<file path=ppt/theme/theme3.xml><?xml version="1.0" encoding="utf-8"?>
<a:theme xmlns:a="http://schemas.openxmlformats.org/drawingml/2006/main" name="Breaker Layout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1 Presentation Template" id="{EB493D76-6AEE-964C-94BF-E01172C39244}" vid="{C2665032-891C-414D-AB26-EC8885376558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E236FE846627489B817E421E9CFE93" ma:contentTypeVersion="14" ma:contentTypeDescription="Create a new document." ma:contentTypeScope="" ma:versionID="7c08c13117a68c96f290b116646551f2">
  <xsd:schema xmlns:xsd="http://www.w3.org/2001/XMLSchema" xmlns:xs="http://www.w3.org/2001/XMLSchema" xmlns:p="http://schemas.microsoft.com/office/2006/metadata/properties" xmlns:ns1="http://schemas.microsoft.com/sharepoint/v3" xmlns:ns3="72d18eac-48de-45ef-8c8a-0371f6aba967" xmlns:ns4="ae873549-0498-4048-8956-f6f4fe270e0f" targetNamespace="http://schemas.microsoft.com/office/2006/metadata/properties" ma:root="true" ma:fieldsID="8f1bd9e2e1164ae8af430592f26ce5f4" ns1:_="" ns3:_="" ns4:_="">
    <xsd:import namespace="http://schemas.microsoft.com/sharepoint/v3"/>
    <xsd:import namespace="72d18eac-48de-45ef-8c8a-0371f6aba967"/>
    <xsd:import namespace="ae873549-0498-4048-8956-f6f4fe270e0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1:_ip_UnifiedCompliancePolicyProperties" minOccurs="0"/>
                <xsd:element ref="ns1:_ip_UnifiedCompliancePolicyUIAc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d18eac-48de-45ef-8c8a-0371f6aba9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73549-0498-4048-8956-f6f4fe270e0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7CD316-8580-44BD-B3D1-2322F13C85B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72d18eac-48de-45ef-8c8a-0371f6aba967"/>
    <ds:schemaRef ds:uri="http://purl.org/dc/elements/1.1/"/>
    <ds:schemaRef ds:uri="http://schemas.microsoft.com/office/2006/metadata/properties"/>
    <ds:schemaRef ds:uri="ae873549-0498-4048-8956-f6f4fe270e0f"/>
    <ds:schemaRef ds:uri="http://schemas.microsoft.com/sharepoint/v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11A5A58-1DB3-44F8-9AA2-4FAD4975C8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2d18eac-48de-45ef-8c8a-0371f6aba967"/>
    <ds:schemaRef ds:uri="ae873549-0498-4048-8956-f6f4fe270e0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2E9B6F1-F322-47C3-A234-6B357CD44F6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</TotalTime>
  <Words>1085</Words>
  <Application>Microsoft Macintosh PowerPoint</Application>
  <PresentationFormat>Widescreen</PresentationFormat>
  <Paragraphs>126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Helvetica Neue</vt:lpstr>
      <vt:lpstr>Noto Sans Symbols</vt:lpstr>
      <vt:lpstr>Master Cover Slide</vt:lpstr>
      <vt:lpstr>Content Layout</vt:lpstr>
      <vt:lpstr>Breaker Layout</vt:lpstr>
      <vt:lpstr>Reframe and Reinforce</vt:lpstr>
      <vt:lpstr>Meet your presenter</vt:lpstr>
      <vt:lpstr>Today’s topic, explained</vt:lpstr>
      <vt:lpstr>Change is difficult</vt:lpstr>
      <vt:lpstr>The ADKAR Model</vt:lpstr>
      <vt:lpstr>Common mistakes in Change Management</vt:lpstr>
      <vt:lpstr>Overlooked problem with “Desire”</vt:lpstr>
      <vt:lpstr>Pick-a-path</vt:lpstr>
      <vt:lpstr>Analogies and metaphors and similes, oh my!</vt:lpstr>
      <vt:lpstr>Bridging the chasm</vt:lpstr>
      <vt:lpstr>Fun with baking!</vt:lpstr>
      <vt:lpstr>Bridging the chasm - Remediation</vt:lpstr>
      <vt:lpstr>Bridging the chasm - Quality</vt:lpstr>
      <vt:lpstr>Remember persuasion and transformation!</vt:lpstr>
      <vt:lpstr>A critical first step!</vt:lpstr>
      <vt:lpstr>Let’s swap stories!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Reframe and Reinforce - Using Lessons from Neuroscience to Improve Leadership Understanding and Support for Accessibility - IAAF 2021</dc:title>
  <dc:subject/>
  <dc:creator/>
  <cp:keywords/>
  <dc:description/>
  <cp:lastModifiedBy>Michael Horton</cp:lastModifiedBy>
  <cp:revision>31</cp:revision>
  <dcterms:created xsi:type="dcterms:W3CDTF">2020-09-11T19:28:10Z</dcterms:created>
  <dcterms:modified xsi:type="dcterms:W3CDTF">2021-10-13T20:28:58Z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ContentTypeId">
    <vt:lpwstr>0x0101001DE236FE846627489B817E421E9CFE93</vt:lpwstr>
  </property>
</Properties>
</file>