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7010400" cy="9296400"/>
  <p:embeddedFontLst>
    <p:embeddedFont>
      <p:font typeface="Helvetica Neue" panose="02000503000000020004" pitchFamily="2" charset="0"/>
      <p:regular r:id="rId33"/>
      <p:bold r:id="rId34"/>
      <p:italic r:id="rId35"/>
      <p:boldItalic r:id="rId36"/>
    </p:embeddedFont>
    <p:embeddedFont>
      <p:font typeface="Public Sans" pitchFamily="2" charset="77"/>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J3m/YXmEF4jjmfYb031J1E1Tl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74"/>
  </p:normalViewPr>
  <p:slideViewPr>
    <p:cSldViewPr snapToGrid="0">
      <p:cViewPr varScale="1">
        <p:scale>
          <a:sx n="124" d="100"/>
          <a:sy n="124" d="100"/>
        </p:scale>
        <p:origin x="336" y="16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8.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igital.gov/resources/introduction-accessibility/#try-using-a-screen-read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uswds@gsa.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 name="Google Shape;62;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SzPts val="1100"/>
              <a:buNone/>
            </a:pPr>
            <a:r>
              <a:rPr lang="en-US"/>
              <a:t>Thanks Beth and thank you to IAAF for inviting us here today to discuss something that's super important to the future of the U.S. Web Design System, the critical checklists we have in development right now.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I'm Dan Williams, he/him, Project Lead of USWDS. For anyone who can't see me, I've got dark hair and blue shirt and I'm coming to you today from my home in Portland, Oregon. Today I'm here with my colleagues Amy and Jacline to talk a bit about this idea of critical checklists, and how they can help develop accessibility skills across government teams.</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63" name="Google Shape;63;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23: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b="1"/>
              <a:t>So let's start to look at what all this actually means, and we'll dig into what we've prototyped. </a:t>
            </a:r>
            <a:endParaRPr b="1"/>
          </a:p>
          <a:p>
            <a:pPr marL="0" lvl="0" indent="0" algn="l" rtl="0">
              <a:lnSpc>
                <a:spcPct val="115000"/>
              </a:lnSpc>
              <a:spcBef>
                <a:spcPts val="1400"/>
              </a:spcBef>
              <a:spcAft>
                <a:spcPts val="0"/>
              </a:spcAft>
              <a:buClr>
                <a:schemeClr val="dk1"/>
              </a:buClr>
              <a:buSzPts val="1100"/>
              <a:buFont typeface="Arial"/>
              <a:buNone/>
            </a:pPr>
            <a:r>
              <a:rPr lang="en-US"/>
              <a:t>We performed content testing with a component critical checklist prototype that included:</a:t>
            </a:r>
            <a:endParaRPr/>
          </a:p>
          <a:p>
            <a:pPr marL="457200" lvl="0" indent="-330200" algn="l" rtl="0">
              <a:lnSpc>
                <a:spcPct val="115000"/>
              </a:lnSpc>
              <a:spcBef>
                <a:spcPts val="1400"/>
              </a:spcBef>
              <a:spcAft>
                <a:spcPts val="0"/>
              </a:spcAft>
              <a:buClr>
                <a:schemeClr val="dk1"/>
              </a:buClr>
              <a:buSzPts val="1600"/>
              <a:buChar char="■"/>
            </a:pPr>
            <a:r>
              <a:rPr lang="en-US"/>
              <a:t>Our general accessibility testing protocols</a:t>
            </a:r>
            <a:endParaRPr/>
          </a:p>
          <a:p>
            <a:pPr marL="457200" lvl="0" indent="-330200" algn="l" rtl="0">
              <a:lnSpc>
                <a:spcPct val="115000"/>
              </a:lnSpc>
              <a:spcBef>
                <a:spcPts val="0"/>
              </a:spcBef>
              <a:spcAft>
                <a:spcPts val="0"/>
              </a:spcAft>
              <a:buClr>
                <a:schemeClr val="dk1"/>
              </a:buClr>
              <a:buSzPts val="1600"/>
              <a:buChar char="■"/>
            </a:pPr>
            <a:r>
              <a:rPr lang="en-US"/>
              <a:t>Final accessibility testing results </a:t>
            </a:r>
            <a:endParaRPr/>
          </a:p>
          <a:p>
            <a:pPr marL="457200" lvl="0" indent="-330200" algn="l" rtl="0">
              <a:lnSpc>
                <a:spcPct val="115000"/>
              </a:lnSpc>
              <a:spcBef>
                <a:spcPts val="0"/>
              </a:spcBef>
              <a:spcAft>
                <a:spcPts val="0"/>
              </a:spcAft>
              <a:buClr>
                <a:schemeClr val="dk1"/>
              </a:buClr>
              <a:buSzPts val="1600"/>
              <a:buChar char="■"/>
            </a:pPr>
            <a:r>
              <a:rPr lang="en-US"/>
              <a:t>Relevant WCAG success criteria </a:t>
            </a:r>
            <a:endParaRPr/>
          </a:p>
          <a:p>
            <a:pPr marL="457200" lvl="0" indent="-330200" algn="l" rtl="0">
              <a:lnSpc>
                <a:spcPct val="115000"/>
              </a:lnSpc>
              <a:spcBef>
                <a:spcPts val="0"/>
              </a:spcBef>
              <a:spcAft>
                <a:spcPts val="0"/>
              </a:spcAft>
              <a:buClr>
                <a:schemeClr val="dk1"/>
              </a:buClr>
              <a:buSzPts val="1600"/>
              <a:buChar char="■"/>
            </a:pPr>
            <a:r>
              <a:rPr lang="en-US"/>
              <a:t>Other accessibility best practices</a:t>
            </a:r>
            <a:endParaRPr/>
          </a:p>
          <a:p>
            <a:pPr marL="0" lvl="0" indent="0" algn="l" rtl="0">
              <a:lnSpc>
                <a:spcPct val="115000"/>
              </a:lnSpc>
              <a:spcBef>
                <a:spcPts val="1400"/>
              </a:spcBef>
              <a:spcAft>
                <a:spcPts val="0"/>
              </a:spcAft>
              <a:buClr>
                <a:schemeClr val="dk1"/>
              </a:buClr>
              <a:buSzPts val="1100"/>
              <a:buFont typeface="Arial"/>
              <a:buNone/>
            </a:pPr>
            <a:r>
              <a:rPr lang="en-US"/>
              <a:t>Along with the practical tests themselves, which included:</a:t>
            </a:r>
            <a:endParaRPr/>
          </a:p>
          <a:p>
            <a:pPr marL="457200" lvl="0" indent="-330200" algn="l" rtl="0">
              <a:lnSpc>
                <a:spcPct val="115000"/>
              </a:lnSpc>
              <a:spcBef>
                <a:spcPts val="1400"/>
              </a:spcBef>
              <a:spcAft>
                <a:spcPts val="0"/>
              </a:spcAft>
              <a:buClr>
                <a:schemeClr val="dk1"/>
              </a:buClr>
              <a:buSzPts val="1600"/>
              <a:buChar char="■"/>
            </a:pPr>
            <a:r>
              <a:rPr lang="en-US"/>
              <a:t>A Keyboard testing checklist…</a:t>
            </a:r>
            <a:endParaRPr/>
          </a:p>
          <a:p>
            <a:pPr marL="457200" lvl="0" indent="-330200" algn="l" rtl="0">
              <a:lnSpc>
                <a:spcPct val="115000"/>
              </a:lnSpc>
              <a:spcBef>
                <a:spcPts val="0"/>
              </a:spcBef>
              <a:spcAft>
                <a:spcPts val="0"/>
              </a:spcAft>
              <a:buClr>
                <a:schemeClr val="dk1"/>
              </a:buClr>
              <a:buSzPts val="1600"/>
              <a:buChar char="■"/>
            </a:pPr>
            <a:r>
              <a:rPr lang="en-US"/>
              <a:t>a Zoom magnification testing checklist​…</a:t>
            </a:r>
            <a:endParaRPr/>
          </a:p>
          <a:p>
            <a:pPr marL="457200" lvl="0" indent="-330200" algn="l" rtl="0">
              <a:lnSpc>
                <a:spcPct val="115000"/>
              </a:lnSpc>
              <a:spcBef>
                <a:spcPts val="0"/>
              </a:spcBef>
              <a:spcAft>
                <a:spcPts val="0"/>
              </a:spcAft>
              <a:buClr>
                <a:schemeClr val="dk1"/>
              </a:buClr>
              <a:buSzPts val="1600"/>
              <a:buChar char="■"/>
            </a:pPr>
            <a:r>
              <a:rPr lang="en-US"/>
              <a:t>a Screen reader testing checklist…</a:t>
            </a:r>
            <a:endParaRPr/>
          </a:p>
          <a:p>
            <a:pPr marL="457200" lvl="0" indent="-330200" algn="l" rtl="0">
              <a:lnSpc>
                <a:spcPct val="115000"/>
              </a:lnSpc>
              <a:spcBef>
                <a:spcPts val="0"/>
              </a:spcBef>
              <a:spcAft>
                <a:spcPts val="0"/>
              </a:spcAft>
              <a:buClr>
                <a:schemeClr val="dk1"/>
              </a:buClr>
              <a:buSzPts val="1600"/>
              <a:buChar char="■"/>
            </a:pPr>
            <a:r>
              <a:rPr lang="en-US"/>
              <a:t>and a Mobile testing checklist.​</a:t>
            </a:r>
            <a:endParaRPr/>
          </a:p>
          <a:p>
            <a:pPr marL="0" lvl="0" indent="0" algn="l" rtl="0">
              <a:lnSpc>
                <a:spcPct val="115000"/>
              </a:lnSpc>
              <a:spcBef>
                <a:spcPts val="1400"/>
              </a:spcBef>
              <a:spcAft>
                <a:spcPts val="0"/>
              </a:spcAft>
              <a:buClr>
                <a:schemeClr val="dk1"/>
              </a:buClr>
              <a:buSzPts val="1100"/>
              <a:buFont typeface="Arial"/>
              <a:buNone/>
            </a:pPr>
            <a:r>
              <a:rPr lang="en-US"/>
              <a:t>So I'm going to pass it over to Amy for more details on this content.</a:t>
            </a:r>
            <a:endParaRPr/>
          </a:p>
          <a:p>
            <a:pPr marL="0" lvl="0" indent="0" algn="l" rtl="0">
              <a:lnSpc>
                <a:spcPct val="115000"/>
              </a:lnSpc>
              <a:spcBef>
                <a:spcPts val="1400"/>
              </a:spcBef>
              <a:spcAft>
                <a:spcPts val="0"/>
              </a:spcAft>
              <a:buClr>
                <a:schemeClr val="dk1"/>
              </a:buClr>
              <a:buSzPts val="1100"/>
              <a:buFont typeface="Arial"/>
              <a:buNone/>
            </a:pPr>
            <a:r>
              <a:rPr lang="en-US"/>
              <a:t>[</a:t>
            </a:r>
            <a:r>
              <a:rPr lang="en-US" i="1">
                <a:highlight>
                  <a:srgbClr val="00FF00"/>
                </a:highlight>
              </a:rPr>
              <a:t>PASS TO AMY</a:t>
            </a:r>
            <a:r>
              <a:rPr lang="en-US"/>
              <a:t>]</a:t>
            </a:r>
            <a:endParaRPr/>
          </a:p>
          <a:p>
            <a:pPr marL="457200" lvl="0" indent="-228600" algn="l" rtl="0">
              <a:lnSpc>
                <a:spcPct val="100000"/>
              </a:lnSpc>
              <a:spcBef>
                <a:spcPts val="400"/>
              </a:spcBef>
              <a:spcAft>
                <a:spcPts val="0"/>
              </a:spcAft>
              <a:buSzPts val="1400"/>
              <a:buNone/>
            </a:pPr>
            <a:endParaRPr b="1"/>
          </a:p>
        </p:txBody>
      </p:sp>
      <p:sp>
        <p:nvSpPr>
          <p:cNvPr id="143" name="Google Shape;143;p23: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25: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Thanks Dan. I'm Amy Cole, she/her, and [self description]. Earlier this year, I attended a great manual testing class here at TTS. Their testing program included keyboard, zoom magnification, screen reader, and mobile testing checklists. </a:t>
            </a:r>
            <a:endParaRPr/>
          </a:p>
          <a:p>
            <a:pPr marL="0" lvl="0" indent="0" algn="l" rtl="0">
              <a:lnSpc>
                <a:spcPct val="115000"/>
              </a:lnSpc>
              <a:spcBef>
                <a:spcPts val="1400"/>
              </a:spcBef>
              <a:spcAft>
                <a:spcPts val="400"/>
              </a:spcAft>
              <a:buSzPts val="1100"/>
              <a:buNone/>
            </a:pPr>
            <a:r>
              <a:rPr lang="en-US"/>
              <a:t>I loved its easy-to-follow approach to accessibility testing and wanted to use that as an example in our own critical checks journey. Therefore our manual testing checklists follow the same pattern.</a:t>
            </a:r>
            <a:endParaRPr>
              <a:solidFill>
                <a:srgbClr val="000000"/>
              </a:solidFill>
            </a:endParaRPr>
          </a:p>
        </p:txBody>
      </p:sp>
      <p:sp>
        <p:nvSpPr>
          <p:cNvPr id="152" name="Google Shape;152;p25: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26: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We begin each manual accessibility audit by reviewing the component at 200% magnification on a typical screen width of about 1280px. This method serves to ensure that text inside the component does not compromise the visibility of essential interactive elements when viewed at a larger scale.</a:t>
            </a:r>
            <a:endParaRPr/>
          </a:p>
          <a:p>
            <a:pPr marL="0" lvl="0" indent="0" algn="l" rtl="0">
              <a:lnSpc>
                <a:spcPct val="115000"/>
              </a:lnSpc>
              <a:spcBef>
                <a:spcPts val="1400"/>
              </a:spcBef>
              <a:spcAft>
                <a:spcPts val="400"/>
              </a:spcAft>
              <a:buSzPts val="1100"/>
              <a:buNone/>
            </a:pPr>
            <a:r>
              <a:rPr lang="en-US"/>
              <a:t>Many people with limited vision also use assistive technology which enables them to zoom in on their screens to better see content on the page. For these reasons and more, we seek to ensure each component conforms to the WCAG success criteria you see on this screen: </a:t>
            </a:r>
            <a:r>
              <a:rPr lang="en-US" b="1"/>
              <a:t>1.4.4 Resize text </a:t>
            </a:r>
            <a:r>
              <a:rPr lang="en-US"/>
              <a:t>and </a:t>
            </a:r>
            <a:r>
              <a:rPr lang="en-US" b="1"/>
              <a:t>1.4.10 Reflow</a:t>
            </a:r>
            <a:r>
              <a:rPr lang="en-US"/>
              <a:t>.</a:t>
            </a:r>
            <a:endParaRPr>
              <a:solidFill>
                <a:srgbClr val="000000"/>
              </a:solidFill>
            </a:endParaRPr>
          </a:p>
        </p:txBody>
      </p:sp>
      <p:sp>
        <p:nvSpPr>
          <p:cNvPr id="165" name="Google Shape;165;p26: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3" name="Google Shape;173;p27: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As an example, this slide shows some of the critical checks, written in plain language, we wrote for the accordion component including:</a:t>
            </a:r>
            <a:endParaRPr/>
          </a:p>
          <a:p>
            <a:pPr marL="457200" lvl="0" indent="-330200" algn="l" rtl="0">
              <a:lnSpc>
                <a:spcPct val="115000"/>
              </a:lnSpc>
              <a:spcBef>
                <a:spcPts val="1400"/>
              </a:spcBef>
              <a:spcAft>
                <a:spcPts val="0"/>
              </a:spcAft>
              <a:buClr>
                <a:schemeClr val="dk1"/>
              </a:buClr>
              <a:buSzPts val="1600"/>
              <a:buChar char="●"/>
            </a:pPr>
            <a:r>
              <a:rPr lang="en-US"/>
              <a:t>Can you see an obvious outline or highlight around anything you can tap or select? </a:t>
            </a:r>
            <a:endParaRPr/>
          </a:p>
          <a:p>
            <a:pPr marL="457200" lvl="0" indent="-330200" algn="l" rtl="0">
              <a:lnSpc>
                <a:spcPct val="115000"/>
              </a:lnSpc>
              <a:spcBef>
                <a:spcPts val="1000"/>
              </a:spcBef>
              <a:spcAft>
                <a:spcPts val="0"/>
              </a:spcAft>
              <a:buClr>
                <a:schemeClr val="dk1"/>
              </a:buClr>
              <a:buSzPts val="1600"/>
              <a:buChar char="●"/>
            </a:pPr>
            <a:r>
              <a:rPr lang="en-US"/>
              <a:t>Is any content cut off?</a:t>
            </a:r>
            <a:endParaRPr/>
          </a:p>
          <a:p>
            <a:pPr marL="457200" lvl="0" indent="-330200" algn="l" rtl="0">
              <a:lnSpc>
                <a:spcPct val="115000"/>
              </a:lnSpc>
              <a:spcBef>
                <a:spcPts val="1000"/>
              </a:spcBef>
              <a:spcAft>
                <a:spcPts val="0"/>
              </a:spcAft>
              <a:buClr>
                <a:schemeClr val="dk1"/>
              </a:buClr>
              <a:buSzPts val="1600"/>
              <a:buChar char="●"/>
            </a:pPr>
            <a:r>
              <a:rPr lang="en-US"/>
              <a:t>Does any content in the accordion overlap?</a:t>
            </a:r>
            <a:endParaRPr/>
          </a:p>
          <a:p>
            <a:pPr marL="457200" lvl="0" indent="-330200" algn="l" rtl="0">
              <a:lnSpc>
                <a:spcPct val="115000"/>
              </a:lnSpc>
              <a:spcBef>
                <a:spcPts val="1000"/>
              </a:spcBef>
              <a:spcAft>
                <a:spcPts val="400"/>
              </a:spcAft>
              <a:buClr>
                <a:schemeClr val="dk1"/>
              </a:buClr>
              <a:buSzPts val="1600"/>
              <a:buChar char="●"/>
            </a:pPr>
            <a:r>
              <a:rPr lang="en-US"/>
              <a:t>Do you see anything covering the accordion (like pop-ups or images)?</a:t>
            </a:r>
            <a:endParaRPr>
              <a:solidFill>
                <a:srgbClr val="000000"/>
              </a:solidFill>
            </a:endParaRPr>
          </a:p>
        </p:txBody>
      </p:sp>
      <p:sp>
        <p:nvSpPr>
          <p:cNvPr id="174" name="Google Shape;174;p27: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2" name="Google Shape;182;p28: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Once zoom magnification testing is complete, we recommend performing keyboard testing.</a:t>
            </a:r>
            <a:endParaRPr/>
          </a:p>
          <a:p>
            <a:pPr marL="0" lvl="0" indent="0" algn="l" rtl="0">
              <a:lnSpc>
                <a:spcPct val="115000"/>
              </a:lnSpc>
              <a:spcBef>
                <a:spcPts val="1400"/>
              </a:spcBef>
              <a:spcAft>
                <a:spcPts val="0"/>
              </a:spcAft>
              <a:buClr>
                <a:schemeClr val="dk1"/>
              </a:buClr>
              <a:buSzPts val="1100"/>
              <a:buFont typeface="Arial"/>
              <a:buNone/>
            </a:pPr>
            <a:r>
              <a:rPr lang="en-US"/>
              <a:t>A cornerstone of accessibility compliance is ensuring all functionality of a site’s content is operable through a keyboard interface.  </a:t>
            </a:r>
            <a:endParaRPr/>
          </a:p>
          <a:p>
            <a:pPr marL="0" lvl="0" indent="0" algn="l" rtl="0">
              <a:lnSpc>
                <a:spcPct val="115000"/>
              </a:lnSpc>
              <a:spcBef>
                <a:spcPts val="1400"/>
              </a:spcBef>
              <a:spcAft>
                <a:spcPts val="0"/>
              </a:spcAft>
              <a:buClr>
                <a:schemeClr val="dk1"/>
              </a:buClr>
              <a:buSzPts val="1100"/>
              <a:buFont typeface="Arial"/>
              <a:buNone/>
            </a:pPr>
            <a:r>
              <a:rPr lang="en-US"/>
              <a:t>People who use keyboard-only actions include those with no vision, and people who use alternate keyboards or input devices such as keyboard emulators. </a:t>
            </a:r>
            <a:endParaRPr/>
          </a:p>
          <a:p>
            <a:pPr marL="0" lvl="0" indent="0" algn="l" rtl="0">
              <a:lnSpc>
                <a:spcPct val="115000"/>
              </a:lnSpc>
              <a:spcBef>
                <a:spcPts val="1400"/>
              </a:spcBef>
              <a:spcAft>
                <a:spcPts val="0"/>
              </a:spcAft>
              <a:buClr>
                <a:schemeClr val="dk1"/>
              </a:buClr>
              <a:buSzPts val="1100"/>
              <a:buFont typeface="Arial"/>
              <a:buNone/>
            </a:pPr>
            <a:r>
              <a:rPr lang="en-US"/>
              <a:t>Some people have fine motor control issues, tremors, or little or no use of their hands in which case they may use a modified keyboard or hardware that mimics the functionality of a keyboard. Also, some people just prefer keyboard interaction to using a mouse. </a:t>
            </a:r>
            <a:endParaRPr/>
          </a:p>
          <a:p>
            <a:pPr marL="0" lvl="0" indent="0" algn="l" rtl="0">
              <a:lnSpc>
                <a:spcPct val="115000"/>
              </a:lnSpc>
              <a:spcBef>
                <a:spcPts val="1400"/>
              </a:spcBef>
              <a:spcAft>
                <a:spcPts val="400"/>
              </a:spcAft>
              <a:buClr>
                <a:schemeClr val="dk1"/>
              </a:buClr>
              <a:buSzPts val="1100"/>
              <a:buFont typeface="Arial"/>
              <a:buNone/>
            </a:pPr>
            <a:r>
              <a:rPr lang="en-US"/>
              <a:t>On this slide we are sharing a few of the success criteria we test for including </a:t>
            </a:r>
            <a:r>
              <a:rPr lang="en-US" b="1"/>
              <a:t>2.1.1 Keyboard</a:t>
            </a:r>
            <a:r>
              <a:rPr lang="en-US"/>
              <a:t>, </a:t>
            </a:r>
            <a:r>
              <a:rPr lang="en-US" b="1"/>
              <a:t> 2.1.2 No Keyboard Trap, </a:t>
            </a:r>
            <a:r>
              <a:rPr lang="en-US"/>
              <a:t>and </a:t>
            </a:r>
            <a:r>
              <a:rPr lang="en-US" b="1"/>
              <a:t>2.4.3 Focus Visible</a:t>
            </a:r>
            <a:r>
              <a:rPr lang="en-US"/>
              <a:t>. </a:t>
            </a:r>
            <a:endParaRPr/>
          </a:p>
        </p:txBody>
      </p:sp>
      <p:sp>
        <p:nvSpPr>
          <p:cNvPr id="183" name="Google Shape;183;p28: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29: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Some of the accordion keyboard critical checks include:</a:t>
            </a:r>
            <a:endParaRPr/>
          </a:p>
          <a:p>
            <a:pPr marL="457200" lvl="0" indent="-330200" algn="l" rtl="0">
              <a:lnSpc>
                <a:spcPct val="115000"/>
              </a:lnSpc>
              <a:spcBef>
                <a:spcPts val="1000"/>
              </a:spcBef>
              <a:spcAft>
                <a:spcPts val="0"/>
              </a:spcAft>
              <a:buClr>
                <a:schemeClr val="dk1"/>
              </a:buClr>
              <a:buSzPts val="1600"/>
              <a:buFont typeface="Public Sans"/>
              <a:buChar char="●"/>
            </a:pPr>
            <a:r>
              <a:rPr lang="en-US"/>
              <a:t>Does a closed panel expand when you use either the </a:t>
            </a:r>
            <a:r>
              <a:rPr lang="en-US" b="1"/>
              <a:t>enter</a:t>
            </a:r>
            <a:r>
              <a:rPr lang="en-US"/>
              <a:t> key or the </a:t>
            </a:r>
            <a:r>
              <a:rPr lang="en-US" b="1"/>
              <a:t>spacebar</a:t>
            </a:r>
            <a:r>
              <a:rPr lang="en-US"/>
              <a:t>?</a:t>
            </a:r>
            <a:endParaRPr/>
          </a:p>
          <a:p>
            <a:pPr marL="457200" lvl="0" indent="-330200" algn="l" rtl="0">
              <a:lnSpc>
                <a:spcPct val="115000"/>
              </a:lnSpc>
              <a:spcBef>
                <a:spcPts val="1000"/>
              </a:spcBef>
              <a:spcAft>
                <a:spcPts val="0"/>
              </a:spcAft>
              <a:buClr>
                <a:schemeClr val="dk1"/>
              </a:buClr>
              <a:buSzPts val="1600"/>
              <a:buFont typeface="Public Sans"/>
              <a:buChar char="●"/>
            </a:pPr>
            <a:r>
              <a:rPr lang="en-US"/>
              <a:t>Can you use the </a:t>
            </a:r>
            <a:r>
              <a:rPr lang="en-US" b="1"/>
              <a:t>tab</a:t>
            </a:r>
            <a:r>
              <a:rPr lang="en-US"/>
              <a:t> key to enter the content and select links or other interactive items?</a:t>
            </a:r>
            <a:endParaRPr/>
          </a:p>
          <a:p>
            <a:pPr marL="457200" lvl="0" indent="-330200" algn="l" rtl="0">
              <a:lnSpc>
                <a:spcPct val="115000"/>
              </a:lnSpc>
              <a:spcBef>
                <a:spcPts val="1000"/>
              </a:spcBef>
              <a:spcAft>
                <a:spcPts val="0"/>
              </a:spcAft>
              <a:buClr>
                <a:schemeClr val="dk1"/>
              </a:buClr>
              <a:buSzPts val="1600"/>
              <a:buChar char="●"/>
            </a:pPr>
            <a:r>
              <a:rPr lang="en-US"/>
              <a:t>Is the order of visible highlighting throughout the content logical? (For example, the highlighting doesn’t skip a link or panel heading)? </a:t>
            </a:r>
            <a:endParaRPr/>
          </a:p>
          <a:p>
            <a:pPr marL="457200" lvl="0" indent="-330200" algn="l" rtl="0">
              <a:lnSpc>
                <a:spcPct val="115000"/>
              </a:lnSpc>
              <a:spcBef>
                <a:spcPts val="1000"/>
              </a:spcBef>
              <a:spcAft>
                <a:spcPts val="0"/>
              </a:spcAft>
              <a:buClr>
                <a:schemeClr val="dk1"/>
              </a:buClr>
              <a:buSzPts val="1600"/>
              <a:buChar char="●"/>
            </a:pPr>
            <a:r>
              <a:rPr lang="en-US"/>
              <a:t>Can you navigate out of an accordion panel without closing it?</a:t>
            </a:r>
            <a:endParaRPr/>
          </a:p>
          <a:p>
            <a:pPr marL="457200" marR="0" lvl="0" indent="-228600" algn="l" rtl="0">
              <a:lnSpc>
                <a:spcPct val="100000"/>
              </a:lnSpc>
              <a:spcBef>
                <a:spcPts val="480"/>
              </a:spcBef>
              <a:spcAft>
                <a:spcPts val="0"/>
              </a:spcAft>
              <a:buSzPts val="1400"/>
              <a:buNone/>
            </a:pPr>
            <a:endParaRPr>
              <a:solidFill>
                <a:srgbClr val="000000"/>
              </a:solidFill>
            </a:endParaRPr>
          </a:p>
        </p:txBody>
      </p:sp>
      <p:sp>
        <p:nvSpPr>
          <p:cNvPr id="192" name="Google Shape;192;p29: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0" name="Google Shape;200;p30: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We  understand that screen reader testing may be more complicated than either zoom magnification or keyboard testing. The primary reason is that not everyone has used (nor even heard of) screen readers and therefore there’s bound to be a learning curve. </a:t>
            </a:r>
            <a:endParaRPr/>
          </a:p>
          <a:p>
            <a:pPr marL="0" lvl="0" indent="0" algn="l" rtl="0">
              <a:lnSpc>
                <a:spcPct val="115000"/>
              </a:lnSpc>
              <a:spcBef>
                <a:spcPts val="1400"/>
              </a:spcBef>
              <a:spcAft>
                <a:spcPts val="0"/>
              </a:spcAft>
              <a:buClr>
                <a:schemeClr val="dk1"/>
              </a:buClr>
              <a:buSzPts val="1100"/>
              <a:buFont typeface="Arial"/>
              <a:buNone/>
            </a:pPr>
            <a:r>
              <a:rPr lang="en-US"/>
              <a:t>To address the potential lack of knowledge for this aspect of manual testing, we share links from </a:t>
            </a:r>
            <a:r>
              <a:rPr lang="en-US" u="sng">
                <a:solidFill>
                  <a:srgbClr val="1155CC"/>
                </a:solidFill>
                <a:hlinkClick r:id="rId3">
                  <a:extLst>
                    <a:ext uri="{A12FA001-AC4F-418D-AE19-62706E023703}">
                      <ahyp:hlinkClr xmlns:ahyp="http://schemas.microsoft.com/office/drawing/2018/hyperlinkcolor" val="tx"/>
                    </a:ext>
                  </a:extLst>
                </a:hlinkClick>
              </a:rPr>
              <a:t>digital.gov</a:t>
            </a:r>
            <a:r>
              <a:rPr lang="en-US"/>
              <a:t> on where to find training for downloading, installing, and using screen reader software. </a:t>
            </a:r>
            <a:endParaRPr/>
          </a:p>
          <a:p>
            <a:pPr marL="0" lvl="0" indent="0" algn="l" rtl="0">
              <a:lnSpc>
                <a:spcPct val="115000"/>
              </a:lnSpc>
              <a:spcBef>
                <a:spcPts val="1400"/>
              </a:spcBef>
              <a:spcAft>
                <a:spcPts val="0"/>
              </a:spcAft>
              <a:buClr>
                <a:schemeClr val="dk1"/>
              </a:buClr>
              <a:buSzPts val="1100"/>
              <a:buFont typeface="Arial"/>
              <a:buNone/>
            </a:pPr>
            <a:r>
              <a:rPr lang="en-US"/>
              <a:t>I also wanted to mention that when auditing the USWDS components for accessibility, our accessibility team uses JAWS. We perform our basic screen reader testing using JAWS because not all folks have access to a copy — most probably don’t — yet it's the most-used screen reader by people with visual impairments. We wanted to ensure conformance with software that other teams were often unable to test with.</a:t>
            </a:r>
            <a:endParaRPr/>
          </a:p>
          <a:p>
            <a:pPr marL="0" lvl="0" indent="0" algn="l" rtl="0">
              <a:lnSpc>
                <a:spcPct val="115000"/>
              </a:lnSpc>
              <a:spcBef>
                <a:spcPts val="1400"/>
              </a:spcBef>
              <a:spcAft>
                <a:spcPts val="400"/>
              </a:spcAft>
              <a:buSzPts val="1100"/>
              <a:buNone/>
            </a:pPr>
            <a:r>
              <a:rPr lang="en-US"/>
              <a:t>WCAG criteria for screen readers include </a:t>
            </a:r>
            <a:r>
              <a:rPr lang="en-US" b="1"/>
              <a:t>2.2.10 Section Headings, 2.4.4 Link Purpose (In Context), 2.4.6 Headings and Labels</a:t>
            </a:r>
            <a:r>
              <a:rPr lang="en-US"/>
              <a:t>, and </a:t>
            </a:r>
            <a:r>
              <a:rPr lang="en-US" b="1"/>
              <a:t>4.1.2 Name, Role, Value</a:t>
            </a:r>
            <a:r>
              <a:rPr lang="en-US"/>
              <a:t>, among others.</a:t>
            </a:r>
            <a:endParaRPr/>
          </a:p>
        </p:txBody>
      </p:sp>
      <p:sp>
        <p:nvSpPr>
          <p:cNvPr id="201" name="Google Shape;201;p30: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9" name="Google Shape;209;p3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If we revisit the accordion example, the checks we prompt people to listen for in a screen reader include:</a:t>
            </a:r>
            <a:endParaRPr/>
          </a:p>
          <a:p>
            <a:pPr marL="457200" lvl="0" indent="-330200" algn="l" rtl="0">
              <a:lnSpc>
                <a:spcPct val="115000"/>
              </a:lnSpc>
              <a:spcBef>
                <a:spcPts val="1000"/>
              </a:spcBef>
              <a:spcAft>
                <a:spcPts val="0"/>
              </a:spcAft>
              <a:buClr>
                <a:schemeClr val="dk1"/>
              </a:buClr>
              <a:buSzPts val="1600"/>
              <a:buChar char="●"/>
            </a:pPr>
            <a:r>
              <a:rPr lang="en-US"/>
              <a:t>Does the screen reader announce each accordion panel at the same heading level? </a:t>
            </a:r>
            <a:endParaRPr/>
          </a:p>
          <a:p>
            <a:pPr marL="457200" lvl="0" indent="-330200" algn="l" rtl="0">
              <a:lnSpc>
                <a:spcPct val="115000"/>
              </a:lnSpc>
              <a:spcBef>
                <a:spcPts val="1000"/>
              </a:spcBef>
              <a:spcAft>
                <a:spcPts val="0"/>
              </a:spcAft>
              <a:buClr>
                <a:schemeClr val="dk1"/>
              </a:buClr>
              <a:buSzPts val="1600"/>
              <a:buChar char="●"/>
            </a:pPr>
            <a:r>
              <a:rPr lang="en-US"/>
              <a:t>Is that heading level the proper heading level for your page?</a:t>
            </a:r>
            <a:endParaRPr/>
          </a:p>
          <a:p>
            <a:pPr marL="457200" lvl="0" indent="-330200" algn="l" rtl="0">
              <a:lnSpc>
                <a:spcPct val="115000"/>
              </a:lnSpc>
              <a:spcBef>
                <a:spcPts val="1000"/>
              </a:spcBef>
              <a:spcAft>
                <a:spcPts val="0"/>
              </a:spcAft>
              <a:buClr>
                <a:schemeClr val="dk1"/>
              </a:buClr>
              <a:buSzPts val="1600"/>
              <a:buChar char="●"/>
            </a:pPr>
            <a:r>
              <a:rPr lang="en-US"/>
              <a:t>Do collapsed accordion panels announce as "collapsed"? </a:t>
            </a:r>
            <a:endParaRPr/>
          </a:p>
          <a:p>
            <a:pPr marL="457200" lvl="0" indent="-330200" algn="l" rtl="0">
              <a:lnSpc>
                <a:spcPct val="115000"/>
              </a:lnSpc>
              <a:spcBef>
                <a:spcPts val="1000"/>
              </a:spcBef>
              <a:spcAft>
                <a:spcPts val="400"/>
              </a:spcAft>
              <a:buClr>
                <a:schemeClr val="dk1"/>
              </a:buClr>
              <a:buSzPts val="1600"/>
              <a:buChar char="●"/>
            </a:pPr>
            <a:r>
              <a:rPr lang="en-US"/>
              <a:t>Do expanded accordion panels announce as "expanded"?</a:t>
            </a:r>
            <a:endParaRPr>
              <a:solidFill>
                <a:srgbClr val="000000"/>
              </a:solidFill>
            </a:endParaRPr>
          </a:p>
        </p:txBody>
      </p:sp>
      <p:sp>
        <p:nvSpPr>
          <p:cNvPr id="210" name="Google Shape;210;p3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p32: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Finally we come to mobile testing. As more people access federal sites on their smartphones, mobile testing becomes even more critical. </a:t>
            </a:r>
            <a:endParaRPr/>
          </a:p>
          <a:p>
            <a:pPr marL="0" lvl="0" indent="0" algn="l" rtl="0">
              <a:lnSpc>
                <a:spcPct val="115000"/>
              </a:lnSpc>
              <a:spcBef>
                <a:spcPts val="1400"/>
              </a:spcBef>
              <a:spcAft>
                <a:spcPts val="0"/>
              </a:spcAft>
              <a:buClr>
                <a:schemeClr val="dk1"/>
              </a:buClr>
              <a:buSzPts val="1100"/>
              <a:buFont typeface="Arial"/>
              <a:buNone/>
            </a:pPr>
            <a:r>
              <a:rPr lang="en-US"/>
              <a:t>Many of the previously discussed success criteria such as zoom magnification and keyboard also apply to mobile. However it’s important to also check work on an actual mobile device as phones can render code differently than desktops. Also, hover-states don’t work on a phone so it’s important to allow for keyboard access to interactive elements. Target size is a critical check as well since people are using their fingers to interact with a site and not a mouse.</a:t>
            </a:r>
            <a:endParaRPr/>
          </a:p>
          <a:p>
            <a:pPr marL="0" lvl="0" indent="0" algn="l" rtl="0">
              <a:lnSpc>
                <a:spcPct val="115000"/>
              </a:lnSpc>
              <a:spcBef>
                <a:spcPts val="1400"/>
              </a:spcBef>
              <a:spcAft>
                <a:spcPts val="400"/>
              </a:spcAft>
              <a:buSzPts val="1100"/>
              <a:buNone/>
            </a:pPr>
            <a:r>
              <a:rPr lang="en-US"/>
              <a:t>WCAG success criteria incorporate many mobile-first tests which include </a:t>
            </a:r>
            <a:r>
              <a:rPr lang="en-US" b="1"/>
              <a:t>1.4.4 Orientation</a:t>
            </a:r>
            <a:r>
              <a:rPr lang="en-US"/>
              <a:t>, </a:t>
            </a:r>
            <a:r>
              <a:rPr lang="en-US" b="1"/>
              <a:t>1.4.10 Reflow</a:t>
            </a:r>
            <a:r>
              <a:rPr lang="en-US"/>
              <a:t>, and </a:t>
            </a:r>
            <a:r>
              <a:rPr lang="en-US" b="1"/>
              <a:t>2.5.5 Target Size</a:t>
            </a:r>
            <a:r>
              <a:rPr lang="en-US"/>
              <a:t>. </a:t>
            </a:r>
            <a:endParaRPr>
              <a:solidFill>
                <a:srgbClr val="000000"/>
              </a:solidFill>
            </a:endParaRPr>
          </a:p>
        </p:txBody>
      </p:sp>
      <p:sp>
        <p:nvSpPr>
          <p:cNvPr id="219" name="Google Shape;219;p32: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33: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For the accordion critical checks on mobile we included prompts such as:</a:t>
            </a:r>
            <a:endParaRPr/>
          </a:p>
          <a:p>
            <a:pPr marL="457200" lvl="0" indent="-330200" algn="l" rtl="0">
              <a:lnSpc>
                <a:spcPct val="115000"/>
              </a:lnSpc>
              <a:spcBef>
                <a:spcPts val="1000"/>
              </a:spcBef>
              <a:spcAft>
                <a:spcPts val="0"/>
              </a:spcAft>
              <a:buClr>
                <a:schemeClr val="dk1"/>
              </a:buClr>
              <a:buSzPts val="1600"/>
              <a:buChar char="●"/>
            </a:pPr>
            <a:r>
              <a:rPr lang="en-US"/>
              <a:t>Is the entire panel title selectable?</a:t>
            </a:r>
            <a:endParaRPr/>
          </a:p>
          <a:p>
            <a:pPr marL="457200" lvl="0" indent="-330200" algn="l" rtl="0">
              <a:lnSpc>
                <a:spcPct val="115000"/>
              </a:lnSpc>
              <a:spcBef>
                <a:spcPts val="1000"/>
              </a:spcBef>
              <a:spcAft>
                <a:spcPts val="0"/>
              </a:spcAft>
              <a:buClr>
                <a:schemeClr val="dk1"/>
              </a:buClr>
              <a:buSzPts val="1600"/>
              <a:buChar char="●"/>
            </a:pPr>
            <a:r>
              <a:rPr lang="en-US"/>
              <a:t>Is there enough space to select a panel using your finger?</a:t>
            </a:r>
            <a:endParaRPr/>
          </a:p>
          <a:p>
            <a:pPr marL="457200" lvl="0" indent="-330200" algn="l" rtl="0">
              <a:lnSpc>
                <a:spcPct val="115000"/>
              </a:lnSpc>
              <a:spcBef>
                <a:spcPts val="1000"/>
              </a:spcBef>
              <a:spcAft>
                <a:spcPts val="0"/>
              </a:spcAft>
              <a:buClr>
                <a:schemeClr val="dk1"/>
              </a:buClr>
              <a:buSzPts val="1600"/>
              <a:buChar char="●"/>
            </a:pPr>
            <a:r>
              <a:rPr lang="en-US"/>
              <a:t>Does the accordion content fit on your screen without getting cut off?</a:t>
            </a:r>
            <a:endParaRPr/>
          </a:p>
          <a:p>
            <a:pPr marL="457200" lvl="0" indent="-330200" algn="l" rtl="0">
              <a:lnSpc>
                <a:spcPct val="115000"/>
              </a:lnSpc>
              <a:spcBef>
                <a:spcPts val="1000"/>
              </a:spcBef>
              <a:spcAft>
                <a:spcPts val="400"/>
              </a:spcAft>
              <a:buClr>
                <a:schemeClr val="dk1"/>
              </a:buClr>
              <a:buSzPts val="1600"/>
              <a:buChar char="●"/>
            </a:pPr>
            <a:r>
              <a:rPr lang="en-US"/>
              <a:t>Can you see the “expand” or “collapse” indicator icon?</a:t>
            </a:r>
            <a:endParaRPr>
              <a:solidFill>
                <a:srgbClr val="000000"/>
              </a:solidFill>
            </a:endParaRPr>
          </a:p>
        </p:txBody>
      </p:sp>
      <p:sp>
        <p:nvSpPr>
          <p:cNvPr id="228" name="Google Shape;228;p33: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6: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a:t>So, just what is the U.S. Web Design System, or USWDS? Well, USWDS is the web design system for the federal government — and a </a:t>
            </a:r>
            <a:r>
              <a:rPr lang="en-US" i="1"/>
              <a:t>design system</a:t>
            </a:r>
            <a:r>
              <a:rPr lang="en-US"/>
              <a:t> is a tool to help designers and developers avoid reinventing the wheel when it comes to designing websites and digital services, by starting from common solutions.</a:t>
            </a:r>
            <a:endParaRPr/>
          </a:p>
          <a:p>
            <a:pPr marL="0" lvl="0" indent="0" algn="l" rtl="0">
              <a:spcBef>
                <a:spcPts val="480"/>
              </a:spcBef>
              <a:spcAft>
                <a:spcPts val="0"/>
              </a:spcAft>
              <a:buClr>
                <a:schemeClr val="dk1"/>
              </a:buClr>
              <a:buSzPts val="1100"/>
              <a:buFont typeface="Arial"/>
              <a:buNone/>
            </a:pPr>
            <a:endParaRPr/>
          </a:p>
          <a:p>
            <a:pPr marL="0" lvl="0" indent="0" algn="l" rtl="0">
              <a:spcBef>
                <a:spcPts val="480"/>
              </a:spcBef>
              <a:spcAft>
                <a:spcPts val="0"/>
              </a:spcAft>
              <a:buNone/>
            </a:pPr>
            <a:r>
              <a:rPr lang="en-US"/>
              <a:t>Design systems help digital service teams across agencies and products, teams that might not have any working connection with each other, be connected by a common design language, in the service of common effective solutions and familiar and easy-to-use digital services </a:t>
            </a:r>
            <a:r>
              <a:rPr lang="en-US" i="1"/>
              <a:t>across</a:t>
            </a:r>
            <a:r>
              <a:rPr lang="en-US"/>
              <a:t> the federal government. </a:t>
            </a:r>
            <a:endParaRPr/>
          </a:p>
          <a:p>
            <a:pPr marL="0" lvl="0" indent="0" algn="l" rtl="0">
              <a:spcBef>
                <a:spcPts val="480"/>
              </a:spcBef>
              <a:spcAft>
                <a:spcPts val="0"/>
              </a:spcAft>
              <a:buClr>
                <a:schemeClr val="dk1"/>
              </a:buClr>
              <a:buSzPts val="1100"/>
              <a:buFont typeface="Arial"/>
              <a:buNone/>
            </a:pPr>
            <a:endParaRPr/>
          </a:p>
          <a:p>
            <a:pPr marL="0" lvl="0" indent="0" algn="l" rtl="0">
              <a:spcBef>
                <a:spcPts val="480"/>
              </a:spcBef>
              <a:spcAft>
                <a:spcPts val="0"/>
              </a:spcAft>
              <a:buClr>
                <a:schemeClr val="dk1"/>
              </a:buClr>
              <a:buSzPts val="1100"/>
              <a:buFont typeface="Arial"/>
              <a:buNone/>
            </a:pPr>
            <a:r>
              <a:rPr lang="en-US"/>
              <a:t>And, of course, building solutions that are broadly accessible and usable is a critical part of what </a:t>
            </a:r>
            <a:r>
              <a:rPr lang="en-US" i="1"/>
              <a:t>makes</a:t>
            </a:r>
            <a:r>
              <a:rPr lang="en-US"/>
              <a:t> a solution a good solution, so accessibility and usability are at the heart of what we deliver.</a:t>
            </a:r>
            <a:endParaRPr/>
          </a:p>
          <a:p>
            <a:pPr marL="0" lvl="0" indent="0" algn="l" rtl="0">
              <a:spcBef>
                <a:spcPts val="480"/>
              </a:spcBef>
              <a:spcAft>
                <a:spcPts val="0"/>
              </a:spcAft>
              <a:buNone/>
            </a:pPr>
            <a:endParaRPr/>
          </a:p>
        </p:txBody>
      </p:sp>
      <p:sp>
        <p:nvSpPr>
          <p:cNvPr id="76" name="Google Shape;76;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4: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So we prototyped this critical checklist idea with one of our components — the accordion component —with our initial focus on the content only. </a:t>
            </a:r>
            <a:endParaRPr/>
          </a:p>
          <a:p>
            <a:pPr marL="0" lvl="0" indent="0" algn="l" rtl="0">
              <a:lnSpc>
                <a:spcPct val="115000"/>
              </a:lnSpc>
              <a:spcBef>
                <a:spcPts val="1400"/>
              </a:spcBef>
              <a:spcAft>
                <a:spcPts val="0"/>
              </a:spcAft>
              <a:buClr>
                <a:schemeClr val="dk1"/>
              </a:buClr>
              <a:buSzPts val="1100"/>
              <a:buFont typeface="Arial"/>
              <a:buNone/>
            </a:pPr>
            <a:r>
              <a:rPr lang="en-US"/>
              <a:t>It took us a few weeks to come up with a good draft. But we can’t launch something like this in a vacuum. Before we actually roll anything out, we need to test our ideas with our users to see if we’re on the right track. </a:t>
            </a:r>
            <a:endParaRPr/>
          </a:p>
          <a:p>
            <a:pPr marL="0" lvl="0" indent="0" algn="l" rtl="0">
              <a:lnSpc>
                <a:spcPct val="115000"/>
              </a:lnSpc>
              <a:spcBef>
                <a:spcPts val="1400"/>
              </a:spcBef>
              <a:spcAft>
                <a:spcPts val="0"/>
              </a:spcAft>
              <a:buClr>
                <a:schemeClr val="dk1"/>
              </a:buClr>
              <a:buSzPts val="1100"/>
              <a:buFont typeface="Arial"/>
              <a:buNone/>
            </a:pPr>
            <a:r>
              <a:rPr lang="en-US"/>
              <a:t>And to talk about testing, I'd like to pass it to Jacline.</a:t>
            </a:r>
            <a:endParaRPr/>
          </a:p>
          <a:p>
            <a:pPr marL="0" lvl="0" indent="0" algn="l" rtl="0">
              <a:lnSpc>
                <a:spcPct val="115000"/>
              </a:lnSpc>
              <a:spcBef>
                <a:spcPts val="1400"/>
              </a:spcBef>
              <a:spcAft>
                <a:spcPts val="400"/>
              </a:spcAft>
              <a:buNone/>
            </a:pPr>
            <a:r>
              <a:rPr lang="en-US"/>
              <a:t>[</a:t>
            </a:r>
            <a:r>
              <a:rPr lang="en-US" i="1">
                <a:highlight>
                  <a:srgbClr val="FFB347"/>
                </a:highlight>
              </a:rPr>
              <a:t>PASS TO JACLINE</a:t>
            </a:r>
            <a:r>
              <a:rPr lang="en-US"/>
              <a:t>]</a:t>
            </a:r>
            <a:endParaRPr/>
          </a:p>
        </p:txBody>
      </p:sp>
      <p:sp>
        <p:nvSpPr>
          <p:cNvPr id="236" name="Google Shape;236;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5: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a:t>Thanks Amy. I'm Jacline Contrino, she/her, and [self description]. As Amy said, we wanted to get our ideas in front of USWDS users before any code was written or content published on our site. So, after we created the Critical Checklist content, we made a plan to test it.</a:t>
            </a:r>
            <a:endParaRPr/>
          </a:p>
          <a:p>
            <a:pPr marL="0" lvl="0" indent="0" algn="l" rtl="0">
              <a:lnSpc>
                <a:spcPct val="115000"/>
              </a:lnSpc>
              <a:spcBef>
                <a:spcPts val="1000"/>
              </a:spcBef>
              <a:spcAft>
                <a:spcPts val="0"/>
              </a:spcAft>
              <a:buClr>
                <a:schemeClr val="dk1"/>
              </a:buClr>
              <a:buSzPts val="1100"/>
              <a:buFont typeface="Arial"/>
              <a:buNone/>
            </a:pPr>
            <a:r>
              <a:rPr lang="en-US"/>
              <a:t>Our primary goals with the content test were pretty varied.</a:t>
            </a:r>
            <a:endParaRPr/>
          </a:p>
          <a:p>
            <a:pPr marL="0" lvl="0" indent="0" algn="l" rtl="0">
              <a:lnSpc>
                <a:spcPct val="115000"/>
              </a:lnSpc>
              <a:spcBef>
                <a:spcPts val="1000"/>
              </a:spcBef>
              <a:spcAft>
                <a:spcPts val="0"/>
              </a:spcAft>
              <a:buClr>
                <a:schemeClr val="dk1"/>
              </a:buClr>
              <a:buSzPts val="1100"/>
              <a:buFont typeface="Arial"/>
              <a:buNone/>
            </a:pPr>
            <a:r>
              <a:rPr lang="en-US"/>
              <a:t>We wanted to discover…</a:t>
            </a:r>
            <a:endParaRPr/>
          </a:p>
          <a:p>
            <a:pPr marL="0" lvl="0" indent="0" algn="l" rtl="0">
              <a:lnSpc>
                <a:spcPct val="115000"/>
              </a:lnSpc>
              <a:spcBef>
                <a:spcPts val="1000"/>
              </a:spcBef>
              <a:spcAft>
                <a:spcPts val="0"/>
              </a:spcAft>
              <a:buClr>
                <a:schemeClr val="dk1"/>
              </a:buClr>
              <a:buSzPts val="1100"/>
              <a:buFont typeface="Arial"/>
              <a:buNone/>
            </a:pPr>
            <a:r>
              <a:rPr lang="en-US" b="1"/>
              <a:t>Mental models and expectations:</a:t>
            </a:r>
            <a:r>
              <a:rPr lang="en-US"/>
              <a:t> What do users think about and what do they expect when it comes to accessibility guidance? Does our content meet their expectations?</a:t>
            </a:r>
            <a:endParaRPr/>
          </a:p>
          <a:p>
            <a:pPr marL="0" lvl="0" indent="0" algn="l" rtl="0">
              <a:lnSpc>
                <a:spcPct val="115000"/>
              </a:lnSpc>
              <a:spcBef>
                <a:spcPts val="1000"/>
              </a:spcBef>
              <a:spcAft>
                <a:spcPts val="0"/>
              </a:spcAft>
              <a:buClr>
                <a:schemeClr val="dk1"/>
              </a:buClr>
              <a:buSzPts val="1100"/>
              <a:buFont typeface="Arial"/>
              <a:buNone/>
            </a:pPr>
            <a:r>
              <a:rPr lang="en-US"/>
              <a:t>Also, we wanted to evaluate our content for…</a:t>
            </a:r>
            <a:endParaRPr/>
          </a:p>
          <a:p>
            <a:pPr marL="0" lvl="0" indent="0" algn="l" rtl="0">
              <a:lnSpc>
                <a:spcPct val="115000"/>
              </a:lnSpc>
              <a:spcBef>
                <a:spcPts val="1000"/>
              </a:spcBef>
              <a:spcAft>
                <a:spcPts val="0"/>
              </a:spcAft>
              <a:buClr>
                <a:schemeClr val="dk1"/>
              </a:buClr>
              <a:buSzPts val="1100"/>
              <a:buFont typeface="Arial"/>
              <a:buNone/>
            </a:pPr>
            <a:r>
              <a:rPr lang="en-US" b="1"/>
              <a:t>Comprehension: </a:t>
            </a:r>
            <a:r>
              <a:rPr lang="en-US"/>
              <a:t>How well do users understand the content we’ve created. Are there any parts that are confusing or unclear? </a:t>
            </a:r>
            <a:endParaRPr/>
          </a:p>
          <a:p>
            <a:pPr marL="0" lvl="0" indent="0" algn="l" rtl="0">
              <a:lnSpc>
                <a:spcPct val="115000"/>
              </a:lnSpc>
              <a:spcBef>
                <a:spcPts val="1000"/>
              </a:spcBef>
              <a:spcAft>
                <a:spcPts val="0"/>
              </a:spcAft>
              <a:buClr>
                <a:schemeClr val="dk1"/>
              </a:buClr>
              <a:buSzPts val="1100"/>
              <a:buFont typeface="Arial"/>
              <a:buNone/>
            </a:pPr>
            <a:r>
              <a:rPr lang="en-US" b="1"/>
              <a:t>Tone: </a:t>
            </a:r>
            <a:r>
              <a:rPr lang="en-US"/>
              <a:t>Is it written in plain language so that it makes sense to people?</a:t>
            </a:r>
            <a:endParaRPr/>
          </a:p>
          <a:p>
            <a:pPr marL="0" lvl="0" indent="0" algn="l" rtl="0">
              <a:lnSpc>
                <a:spcPct val="115000"/>
              </a:lnSpc>
              <a:spcBef>
                <a:spcPts val="1000"/>
              </a:spcBef>
              <a:spcAft>
                <a:spcPts val="0"/>
              </a:spcAft>
              <a:buClr>
                <a:schemeClr val="dk1"/>
              </a:buClr>
              <a:buSzPts val="1100"/>
              <a:buFont typeface="Arial"/>
              <a:buNone/>
            </a:pPr>
            <a:r>
              <a:rPr lang="en-US" b="1"/>
              <a:t>Gaps: </a:t>
            </a:r>
            <a:r>
              <a:rPr lang="en-US"/>
              <a:t>How complete is the content? What’s missing? Did we forget something important?</a:t>
            </a:r>
            <a:endParaRPr/>
          </a:p>
          <a:p>
            <a:pPr marL="0" lvl="0" indent="0" algn="l" rtl="0">
              <a:lnSpc>
                <a:spcPct val="115000"/>
              </a:lnSpc>
              <a:spcBef>
                <a:spcPts val="1000"/>
              </a:spcBef>
              <a:spcAft>
                <a:spcPts val="0"/>
              </a:spcAft>
              <a:buClr>
                <a:schemeClr val="dk1"/>
              </a:buClr>
              <a:buSzPts val="1100"/>
              <a:buFont typeface="Arial"/>
              <a:buNone/>
            </a:pPr>
            <a:r>
              <a:rPr lang="en-US"/>
              <a:t>And finally, </a:t>
            </a:r>
            <a:r>
              <a:rPr lang="en-US" b="1"/>
              <a:t>Actionability: </a:t>
            </a:r>
            <a:r>
              <a:rPr lang="en-US"/>
              <a:t>How well does the content enable users to take action on the guidance and start doing manual accessibility testing themselves?</a:t>
            </a:r>
            <a:endParaRPr/>
          </a:p>
          <a:p>
            <a:pPr marL="0" lvl="0" indent="0" algn="l" rtl="0">
              <a:lnSpc>
                <a:spcPct val="115000"/>
              </a:lnSpc>
              <a:spcBef>
                <a:spcPts val="1000"/>
              </a:spcBef>
              <a:spcAft>
                <a:spcPts val="1000"/>
              </a:spcAft>
              <a:buClr>
                <a:schemeClr val="dk1"/>
              </a:buClr>
              <a:buSzPts val="1100"/>
              <a:buFont typeface="Arial"/>
              <a:buNone/>
            </a:pPr>
            <a:r>
              <a:rPr lang="en-US"/>
              <a:t>Next, let’s talk about our method for carrying out this study...</a:t>
            </a:r>
            <a:endParaRPr/>
          </a:p>
        </p:txBody>
      </p:sp>
      <p:sp>
        <p:nvSpPr>
          <p:cNvPr id="244" name="Google Shape;244;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95f1f2d40e_0_0:notes"/>
          <p:cNvSpPr txBox="1">
            <a:spLocks noGrp="1"/>
          </p:cNvSpPr>
          <p:nvPr>
            <p:ph type="body" idx="1"/>
          </p:nvPr>
        </p:nvSpPr>
        <p:spPr>
          <a:xfrm>
            <a:off x="701676" y="4416425"/>
            <a:ext cx="5607000" cy="4183200"/>
          </a:xfrm>
          <a:prstGeom prst="rect">
            <a:avLst/>
          </a:prstGeom>
        </p:spPr>
        <p:txBody>
          <a:bodyPr spcFirstLastPara="1" wrap="square" lIns="93150" tIns="46575" rIns="93150" bIns="4657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a:t>This was a fairly lightweight study that we were able to get done — from planning to completion —  within about 3 weeks.</a:t>
            </a:r>
            <a:endParaRPr/>
          </a:p>
          <a:p>
            <a:pPr marL="0" lvl="0" indent="0" algn="l" rtl="0">
              <a:lnSpc>
                <a:spcPct val="115000"/>
              </a:lnSpc>
              <a:spcBef>
                <a:spcPts val="1000"/>
              </a:spcBef>
              <a:spcAft>
                <a:spcPts val="0"/>
              </a:spcAft>
              <a:buClr>
                <a:schemeClr val="dk1"/>
              </a:buClr>
              <a:buSzPts val="1100"/>
              <a:buFont typeface="Arial"/>
              <a:buNone/>
            </a:pPr>
            <a:r>
              <a:rPr lang="en-US"/>
              <a:t>We reached out to our design system community to invite potential testers to participate. For those that were interested, we scheduled 30 minute testing sessions.</a:t>
            </a:r>
            <a:endParaRPr/>
          </a:p>
          <a:p>
            <a:pPr marL="0" lvl="0" indent="0" algn="l" rtl="0">
              <a:lnSpc>
                <a:spcPct val="115000"/>
              </a:lnSpc>
              <a:spcBef>
                <a:spcPts val="1000"/>
              </a:spcBef>
              <a:spcAft>
                <a:spcPts val="0"/>
              </a:spcAft>
              <a:buClr>
                <a:schemeClr val="dk1"/>
              </a:buClr>
              <a:buSzPts val="1100"/>
              <a:buFont typeface="Arial"/>
              <a:buNone/>
            </a:pPr>
            <a:r>
              <a:rPr lang="en-US"/>
              <a:t>We conducted semi-structured interviews with 4 USWDS users: 2 designers and 2 developers. In the session, we first asked them what they expect to find in an Accordion Accessibility page on our website. This would help us discover if the way they think about accordion accessibility support documentation lined up with how we were thinking about it, and where there might be any gaps.</a:t>
            </a:r>
            <a:endParaRPr/>
          </a:p>
          <a:p>
            <a:pPr marL="0" lvl="0" indent="0" algn="l" rtl="0">
              <a:lnSpc>
                <a:spcPct val="115000"/>
              </a:lnSpc>
              <a:spcBef>
                <a:spcPts val="1000"/>
              </a:spcBef>
              <a:spcAft>
                <a:spcPts val="0"/>
              </a:spcAft>
              <a:buClr>
                <a:schemeClr val="dk1"/>
              </a:buClr>
              <a:buSzPts val="1100"/>
              <a:buFont typeface="Arial"/>
              <a:buNone/>
            </a:pPr>
            <a:r>
              <a:rPr lang="en-US"/>
              <a:t>Then, we briefly showed them the document with the content we were testing. We gave them 30 seconds to scan the document so we could get their first impressions before they spent too much time with it. Did anything right off the bat stand out to them as particularly confusing, or particularly helpful?</a:t>
            </a:r>
            <a:endParaRPr/>
          </a:p>
          <a:p>
            <a:pPr marL="0" lvl="0" indent="0" algn="l" rtl="0">
              <a:lnSpc>
                <a:spcPct val="115000"/>
              </a:lnSpc>
              <a:spcBef>
                <a:spcPts val="1000"/>
              </a:spcBef>
              <a:spcAft>
                <a:spcPts val="1000"/>
              </a:spcAft>
              <a:buNone/>
            </a:pPr>
            <a:r>
              <a:rPr lang="en-US"/>
              <a:t>Then, we gave them about 7 minutes to thoroughly read through the entire document. Afterwards, we asked them follow-up questions to see what might be missing or how it could be improved to better meet their needs and expectations. </a:t>
            </a:r>
            <a:endParaRPr/>
          </a:p>
        </p:txBody>
      </p:sp>
      <p:sp>
        <p:nvSpPr>
          <p:cNvPr id="254" name="Google Shape;254;g295f1f2d40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6: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a:t>Here’s a sample of some of the questions we asked in our sessions. </a:t>
            </a:r>
            <a:endParaRPr/>
          </a:p>
          <a:p>
            <a:pPr marL="457200" lvl="0" indent="-330200" algn="l" rtl="0">
              <a:lnSpc>
                <a:spcPct val="115000"/>
              </a:lnSpc>
              <a:spcBef>
                <a:spcPts val="1400"/>
              </a:spcBef>
              <a:spcAft>
                <a:spcPts val="0"/>
              </a:spcAft>
              <a:buClr>
                <a:schemeClr val="dk1"/>
              </a:buClr>
              <a:buSzPts val="1600"/>
              <a:buChar char="▪"/>
            </a:pPr>
            <a:r>
              <a:rPr lang="en-US"/>
              <a:t>Would you please summarize the information on that page in your own words?</a:t>
            </a:r>
            <a:endParaRPr/>
          </a:p>
          <a:p>
            <a:pPr marL="457200" lvl="0" indent="-330200" algn="l" rtl="0">
              <a:lnSpc>
                <a:spcPct val="115000"/>
              </a:lnSpc>
              <a:spcBef>
                <a:spcPts val="0"/>
              </a:spcBef>
              <a:spcAft>
                <a:spcPts val="0"/>
              </a:spcAft>
              <a:buClr>
                <a:schemeClr val="dk1"/>
              </a:buClr>
              <a:buSzPts val="1600"/>
              <a:buChar char="▪"/>
            </a:pPr>
            <a:r>
              <a:rPr lang="en-US"/>
              <a:t>What was easy or difficult to understand? Why? </a:t>
            </a:r>
            <a:endParaRPr/>
          </a:p>
          <a:p>
            <a:pPr marL="457200" lvl="0" indent="-330200" algn="l" rtl="0">
              <a:lnSpc>
                <a:spcPct val="115000"/>
              </a:lnSpc>
              <a:spcBef>
                <a:spcPts val="0"/>
              </a:spcBef>
              <a:spcAft>
                <a:spcPts val="0"/>
              </a:spcAft>
              <a:buClr>
                <a:schemeClr val="dk1"/>
              </a:buClr>
              <a:buSzPts val="1600"/>
              <a:buChar char="▪"/>
            </a:pPr>
            <a:r>
              <a:rPr lang="en-US"/>
              <a:t>What questions do you have after reading that content?</a:t>
            </a:r>
            <a:endParaRPr/>
          </a:p>
          <a:p>
            <a:pPr marL="0" lvl="0" indent="0" algn="l" rtl="0">
              <a:lnSpc>
                <a:spcPct val="115000"/>
              </a:lnSpc>
              <a:spcBef>
                <a:spcPts val="1400"/>
              </a:spcBef>
              <a:spcAft>
                <a:spcPts val="0"/>
              </a:spcAft>
              <a:buClr>
                <a:schemeClr val="dk1"/>
              </a:buClr>
              <a:buSzPts val="1100"/>
              <a:buFont typeface="Arial"/>
              <a:buNone/>
            </a:pPr>
            <a:r>
              <a:rPr lang="en-US"/>
              <a:t>…etc.</a:t>
            </a:r>
            <a:endParaRPr/>
          </a:p>
          <a:p>
            <a:pPr marL="0" lvl="0" indent="0" algn="l" rtl="0">
              <a:lnSpc>
                <a:spcPct val="115000"/>
              </a:lnSpc>
              <a:spcBef>
                <a:spcPts val="1000"/>
              </a:spcBef>
              <a:spcAft>
                <a:spcPts val="1000"/>
              </a:spcAft>
              <a:buNone/>
            </a:pPr>
            <a:r>
              <a:rPr lang="en-US"/>
              <a:t>These questions helped us tease out where we might need to make improvements to our Critical Checklists.</a:t>
            </a:r>
            <a:endParaRPr/>
          </a:p>
        </p:txBody>
      </p:sp>
      <p:sp>
        <p:nvSpPr>
          <p:cNvPr id="264" name="Google Shape;264;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7: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b="1"/>
              <a:t>Ok, so what did we learn from our content test?</a:t>
            </a:r>
            <a:endParaRPr b="1"/>
          </a:p>
          <a:p>
            <a:pPr marL="0" lvl="0" indent="0" algn="l" rtl="0">
              <a:lnSpc>
                <a:spcPct val="115000"/>
              </a:lnSpc>
              <a:spcBef>
                <a:spcPts val="1000"/>
              </a:spcBef>
              <a:spcAft>
                <a:spcPts val="0"/>
              </a:spcAft>
              <a:buClr>
                <a:schemeClr val="dk1"/>
              </a:buClr>
              <a:buSzPts val="1100"/>
              <a:buFont typeface="Arial"/>
              <a:buNone/>
            </a:pPr>
            <a:r>
              <a:rPr lang="en-US"/>
              <a:t>We discovered that we are mostly on the right track with the content. The image on this slide shows a sample of what the Critical Checklist content looks like. The major sections shown are detailing what USWDS has done to ensure the current version of the accordion is accessible, and also gives best practices for integrating accessibility into the accordion component.</a:t>
            </a:r>
            <a:endParaRPr/>
          </a:p>
          <a:p>
            <a:pPr marL="0" lvl="0" indent="0" algn="l" rtl="0">
              <a:lnSpc>
                <a:spcPct val="115000"/>
              </a:lnSpc>
              <a:spcBef>
                <a:spcPts val="1400"/>
              </a:spcBef>
              <a:spcAft>
                <a:spcPts val="0"/>
              </a:spcAft>
              <a:buNone/>
            </a:pPr>
            <a:r>
              <a:rPr lang="en-US"/>
              <a:t>We showed this to users and learned that overall, it meets or exceeds their expectations. One person was impressed and she said, quote: </a:t>
            </a:r>
            <a:endParaRPr/>
          </a:p>
          <a:p>
            <a:pPr marL="0" lvl="0" indent="0" algn="l" rtl="0">
              <a:lnSpc>
                <a:spcPct val="115000"/>
              </a:lnSpc>
              <a:spcBef>
                <a:spcPts val="1400"/>
              </a:spcBef>
              <a:spcAft>
                <a:spcPts val="0"/>
              </a:spcAft>
              <a:buClr>
                <a:schemeClr val="dk1"/>
              </a:buClr>
              <a:buSzPts val="1100"/>
              <a:buFont typeface="Arial"/>
              <a:buNone/>
            </a:pPr>
            <a:r>
              <a:rPr lang="en-US" i="1"/>
              <a:t>“I think that's it's hard to think of all the pieces of accessibility… and I think this does a really good job [at a] high level, considering all of the pieces and also encouraging testing. Even showing or telling them how to test, [the] tools to use. It's very well put together.”</a:t>
            </a:r>
            <a:endParaRPr i="1">
              <a:highlight>
                <a:srgbClr val="FFFF00"/>
              </a:highlight>
            </a:endParaRPr>
          </a:p>
          <a:p>
            <a:pPr marL="0" lvl="0" indent="0" algn="l" rtl="0">
              <a:lnSpc>
                <a:spcPct val="115000"/>
              </a:lnSpc>
              <a:spcBef>
                <a:spcPts val="1400"/>
              </a:spcBef>
              <a:spcAft>
                <a:spcPts val="0"/>
              </a:spcAft>
              <a:buClr>
                <a:schemeClr val="dk1"/>
              </a:buClr>
              <a:buSzPts val="1100"/>
              <a:buFont typeface="Arial"/>
              <a:buNone/>
            </a:pPr>
            <a:r>
              <a:rPr lang="en-US"/>
              <a:t>So, participants were really excited about it and felt that it’d help them feel more confident that the accordion component checks all the accessibility boxes while also empowering them to test their own implementations. </a:t>
            </a:r>
            <a:endParaRPr/>
          </a:p>
          <a:p>
            <a:pPr marL="0" lvl="0" indent="0" algn="l" rtl="0">
              <a:lnSpc>
                <a:spcPct val="115000"/>
              </a:lnSpc>
              <a:spcBef>
                <a:spcPts val="1400"/>
              </a:spcBef>
              <a:spcAft>
                <a:spcPts val="0"/>
              </a:spcAft>
              <a:buClr>
                <a:schemeClr val="dk1"/>
              </a:buClr>
              <a:buSzPts val="1100"/>
              <a:buFont typeface="Arial"/>
              <a:buNone/>
            </a:pPr>
            <a:r>
              <a:rPr lang="en-US"/>
              <a:t>We found that the content was also fairly complete. Overall, the document covered most of what users seemed to need.</a:t>
            </a:r>
            <a:endParaRPr/>
          </a:p>
          <a:p>
            <a:pPr marL="0" lvl="0" indent="0" algn="l" rtl="0">
              <a:lnSpc>
                <a:spcPct val="115000"/>
              </a:lnSpc>
              <a:spcBef>
                <a:spcPts val="1400"/>
              </a:spcBef>
              <a:spcAft>
                <a:spcPts val="0"/>
              </a:spcAft>
              <a:buClr>
                <a:schemeClr val="dk1"/>
              </a:buClr>
              <a:buSzPts val="1100"/>
              <a:buFont typeface="Arial"/>
              <a:buNone/>
            </a:pPr>
            <a:r>
              <a:rPr lang="en-US"/>
              <a:t>Also, the information was understood by all participants. There weren’t too many points of confusion except for a couple of areas that needed some rewording or clarification. </a:t>
            </a:r>
            <a:endParaRPr/>
          </a:p>
          <a:p>
            <a:pPr marL="0" lvl="0" indent="0" algn="l" rtl="0">
              <a:lnSpc>
                <a:spcPct val="115000"/>
              </a:lnSpc>
              <a:spcBef>
                <a:spcPts val="1400"/>
              </a:spcBef>
              <a:spcAft>
                <a:spcPts val="0"/>
              </a:spcAft>
              <a:buClr>
                <a:schemeClr val="dk1"/>
              </a:buClr>
              <a:buSzPts val="1100"/>
              <a:buFont typeface="Arial"/>
              <a:buNone/>
            </a:pPr>
            <a:r>
              <a:rPr lang="en-US"/>
              <a:t>Finally, users felt that it </a:t>
            </a:r>
            <a:r>
              <a:rPr lang="en-US" i="1"/>
              <a:t>was</a:t>
            </a:r>
            <a:r>
              <a:rPr lang="en-US"/>
              <a:t> written in plain language and not too technical, and the content flowed in a way that made logical sense to them. </a:t>
            </a:r>
            <a:endParaRPr/>
          </a:p>
          <a:p>
            <a:pPr marL="0" lvl="0" indent="0" algn="l" rtl="0">
              <a:spcBef>
                <a:spcPts val="480"/>
              </a:spcBef>
              <a:spcAft>
                <a:spcPts val="0"/>
              </a:spcAft>
              <a:buNone/>
            </a:pPr>
            <a:endParaRPr/>
          </a:p>
        </p:txBody>
      </p:sp>
      <p:sp>
        <p:nvSpPr>
          <p:cNvPr id="272" name="Google Shape;272;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8: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a:t>So what can we improve? One opportunity for us was around learning that participants felt that the content was extensive and that it could be overwhelming. One participant said that they could see how users might get “lost” in it. And another commented, quote: “The first initial thought I had was [that] this is a lot of information. I'm not sure if it would be relevant to everyone...I don't know if [it] would be overwhelming to someone who's coming in for a quick answer.”</a:t>
            </a:r>
            <a:endParaRPr/>
          </a:p>
          <a:p>
            <a:pPr marL="0" lvl="0" indent="0" algn="l" rtl="0">
              <a:lnSpc>
                <a:spcPct val="115000"/>
              </a:lnSpc>
              <a:spcBef>
                <a:spcPts val="1000"/>
              </a:spcBef>
              <a:spcAft>
                <a:spcPts val="0"/>
              </a:spcAft>
              <a:buClr>
                <a:schemeClr val="dk1"/>
              </a:buClr>
              <a:buSzPts val="1100"/>
              <a:buFont typeface="Arial"/>
              <a:buNone/>
            </a:pPr>
            <a:r>
              <a:rPr lang="en-US"/>
              <a:t>So that’s something we’re going to be mindful of as we move forward into designing what the content might look like on the site. </a:t>
            </a:r>
            <a:endParaRPr/>
          </a:p>
          <a:p>
            <a:pPr marL="0" lvl="0" indent="0" algn="l" rtl="0">
              <a:lnSpc>
                <a:spcPct val="115000"/>
              </a:lnSpc>
              <a:spcBef>
                <a:spcPts val="1000"/>
              </a:spcBef>
              <a:spcAft>
                <a:spcPts val="0"/>
              </a:spcAft>
              <a:buClr>
                <a:schemeClr val="dk1"/>
              </a:buClr>
              <a:buSzPts val="1100"/>
              <a:buFont typeface="Arial"/>
              <a:buNone/>
            </a:pPr>
            <a:r>
              <a:rPr lang="en-US"/>
              <a:t>Also, we learned that some content needs clarification. For example, users weren’t clear on who was responsible for adding ARIA attributes to the code: were they already built into the component or is it something teams need to wire up in the code themselves. </a:t>
            </a:r>
            <a:endParaRPr/>
          </a:p>
          <a:p>
            <a:pPr marL="0" lvl="0" indent="0" algn="l" rtl="0">
              <a:lnSpc>
                <a:spcPct val="115000"/>
              </a:lnSpc>
              <a:spcBef>
                <a:spcPts val="1000"/>
              </a:spcBef>
              <a:spcAft>
                <a:spcPts val="0"/>
              </a:spcAft>
              <a:buClr>
                <a:schemeClr val="dk1"/>
              </a:buClr>
              <a:buSzPts val="1100"/>
              <a:buFont typeface="Arial"/>
              <a:buNone/>
            </a:pPr>
            <a:r>
              <a:rPr lang="en-US"/>
              <a:t>And, speaking of ARIA, we had a couple of participants express some hesitancy around ARIA. In our original guidance, we encourage users to follow best practices for using ARIA. Users thought it could open a can of worms since it is easy to make errors. As one user put it “no aria is better than bad aria” and commented that we might want to put some disclaimers or words of caution around using ARIA. Going forward, we decided we’ll want to focus less on specific markup guidance and more on checking if the component is meeting certain UX outcomes. For example, does it announce when the accordion is expanded and when it is closed?</a:t>
            </a:r>
            <a:endParaRPr/>
          </a:p>
          <a:p>
            <a:pPr marL="0" lvl="0" indent="0" algn="l" rtl="0">
              <a:lnSpc>
                <a:spcPct val="115000"/>
              </a:lnSpc>
              <a:spcBef>
                <a:spcPts val="1000"/>
              </a:spcBef>
              <a:spcAft>
                <a:spcPts val="0"/>
              </a:spcAft>
              <a:buClr>
                <a:schemeClr val="dk1"/>
              </a:buClr>
              <a:buSzPts val="1100"/>
              <a:buFont typeface="Arial"/>
              <a:buNone/>
            </a:pPr>
            <a:r>
              <a:rPr lang="en-US"/>
              <a:t>We also observed that some users want more basic, design-specific guidance, particularly on color contrasts, font sizes, and text length. </a:t>
            </a:r>
            <a:endParaRPr strike="sngStrike"/>
          </a:p>
          <a:p>
            <a:pPr marL="0" lvl="0" indent="0" algn="l" rtl="0">
              <a:lnSpc>
                <a:spcPct val="115000"/>
              </a:lnSpc>
              <a:spcBef>
                <a:spcPts val="1000"/>
              </a:spcBef>
              <a:spcAft>
                <a:spcPts val="1000"/>
              </a:spcAft>
              <a:buClr>
                <a:schemeClr val="dk1"/>
              </a:buClr>
              <a:buSzPts val="1100"/>
              <a:buFont typeface="Arial"/>
              <a:buNone/>
            </a:pPr>
            <a:r>
              <a:rPr lang="en-US"/>
              <a:t>Finally, we learned that there is an appetite for more detailed information on testing results and research that we’ve done on components. Some participants wished they could click into the details of research findings. We are currently prototyping ways to better communicate research findings for components, so more to come there.</a:t>
            </a:r>
            <a:endParaRPr/>
          </a:p>
        </p:txBody>
      </p:sp>
      <p:sp>
        <p:nvSpPr>
          <p:cNvPr id="280" name="Google Shape;280;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9: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We wanted to show a short clip that demonstrates participant confusion around who is responsible for adding ARIA to the component.</a:t>
            </a:r>
            <a:endParaRPr/>
          </a:p>
          <a:p>
            <a:pPr marL="0" lvl="0" indent="0" algn="l" rtl="0">
              <a:lnSpc>
                <a:spcPct val="115000"/>
              </a:lnSpc>
              <a:spcBef>
                <a:spcPts val="1400"/>
              </a:spcBef>
              <a:spcAft>
                <a:spcPts val="0"/>
              </a:spcAft>
              <a:buClr>
                <a:schemeClr val="dk1"/>
              </a:buClr>
              <a:buSzPts val="1100"/>
              <a:buFont typeface="Arial"/>
              <a:buNone/>
            </a:pPr>
            <a:r>
              <a:rPr lang="en-US"/>
              <a:t>[</a:t>
            </a:r>
            <a:r>
              <a:rPr lang="en-US" i="1"/>
              <a:t>play clip - 27 sec</a:t>
            </a:r>
            <a:r>
              <a:rPr lang="en-US"/>
              <a:t>]</a:t>
            </a:r>
            <a:endParaRPr/>
          </a:p>
          <a:p>
            <a:pPr marL="0" lvl="0" indent="0" algn="l" rtl="0">
              <a:lnSpc>
                <a:spcPct val="115000"/>
              </a:lnSpc>
              <a:spcBef>
                <a:spcPts val="1400"/>
              </a:spcBef>
              <a:spcAft>
                <a:spcPts val="0"/>
              </a:spcAft>
              <a:buClr>
                <a:schemeClr val="dk1"/>
              </a:buClr>
              <a:buSzPts val="1100"/>
              <a:buFont typeface="Arial"/>
              <a:buNone/>
            </a:pPr>
            <a:r>
              <a:rPr lang="en-US"/>
              <a:t>So, speaking with our users led to some valuable insights for where to take our checklists. We will keep striving to incorporate the users’ voice in our design process, and plan to test later iterations of our checklists as well, and I’ll hand it back off to Dan, who will speak a bit more about where we are going with this project.</a:t>
            </a:r>
            <a:endParaRPr/>
          </a:p>
          <a:p>
            <a:pPr marL="0" lvl="0" indent="0" algn="l" rtl="0">
              <a:lnSpc>
                <a:spcPct val="115000"/>
              </a:lnSpc>
              <a:spcBef>
                <a:spcPts val="1400"/>
              </a:spcBef>
              <a:spcAft>
                <a:spcPts val="400"/>
              </a:spcAft>
              <a:buClr>
                <a:schemeClr val="dk1"/>
              </a:buClr>
              <a:buSzPts val="1100"/>
              <a:buFont typeface="Arial"/>
              <a:buNone/>
            </a:pPr>
            <a:r>
              <a:rPr lang="en-US"/>
              <a:t>[</a:t>
            </a:r>
            <a:r>
              <a:rPr lang="en-US" i="1">
                <a:highlight>
                  <a:srgbClr val="FFFF00"/>
                </a:highlight>
              </a:rPr>
              <a:t>PASS TO DAN</a:t>
            </a:r>
            <a:r>
              <a:rPr lang="en-US"/>
              <a:t>]</a:t>
            </a:r>
            <a:endParaRPr/>
          </a:p>
        </p:txBody>
      </p:sp>
      <p:sp>
        <p:nvSpPr>
          <p:cNvPr id="288" name="Google Shape;288;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0: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a:t>Which brings us to what's next: where are we now, and where we're heading with our Critical Checklists.</a:t>
            </a:r>
            <a:endParaRPr/>
          </a:p>
          <a:p>
            <a:pPr marL="0" lvl="0" indent="0" algn="l" rtl="0">
              <a:lnSpc>
                <a:spcPct val="115000"/>
              </a:lnSpc>
              <a:spcBef>
                <a:spcPts val="1000"/>
              </a:spcBef>
              <a:spcAft>
                <a:spcPts val="0"/>
              </a:spcAft>
              <a:buClr>
                <a:schemeClr val="dk1"/>
              </a:buClr>
              <a:buSzPts val="1100"/>
              <a:buFont typeface="Arial"/>
              <a:buNone/>
            </a:pPr>
            <a:r>
              <a:rPr lang="en-US"/>
              <a:t>We've completed writing checklists for and auditing about half of our components. And we've also completed accessibility-focused usability testing with key components as well. Beyond our manual testing, we've been testing the components with real users of assistive technology to catch some usability issues we might not have noticed otherwise.</a:t>
            </a:r>
            <a:endParaRPr/>
          </a:p>
          <a:p>
            <a:pPr marL="0" lvl="0" indent="0" algn="l" rtl="0">
              <a:lnSpc>
                <a:spcPct val="115000"/>
              </a:lnSpc>
              <a:spcBef>
                <a:spcPts val="1000"/>
              </a:spcBef>
              <a:spcAft>
                <a:spcPts val="0"/>
              </a:spcAft>
              <a:buClr>
                <a:schemeClr val="dk1"/>
              </a:buClr>
              <a:buSzPts val="1100"/>
              <a:buFont typeface="Arial"/>
              <a:buNone/>
            </a:pPr>
            <a:r>
              <a:rPr lang="en-US"/>
              <a:t>And we're also prototyping a new content page to be simpler and more streamlined. We'll look at that in just a moment!</a:t>
            </a:r>
            <a:endParaRPr/>
          </a:p>
          <a:p>
            <a:pPr marL="0" lvl="0" indent="0" algn="l" rtl="0">
              <a:lnSpc>
                <a:spcPct val="115000"/>
              </a:lnSpc>
              <a:spcBef>
                <a:spcPts val="1000"/>
              </a:spcBef>
              <a:spcAft>
                <a:spcPts val="0"/>
              </a:spcAft>
              <a:buClr>
                <a:schemeClr val="dk1"/>
              </a:buClr>
              <a:buSzPts val="1100"/>
              <a:buFont typeface="Arial"/>
              <a:buNone/>
            </a:pPr>
            <a:r>
              <a:rPr lang="en-US"/>
              <a:t>Where are we going next? Well we'll be finishing up our checklists and audits over the next couple months, as well as re-testing new page content with users.  As soon as possible, we want to start publishing these critical checklists to the component pages of our website — we don't want to wait until they're all done to publish the first of them.</a:t>
            </a:r>
            <a:endParaRPr/>
          </a:p>
          <a:p>
            <a:pPr marL="0" lvl="0" indent="0" algn="l" rtl="0">
              <a:lnSpc>
                <a:spcPct val="115000"/>
              </a:lnSpc>
              <a:spcBef>
                <a:spcPts val="1000"/>
              </a:spcBef>
              <a:spcAft>
                <a:spcPts val="0"/>
              </a:spcAft>
              <a:buClr>
                <a:schemeClr val="dk1"/>
              </a:buClr>
              <a:buSzPts val="1100"/>
              <a:buFont typeface="Arial"/>
              <a:buNone/>
            </a:pPr>
            <a:r>
              <a:rPr lang="en-US"/>
              <a:t>And we're also looking into augmenting the WCAG-based checks with key usability checks we're finding through our </a:t>
            </a:r>
            <a:r>
              <a:rPr lang="en-US" i="1"/>
              <a:t>usability</a:t>
            </a:r>
            <a:r>
              <a:rPr lang="en-US"/>
              <a:t> testing, to help give the fullest picture of what a component needs to do to be accessible and usable to the broadest range of people.</a:t>
            </a:r>
            <a:endParaRPr/>
          </a:p>
          <a:p>
            <a:pPr marL="0" lvl="0" indent="0" algn="l" rtl="0">
              <a:lnSpc>
                <a:spcPct val="115000"/>
              </a:lnSpc>
              <a:spcBef>
                <a:spcPts val="1000"/>
              </a:spcBef>
              <a:spcAft>
                <a:spcPts val="0"/>
              </a:spcAft>
              <a:buClr>
                <a:schemeClr val="dk1"/>
              </a:buClr>
              <a:buSzPts val="1100"/>
              <a:buFont typeface="Arial"/>
              <a:buNone/>
            </a:pPr>
            <a:r>
              <a:rPr lang="en-US"/>
              <a:t>And to help with this, we'll keep broadening our accessibility testing and research, not only with manual accessibility testing on more devices, more assistive technology, and more bowsers, but usability research with different populations to better understand accessibility from as many perspectives as possible. </a:t>
            </a:r>
            <a:endParaRPr/>
          </a:p>
          <a:p>
            <a:pPr marL="0" lvl="0" indent="0" algn="l" rtl="0">
              <a:lnSpc>
                <a:spcPct val="115000"/>
              </a:lnSpc>
              <a:spcBef>
                <a:spcPts val="1000"/>
              </a:spcBef>
              <a:spcAft>
                <a:spcPts val="1000"/>
              </a:spcAft>
              <a:buClr>
                <a:schemeClr val="dk1"/>
              </a:buClr>
              <a:buSzPts val="1100"/>
              <a:buFont typeface="Arial"/>
              <a:buNone/>
            </a:pPr>
            <a:r>
              <a:rPr lang="en-US"/>
              <a:t>To end, I'd like to take a quick look at how we're collecting this data, and how we're prototyping its presentation…</a:t>
            </a:r>
            <a:endParaRPr/>
          </a:p>
        </p:txBody>
      </p:sp>
      <p:sp>
        <p:nvSpPr>
          <p:cNvPr id="295" name="Google Shape;295;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1: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a:t>[DEMO]</a:t>
            </a:r>
            <a:endParaRPr/>
          </a:p>
        </p:txBody>
      </p:sp>
      <p:sp>
        <p:nvSpPr>
          <p:cNvPr id="303" name="Google Shape;303;p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942b621540_1_16:notes"/>
          <p:cNvSpPr txBox="1">
            <a:spLocks noGrp="1"/>
          </p:cNvSpPr>
          <p:nvPr>
            <p:ph type="body" idx="1"/>
          </p:nvPr>
        </p:nvSpPr>
        <p:spPr>
          <a:xfrm>
            <a:off x="701676" y="4416425"/>
            <a:ext cx="5607000" cy="4183200"/>
          </a:xfrm>
          <a:prstGeom prst="rect">
            <a:avLst/>
          </a:prstGeom>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So thanks for having us here to talk about Critical Checklists for USWDS components. This is just the start of what we hope to be a useful accessibility resource for all kinds of folks interested in thinking about the accessibility of what they build. If you're here at IAAF, you're the kind of person we hope can both benefit from </a:t>
            </a:r>
            <a:r>
              <a:rPr lang="en-US" i="1"/>
              <a:t>and</a:t>
            </a:r>
            <a:r>
              <a:rPr lang="en-US"/>
              <a:t> influence these critical checklists. Get in touch with us, or stay in touch with us to hear more what we're up to:</a:t>
            </a:r>
            <a:endParaRPr/>
          </a:p>
          <a:p>
            <a:pPr marL="457200" lvl="0" indent="-330200" algn="l" rtl="0">
              <a:lnSpc>
                <a:spcPct val="115000"/>
              </a:lnSpc>
              <a:spcBef>
                <a:spcPts val="1400"/>
              </a:spcBef>
              <a:spcAft>
                <a:spcPts val="0"/>
              </a:spcAft>
              <a:buClr>
                <a:schemeClr val="dk1"/>
              </a:buClr>
              <a:buSzPts val="1600"/>
              <a:buFont typeface="Public Sans"/>
              <a:buChar char="-"/>
            </a:pPr>
            <a:r>
              <a:rPr lang="en-US"/>
              <a:t>Check out our website and sign up for our newsletter at </a:t>
            </a:r>
            <a:r>
              <a:rPr lang="en-US" b="1"/>
              <a:t>designsystem.digital.gov</a:t>
            </a:r>
            <a:endParaRPr b="1"/>
          </a:p>
          <a:p>
            <a:pPr marL="457200" lvl="0" indent="-330200" algn="l" rtl="0">
              <a:lnSpc>
                <a:spcPct val="115000"/>
              </a:lnSpc>
              <a:spcBef>
                <a:spcPts val="0"/>
              </a:spcBef>
              <a:spcAft>
                <a:spcPts val="0"/>
              </a:spcAft>
              <a:buClr>
                <a:schemeClr val="dk1"/>
              </a:buClr>
              <a:buSzPts val="1600"/>
              <a:buFont typeface="Public Sans"/>
              <a:buChar char="-"/>
            </a:pPr>
            <a:r>
              <a:rPr lang="en-US"/>
              <a:t>Send us an email at </a:t>
            </a:r>
            <a:r>
              <a:rPr lang="en-US" b="1" u="sng">
                <a:solidFill>
                  <a:srgbClr val="1155CC"/>
                </a:solidFill>
                <a:hlinkClick r:id="rId3">
                  <a:extLst>
                    <a:ext uri="{A12FA001-AC4F-418D-AE19-62706E023703}">
                      <ahyp:hlinkClr xmlns:ahyp="http://schemas.microsoft.com/office/drawing/2018/hyperlinkcolor" val="tx"/>
                    </a:ext>
                  </a:extLst>
                </a:hlinkClick>
              </a:rPr>
              <a:t>uswds@gsa.gov</a:t>
            </a:r>
            <a:endParaRPr b="1"/>
          </a:p>
          <a:p>
            <a:pPr marL="457200" lvl="0" indent="-330200" algn="l" rtl="0">
              <a:lnSpc>
                <a:spcPct val="115000"/>
              </a:lnSpc>
              <a:spcBef>
                <a:spcPts val="0"/>
              </a:spcBef>
              <a:spcAft>
                <a:spcPts val="0"/>
              </a:spcAft>
              <a:buClr>
                <a:schemeClr val="dk1"/>
              </a:buClr>
              <a:buSzPts val="1600"/>
              <a:buFont typeface="Public Sans"/>
              <a:buChar char="-"/>
            </a:pPr>
            <a:r>
              <a:rPr lang="en-US"/>
              <a:t>Join our Public Slack channel at </a:t>
            </a:r>
            <a:r>
              <a:rPr lang="en-US" b="1"/>
              <a:t>chat.18f.gov</a:t>
            </a:r>
            <a:endParaRPr b="1"/>
          </a:p>
          <a:p>
            <a:pPr marL="457200" lvl="0" indent="-330200" algn="l" rtl="0">
              <a:lnSpc>
                <a:spcPct val="115000"/>
              </a:lnSpc>
              <a:spcBef>
                <a:spcPts val="0"/>
              </a:spcBef>
              <a:spcAft>
                <a:spcPts val="0"/>
              </a:spcAft>
              <a:buClr>
                <a:schemeClr val="dk1"/>
              </a:buClr>
              <a:buSzPts val="1600"/>
              <a:buFont typeface="Public Sans"/>
              <a:buChar char="-"/>
            </a:pPr>
            <a:r>
              <a:rPr lang="en-US"/>
              <a:t>Learn more about our monthly public calls at </a:t>
            </a:r>
            <a:r>
              <a:rPr lang="en-US" b="1"/>
              <a:t>digital.gov</a:t>
            </a:r>
            <a:r>
              <a:rPr lang="en-US"/>
              <a:t>, and…</a:t>
            </a:r>
            <a:endParaRPr/>
          </a:p>
          <a:p>
            <a:pPr marL="457200" lvl="0" indent="-330200" algn="l" rtl="0">
              <a:lnSpc>
                <a:spcPct val="115000"/>
              </a:lnSpc>
              <a:spcBef>
                <a:spcPts val="0"/>
              </a:spcBef>
              <a:spcAft>
                <a:spcPts val="0"/>
              </a:spcAft>
              <a:buClr>
                <a:schemeClr val="dk1"/>
              </a:buClr>
              <a:buSzPts val="1600"/>
              <a:buFont typeface="Public Sans"/>
              <a:buChar char="-"/>
            </a:pPr>
            <a:r>
              <a:rPr lang="en-US"/>
              <a:t>Follow our open source public code repos at </a:t>
            </a:r>
            <a:r>
              <a:rPr lang="en-US" b="1"/>
              <a:t>github.com/uswds</a:t>
            </a:r>
            <a:r>
              <a:rPr lang="en-US"/>
              <a:t>. </a:t>
            </a:r>
            <a:endParaRPr/>
          </a:p>
          <a:p>
            <a:pPr marL="0" lvl="0" indent="0" algn="l" rtl="0">
              <a:lnSpc>
                <a:spcPct val="115000"/>
              </a:lnSpc>
              <a:spcBef>
                <a:spcPts val="1400"/>
              </a:spcBef>
              <a:spcAft>
                <a:spcPts val="400"/>
              </a:spcAft>
              <a:buClr>
                <a:schemeClr val="dk1"/>
              </a:buClr>
              <a:buSzPts val="1100"/>
              <a:buFont typeface="Arial"/>
              <a:buNone/>
            </a:pPr>
            <a:r>
              <a:rPr lang="en-US"/>
              <a:t>Thank you!</a:t>
            </a:r>
            <a:endParaRPr/>
          </a:p>
        </p:txBody>
      </p:sp>
      <p:sp>
        <p:nvSpPr>
          <p:cNvPr id="310" name="Google Shape;310;g2942b621540_1_1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7: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You can think of a design system as a kind of hardware store for building websites. So what are the types of things we stock? Here's what </a:t>
            </a:r>
            <a:r>
              <a:rPr lang="en-US" i="1"/>
              <a:t>we</a:t>
            </a:r>
            <a:r>
              <a:rPr lang="en-US"/>
              <a:t> have on the shelves:</a:t>
            </a:r>
            <a:endParaRPr/>
          </a:p>
          <a:p>
            <a:pPr marL="457200" lvl="0" indent="-330200" algn="l" rtl="0">
              <a:lnSpc>
                <a:spcPct val="115000"/>
              </a:lnSpc>
              <a:spcBef>
                <a:spcPts val="1000"/>
              </a:spcBef>
              <a:spcAft>
                <a:spcPts val="0"/>
              </a:spcAft>
              <a:buClr>
                <a:schemeClr val="dk1"/>
              </a:buClr>
              <a:buSzPts val="1600"/>
              <a:buFont typeface="Public Sans"/>
              <a:buChar char="●"/>
            </a:pPr>
            <a:r>
              <a:rPr lang="en-US" b="1"/>
              <a:t>Design principles</a:t>
            </a:r>
            <a:r>
              <a:rPr lang="en-US"/>
              <a:t> or common values any team can share. Such as: start with real user needs, earn trust, embrace accessibility, promote continuity, and listen.</a:t>
            </a:r>
            <a:endParaRPr/>
          </a:p>
          <a:p>
            <a:pPr marL="457200" lvl="0" indent="-330200" algn="l" rtl="0">
              <a:lnSpc>
                <a:spcPct val="115000"/>
              </a:lnSpc>
              <a:spcBef>
                <a:spcPts val="1000"/>
              </a:spcBef>
              <a:spcAft>
                <a:spcPts val="0"/>
              </a:spcAft>
              <a:buClr>
                <a:schemeClr val="dk1"/>
              </a:buClr>
              <a:buSzPts val="1600"/>
              <a:buFont typeface="Public Sans"/>
              <a:buChar char="●"/>
            </a:pPr>
            <a:r>
              <a:rPr lang="en-US" b="1"/>
              <a:t>Interaction guidance</a:t>
            </a:r>
            <a:r>
              <a:rPr lang="en-US"/>
              <a:t> — what we call </a:t>
            </a:r>
            <a:r>
              <a:rPr lang="en-US" i="1"/>
              <a:t>patterns</a:t>
            </a:r>
            <a:r>
              <a:rPr lang="en-US"/>
              <a:t> — or best practices for supporting the things people do again and again on our sites and services (like navigating a complex form, selecting a language for a service, or creating a user profile.)</a:t>
            </a:r>
            <a:endParaRPr/>
          </a:p>
          <a:p>
            <a:pPr marL="457200" lvl="0" indent="-330200" algn="l" rtl="0">
              <a:lnSpc>
                <a:spcPct val="115000"/>
              </a:lnSpc>
              <a:spcBef>
                <a:spcPts val="1000"/>
              </a:spcBef>
              <a:spcAft>
                <a:spcPts val="0"/>
              </a:spcAft>
              <a:buClr>
                <a:schemeClr val="dk1"/>
              </a:buClr>
              <a:buSzPts val="1600"/>
              <a:buFont typeface="Public Sans"/>
              <a:buChar char="●"/>
            </a:pPr>
            <a:r>
              <a:rPr lang="en-US" b="1"/>
              <a:t>Components</a:t>
            </a:r>
            <a:r>
              <a:rPr lang="en-US"/>
              <a:t>, the building blocks of common user interactions. These are things like buttons, form inputs, alerts, tables, and headers. On the slide is our memorable date component, which is itself, made from two different components, a select (for the month) and two customized text input components (for the day and year).</a:t>
            </a:r>
            <a:endParaRPr/>
          </a:p>
          <a:p>
            <a:pPr marL="457200" lvl="0" indent="-330200" algn="l" rtl="0">
              <a:lnSpc>
                <a:spcPct val="115000"/>
              </a:lnSpc>
              <a:spcBef>
                <a:spcPts val="1000"/>
              </a:spcBef>
              <a:spcAft>
                <a:spcPts val="0"/>
              </a:spcAft>
              <a:buClr>
                <a:schemeClr val="dk1"/>
              </a:buClr>
              <a:buSzPts val="1600"/>
              <a:buFont typeface="Public Sans"/>
              <a:buChar char="●"/>
            </a:pPr>
            <a:r>
              <a:rPr lang="en-US"/>
              <a:t>And then components themselves are built from elements of common style: palettes of colors, type size, spacing units, and more that we call </a:t>
            </a:r>
            <a:r>
              <a:rPr lang="en-US" b="1"/>
              <a:t>design tokens</a:t>
            </a:r>
            <a:r>
              <a:rPr lang="en-US"/>
              <a:t>. </a:t>
            </a:r>
            <a:endParaRPr/>
          </a:p>
          <a:p>
            <a:pPr marL="0" lvl="0" indent="0" algn="l" rtl="0">
              <a:lnSpc>
                <a:spcPct val="115000"/>
              </a:lnSpc>
              <a:spcBef>
                <a:spcPts val="1400"/>
              </a:spcBef>
              <a:spcAft>
                <a:spcPts val="400"/>
              </a:spcAft>
              <a:buNone/>
            </a:pPr>
            <a:r>
              <a:rPr lang="en-US"/>
              <a:t>And all of this is tied together with comprehensive </a:t>
            </a:r>
            <a:r>
              <a:rPr lang="en-US" b="1"/>
              <a:t>usability and accessibility guidance</a:t>
            </a:r>
            <a:r>
              <a:rPr lang="en-US"/>
              <a:t>. </a:t>
            </a:r>
            <a:endParaRPr/>
          </a:p>
        </p:txBody>
      </p:sp>
      <p:sp>
        <p:nvSpPr>
          <p:cNvPr id="84" name="Google Shape;84;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8: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Who are our users and what do they need?</a:t>
            </a:r>
            <a:endParaRPr/>
          </a:p>
          <a:p>
            <a:pPr marL="0" lvl="0" indent="0" algn="l" rtl="0">
              <a:lnSpc>
                <a:spcPct val="115000"/>
              </a:lnSpc>
              <a:spcBef>
                <a:spcPts val="1400"/>
              </a:spcBef>
              <a:spcAft>
                <a:spcPts val="0"/>
              </a:spcAft>
              <a:buClr>
                <a:schemeClr val="dk1"/>
              </a:buClr>
              <a:buSzPts val="1100"/>
              <a:buFont typeface="Arial"/>
              <a:buNone/>
            </a:pPr>
            <a:r>
              <a:rPr lang="en-US"/>
              <a:t>Well, our users are all kinds of folks! We support developers, designers, content strategists, UXers, accessibility specialists, and more from federal agencies large and small. </a:t>
            </a:r>
            <a:endParaRPr/>
          </a:p>
          <a:p>
            <a:pPr marL="0" lvl="0" indent="0" algn="l" rtl="0">
              <a:lnSpc>
                <a:spcPct val="115000"/>
              </a:lnSpc>
              <a:spcBef>
                <a:spcPts val="1400"/>
              </a:spcBef>
              <a:spcAft>
                <a:spcPts val="0"/>
              </a:spcAft>
              <a:buClr>
                <a:schemeClr val="dk1"/>
              </a:buClr>
              <a:buSzPts val="1100"/>
              <a:buFont typeface="Arial"/>
              <a:buNone/>
            </a:pPr>
            <a:r>
              <a:rPr lang="en-US"/>
              <a:t>What do our users need? At the most basic level, they're looking for a problem solving tool for design. They're trying to do more with their existing resources, and they need to be able to easily adopt and adapt </a:t>
            </a:r>
            <a:r>
              <a:rPr lang="en-US" i="1"/>
              <a:t>our</a:t>
            </a:r>
            <a:r>
              <a:rPr lang="en-US"/>
              <a:t> solutions to meet the needs of </a:t>
            </a:r>
            <a:r>
              <a:rPr lang="en-US" i="1"/>
              <a:t>their</a:t>
            </a:r>
            <a:r>
              <a:rPr lang="en-US"/>
              <a:t> agency, mission, and audience.</a:t>
            </a:r>
            <a:endParaRPr/>
          </a:p>
          <a:p>
            <a:pPr marL="0" lvl="0" indent="0" algn="l" rtl="0">
              <a:lnSpc>
                <a:spcPct val="115000"/>
              </a:lnSpc>
              <a:spcBef>
                <a:spcPts val="1400"/>
              </a:spcBef>
              <a:spcAft>
                <a:spcPts val="0"/>
              </a:spcAft>
              <a:buClr>
                <a:schemeClr val="dk1"/>
              </a:buClr>
              <a:buSzPts val="1100"/>
              <a:buFont typeface="Arial"/>
              <a:buNone/>
            </a:pPr>
            <a:r>
              <a:rPr lang="en-US"/>
              <a:t>And a big part of what we want to provide for folks is reassurance that they're building </a:t>
            </a:r>
            <a:r>
              <a:rPr lang="en-US" i="1"/>
              <a:t>from</a:t>
            </a:r>
            <a:r>
              <a:rPr lang="en-US"/>
              <a:t> accessible solutions. And </a:t>
            </a:r>
            <a:r>
              <a:rPr lang="en-US" i="1"/>
              <a:t>when</a:t>
            </a:r>
            <a:r>
              <a:rPr lang="en-US"/>
              <a:t> they adopt and adapt USWDS solutions, they're </a:t>
            </a:r>
            <a:r>
              <a:rPr lang="en-US" i="1"/>
              <a:t>also</a:t>
            </a:r>
            <a:r>
              <a:rPr lang="en-US"/>
              <a:t> building things that are accessible and usable.</a:t>
            </a:r>
            <a:endParaRPr/>
          </a:p>
          <a:p>
            <a:pPr marL="0" lvl="0" indent="0" algn="l" rtl="0">
              <a:spcBef>
                <a:spcPts val="480"/>
              </a:spcBef>
              <a:spcAft>
                <a:spcPts val="0"/>
              </a:spcAft>
              <a:buNone/>
            </a:pPr>
            <a:endParaRPr/>
          </a:p>
        </p:txBody>
      </p:sp>
      <p:sp>
        <p:nvSpPr>
          <p:cNvPr id="92" name="Google Shape;92;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9: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We saw an opportunity to better document and communicate the accessibility of our components.</a:t>
            </a:r>
            <a:endParaRPr/>
          </a:p>
          <a:p>
            <a:pPr marL="0" lvl="0" indent="0" algn="l" rtl="0">
              <a:lnSpc>
                <a:spcPct val="115000"/>
              </a:lnSpc>
              <a:spcBef>
                <a:spcPts val="1400"/>
              </a:spcBef>
              <a:spcAft>
                <a:spcPts val="0"/>
              </a:spcAft>
              <a:buClr>
                <a:schemeClr val="dk1"/>
              </a:buClr>
              <a:buSzPts val="1100"/>
              <a:buFont typeface="Arial"/>
              <a:buNone/>
            </a:pPr>
            <a:r>
              <a:rPr lang="en-US"/>
              <a:t>But when it comes to documenting the accessibility of our components, we think the answer isn't just a green checkmark or confirmation symbol like the funny badge on this slide that reads "Section 508 Inside!"</a:t>
            </a:r>
            <a:endParaRPr/>
          </a:p>
          <a:p>
            <a:pPr marL="0" lvl="0" indent="0" algn="l" rtl="0">
              <a:lnSpc>
                <a:spcPct val="115000"/>
              </a:lnSpc>
              <a:spcBef>
                <a:spcPts val="1000"/>
              </a:spcBef>
              <a:spcAft>
                <a:spcPts val="0"/>
              </a:spcAft>
              <a:buClr>
                <a:schemeClr val="dk1"/>
              </a:buClr>
              <a:buSzPts val="1100"/>
              <a:buFont typeface="Arial"/>
              <a:buNone/>
            </a:pPr>
            <a:r>
              <a:rPr lang="en-US"/>
              <a:t>That would have </a:t>
            </a:r>
            <a:r>
              <a:rPr lang="en-US" i="1"/>
              <a:t>some</a:t>
            </a:r>
            <a:r>
              <a:rPr lang="en-US"/>
              <a:t> value, of course, but we think there's a next level of value, beyond the signal of conformance, that comes from </a:t>
            </a:r>
            <a:r>
              <a:rPr lang="en-US" i="1"/>
              <a:t>how</a:t>
            </a:r>
            <a:r>
              <a:rPr lang="en-US"/>
              <a:t> we made this assessment:</a:t>
            </a:r>
            <a:endParaRPr/>
          </a:p>
          <a:p>
            <a:pPr marL="0" lvl="0" indent="0" algn="l" rtl="0">
              <a:lnSpc>
                <a:spcPct val="115000"/>
              </a:lnSpc>
              <a:spcBef>
                <a:spcPts val="1000"/>
              </a:spcBef>
              <a:spcAft>
                <a:spcPts val="0"/>
              </a:spcAft>
              <a:buClr>
                <a:schemeClr val="dk1"/>
              </a:buClr>
              <a:buSzPts val="1100"/>
              <a:buFont typeface="Arial"/>
              <a:buNone/>
            </a:pPr>
            <a:r>
              <a:rPr lang="en-US"/>
              <a:t>What accessibility and usability tests did we consider critical to the success of a component? </a:t>
            </a:r>
            <a:endParaRPr/>
          </a:p>
          <a:p>
            <a:pPr marL="0" lvl="0" indent="0" algn="l" rtl="0">
              <a:lnSpc>
                <a:spcPct val="115000"/>
              </a:lnSpc>
              <a:spcBef>
                <a:spcPts val="1000"/>
              </a:spcBef>
              <a:spcAft>
                <a:spcPts val="0"/>
              </a:spcAft>
              <a:buClr>
                <a:schemeClr val="dk1"/>
              </a:buClr>
              <a:buSzPts val="1100"/>
              <a:buFont typeface="Arial"/>
              <a:buNone/>
            </a:pPr>
            <a:r>
              <a:rPr lang="en-US"/>
              <a:t>How did we check that the component is as accessible and usable, and what were the results of those checks? </a:t>
            </a:r>
            <a:endParaRPr b="1"/>
          </a:p>
          <a:p>
            <a:pPr marL="0" lvl="0" indent="0" algn="l" rtl="0">
              <a:spcBef>
                <a:spcPts val="1000"/>
              </a:spcBef>
              <a:spcAft>
                <a:spcPts val="0"/>
              </a:spcAft>
              <a:buNone/>
            </a:pPr>
            <a:endParaRPr/>
          </a:p>
        </p:txBody>
      </p:sp>
      <p:sp>
        <p:nvSpPr>
          <p:cNvPr id="100" name="Google Shape;100;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0: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And if we do this right, we can not only document our conformance but </a:t>
            </a:r>
            <a:r>
              <a:rPr lang="en-US" b="1"/>
              <a:t>empower anyone to test their own implementations of our components.</a:t>
            </a:r>
            <a:r>
              <a:rPr lang="en-US"/>
              <a:t> </a:t>
            </a:r>
            <a:endParaRPr/>
          </a:p>
          <a:p>
            <a:pPr marL="0" lvl="0" indent="0" algn="l" rtl="0">
              <a:lnSpc>
                <a:spcPct val="115000"/>
              </a:lnSpc>
              <a:spcBef>
                <a:spcPts val="1400"/>
              </a:spcBef>
              <a:spcAft>
                <a:spcPts val="0"/>
              </a:spcAft>
              <a:buClr>
                <a:schemeClr val="dk1"/>
              </a:buClr>
              <a:buSzPts val="1100"/>
              <a:buFont typeface="Arial"/>
              <a:buNone/>
            </a:pPr>
            <a:r>
              <a:rPr lang="en-US"/>
              <a:t>Because ultimately, the most important moment of accessibility is not on our website, but in the </a:t>
            </a:r>
            <a:r>
              <a:rPr lang="en-US" i="1"/>
              <a:t>final</a:t>
            </a:r>
            <a:r>
              <a:rPr lang="en-US"/>
              <a:t> website or application, in the </a:t>
            </a:r>
            <a:r>
              <a:rPr lang="en-US" i="1"/>
              <a:t>final</a:t>
            </a:r>
            <a:r>
              <a:rPr lang="en-US"/>
              <a:t> context where real people use these components. </a:t>
            </a:r>
            <a:endParaRPr/>
          </a:p>
          <a:p>
            <a:pPr marL="0" lvl="0" indent="0" algn="l" rtl="0">
              <a:lnSpc>
                <a:spcPct val="115000"/>
              </a:lnSpc>
              <a:spcBef>
                <a:spcPts val="1400"/>
              </a:spcBef>
              <a:spcAft>
                <a:spcPts val="0"/>
              </a:spcAft>
              <a:buClr>
                <a:schemeClr val="dk1"/>
              </a:buClr>
              <a:buSzPts val="1100"/>
              <a:buFont typeface="Arial"/>
              <a:buNone/>
            </a:pPr>
            <a:r>
              <a:rPr lang="en-US"/>
              <a:t>We're not there to do </a:t>
            </a:r>
            <a:r>
              <a:rPr lang="en-US" i="1"/>
              <a:t>that</a:t>
            </a:r>
            <a:r>
              <a:rPr lang="en-US"/>
              <a:t> testing ourselves, but we think we can make things easier for the folks that can. And while we respect and appreciate accessibility expertise, we think that </a:t>
            </a:r>
            <a:r>
              <a:rPr lang="en-US" i="1"/>
              <a:t>any</a:t>
            </a:r>
            <a:r>
              <a:rPr lang="en-US"/>
              <a:t> member of a service team can and should have an accessibility centered mindset, and be better able to contribute to </a:t>
            </a:r>
            <a:r>
              <a:rPr lang="en-US" i="1"/>
              <a:t>ongoing</a:t>
            </a:r>
            <a:r>
              <a:rPr lang="en-US"/>
              <a:t> accessibility testing.</a:t>
            </a:r>
            <a:endParaRPr/>
          </a:p>
          <a:p>
            <a:pPr marL="0" lvl="0" indent="0" algn="l" rtl="0">
              <a:spcBef>
                <a:spcPts val="480"/>
              </a:spcBef>
              <a:spcAft>
                <a:spcPts val="0"/>
              </a:spcAft>
              <a:buNone/>
            </a:pPr>
            <a:endParaRPr/>
          </a:p>
        </p:txBody>
      </p:sp>
      <p:sp>
        <p:nvSpPr>
          <p:cNvPr id="108" name="Google Shape;108;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a:t>To that end, </a:t>
            </a:r>
            <a:r>
              <a:rPr lang="en-US" b="1"/>
              <a:t>we need to support a broad range of experiences.</a:t>
            </a:r>
            <a:endParaRPr b="1"/>
          </a:p>
          <a:p>
            <a:pPr marL="0" lvl="0" indent="0" algn="l" rtl="0">
              <a:lnSpc>
                <a:spcPct val="115000"/>
              </a:lnSpc>
              <a:spcBef>
                <a:spcPts val="1400"/>
              </a:spcBef>
              <a:spcAft>
                <a:spcPts val="0"/>
              </a:spcAft>
              <a:buClr>
                <a:schemeClr val="dk1"/>
              </a:buClr>
              <a:buSzPts val="1100"/>
              <a:buFont typeface="Arial"/>
              <a:buNone/>
            </a:pPr>
            <a:r>
              <a:rPr lang="en-US"/>
              <a:t>The reality for many teams is that they're small teams. </a:t>
            </a:r>
            <a:endParaRPr/>
          </a:p>
          <a:p>
            <a:pPr marL="0" lvl="0" indent="0" algn="l" rtl="0">
              <a:lnSpc>
                <a:spcPct val="115000"/>
              </a:lnSpc>
              <a:spcBef>
                <a:spcPts val="1400"/>
              </a:spcBef>
              <a:spcAft>
                <a:spcPts val="0"/>
              </a:spcAft>
              <a:buClr>
                <a:schemeClr val="dk1"/>
              </a:buClr>
              <a:buSzPts val="1100"/>
              <a:buFont typeface="Arial"/>
              <a:buNone/>
            </a:pPr>
            <a:r>
              <a:rPr lang="en-US"/>
              <a:t>Many folks have multiple roles and responsibilities. Designers are sometimes asked to do development work, developers to be designers, or to pitch in with writing. We often wear multiple hats. We can’t all be accessibility or Section 508 specialists, but we can all contribute to accessibility testing. And even on the best-resourced teams, we all </a:t>
            </a:r>
            <a:r>
              <a:rPr lang="en-US" i="1"/>
              <a:t>should</a:t>
            </a:r>
            <a:r>
              <a:rPr lang="en-US"/>
              <a:t> contribute to accessibility testing and make decisions with accessibility in mind throughout the design and development process.</a:t>
            </a:r>
            <a:endParaRPr/>
          </a:p>
          <a:p>
            <a:pPr marL="0" lvl="0" indent="0" algn="l" rtl="0">
              <a:lnSpc>
                <a:spcPct val="115000"/>
              </a:lnSpc>
              <a:spcBef>
                <a:spcPts val="1400"/>
              </a:spcBef>
              <a:spcAft>
                <a:spcPts val="400"/>
              </a:spcAft>
              <a:buNone/>
            </a:pPr>
            <a:r>
              <a:rPr lang="en-US"/>
              <a:t>So we wanted to build an accessibility resource designed to be usable by folks with a wide range of technical skills, including those who may be new to accessibility testing. </a:t>
            </a:r>
            <a:endParaRPr/>
          </a:p>
        </p:txBody>
      </p:sp>
      <p:sp>
        <p:nvSpPr>
          <p:cNvPr id="116" name="Google Shape;116;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 name="Google Shape;124;p2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b="1"/>
              <a:t>Our solution is something we're calling critical checklists:</a:t>
            </a:r>
            <a:r>
              <a:rPr lang="en-US"/>
              <a:t> Simple component-based tests for what that component needs to do to be accessible and usable — something like an inspection checklist for a car. For checklist tests to </a:t>
            </a:r>
            <a:r>
              <a:rPr lang="en-US" i="1"/>
              <a:t>be</a:t>
            </a:r>
            <a:r>
              <a:rPr lang="en-US"/>
              <a:t> practical and usable for the broadest range of folks, they need:</a:t>
            </a:r>
            <a:endParaRPr/>
          </a:p>
          <a:p>
            <a:pPr marL="457200" lvl="0" indent="-330200" algn="l" rtl="0">
              <a:lnSpc>
                <a:spcPct val="115000"/>
              </a:lnSpc>
              <a:spcBef>
                <a:spcPts val="1400"/>
              </a:spcBef>
              <a:spcAft>
                <a:spcPts val="0"/>
              </a:spcAft>
              <a:buClr>
                <a:schemeClr val="dk1"/>
              </a:buClr>
              <a:buSzPts val="1600"/>
              <a:buChar char="-"/>
            </a:pPr>
            <a:r>
              <a:rPr lang="en-US"/>
              <a:t>To be easy to follow…</a:t>
            </a:r>
            <a:endParaRPr/>
          </a:p>
          <a:p>
            <a:pPr marL="457200" lvl="0" indent="-330200" algn="l" rtl="0">
              <a:lnSpc>
                <a:spcPct val="115000"/>
              </a:lnSpc>
              <a:spcBef>
                <a:spcPts val="0"/>
              </a:spcBef>
              <a:spcAft>
                <a:spcPts val="0"/>
              </a:spcAft>
              <a:buClr>
                <a:schemeClr val="dk1"/>
              </a:buClr>
              <a:buSzPts val="1600"/>
              <a:buChar char="-"/>
            </a:pPr>
            <a:r>
              <a:rPr lang="en-US"/>
              <a:t>They need to be written in simple plain language…</a:t>
            </a:r>
            <a:endParaRPr/>
          </a:p>
          <a:p>
            <a:pPr marL="457200" lvl="0" indent="-330200" algn="l" rtl="0">
              <a:lnSpc>
                <a:spcPct val="115000"/>
              </a:lnSpc>
              <a:spcBef>
                <a:spcPts val="0"/>
              </a:spcBef>
              <a:spcAft>
                <a:spcPts val="0"/>
              </a:spcAft>
              <a:buClr>
                <a:schemeClr val="dk1"/>
              </a:buClr>
              <a:buSzPts val="1600"/>
              <a:buChar char="-"/>
            </a:pPr>
            <a:r>
              <a:rPr lang="en-US"/>
              <a:t>They need to guide the tester through any specific test…</a:t>
            </a:r>
            <a:endParaRPr/>
          </a:p>
          <a:p>
            <a:pPr marL="457200" lvl="0" indent="-330200" algn="l" rtl="0">
              <a:lnSpc>
                <a:spcPct val="115000"/>
              </a:lnSpc>
              <a:spcBef>
                <a:spcPts val="0"/>
              </a:spcBef>
              <a:spcAft>
                <a:spcPts val="0"/>
              </a:spcAft>
              <a:buClr>
                <a:schemeClr val="dk1"/>
              </a:buClr>
              <a:buSzPts val="1600"/>
              <a:buChar char="-"/>
            </a:pPr>
            <a:r>
              <a:rPr lang="en-US"/>
              <a:t>And they need the pass or fail status of any test to be clear and obvious.</a:t>
            </a:r>
            <a:endParaRPr/>
          </a:p>
          <a:p>
            <a:pPr marL="457200" marR="0" lvl="0" indent="-228600" algn="l" rtl="0">
              <a:lnSpc>
                <a:spcPct val="100000"/>
              </a:lnSpc>
              <a:spcBef>
                <a:spcPts val="480"/>
              </a:spcBef>
              <a:spcAft>
                <a:spcPts val="0"/>
              </a:spcAft>
              <a:buSzPts val="1400"/>
              <a:buNone/>
            </a:pPr>
            <a:endParaRPr>
              <a:solidFill>
                <a:srgbClr val="000000"/>
              </a:solidFill>
            </a:endParaRPr>
          </a:p>
        </p:txBody>
      </p:sp>
      <p:sp>
        <p:nvSpPr>
          <p:cNvPr id="125" name="Google Shape;125;p2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Google Shape;133;p24: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b="1"/>
              <a:t>We see critical checklists as a complement to other resources and tools.</a:t>
            </a:r>
            <a:endParaRPr b="1"/>
          </a:p>
          <a:p>
            <a:pPr marL="0" lvl="0" indent="0" algn="l" rtl="0">
              <a:lnSpc>
                <a:spcPct val="115000"/>
              </a:lnSpc>
              <a:spcBef>
                <a:spcPts val="1400"/>
              </a:spcBef>
              <a:spcAft>
                <a:spcPts val="0"/>
              </a:spcAft>
              <a:buClr>
                <a:schemeClr val="dk1"/>
              </a:buClr>
              <a:buSzPts val="1100"/>
              <a:buFont typeface="Arial"/>
              <a:buNone/>
            </a:pPr>
            <a:r>
              <a:rPr lang="en-US"/>
              <a:t>There are all kinds of automated accessibility tools available. But while automated tools are an important part of evaluating and monitoring accessibility, we all know they aren't a replacement for a manual evaluation.</a:t>
            </a:r>
            <a:endParaRPr/>
          </a:p>
          <a:p>
            <a:pPr marL="0" lvl="0" indent="0" algn="l" rtl="0">
              <a:lnSpc>
                <a:spcPct val="115000"/>
              </a:lnSpc>
              <a:spcBef>
                <a:spcPts val="1400"/>
              </a:spcBef>
              <a:spcAft>
                <a:spcPts val="400"/>
              </a:spcAft>
              <a:buClr>
                <a:schemeClr val="dk1"/>
              </a:buClr>
              <a:buSzPts val="1100"/>
              <a:buFont typeface="Arial"/>
              <a:buNone/>
            </a:pPr>
            <a:r>
              <a:rPr lang="en-US"/>
              <a:t>And critical checklists aren't a replacement for the manual accessibility resources we already know and support in government, like the ICT Baseline and Trusted Tester. Our component-based approach is something new to government accessibility tools, and we hope that our simple, plain-language approach can help broaden the pool of contributors to accessibility testing and help accessibility professionals go even deeper.</a:t>
            </a:r>
            <a:endParaRPr>
              <a:solidFill>
                <a:srgbClr val="000000"/>
              </a:solidFill>
            </a:endParaRPr>
          </a:p>
        </p:txBody>
      </p:sp>
      <p:sp>
        <p:nvSpPr>
          <p:cNvPr id="134" name="Google Shape;134;p24: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4"/>
          <p:cNvSpPr txBox="1">
            <a:spLocks noGrp="1"/>
          </p:cNvSpPr>
          <p:nvPr>
            <p:ph type="body" idx="2"/>
          </p:nvPr>
        </p:nvSpPr>
        <p:spPr>
          <a:xfrm>
            <a:off x="533400" y="3124200"/>
            <a:ext cx="5317045" cy="914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29" name="Google Shape;29;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0" name="Google Shape;30;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4" name="Google Shape;34;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9" name="Google Shape;39;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0" name="Google Shape;40;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1" name="Google Shape;41;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5" name="Google Shape;45;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6" name="Google Shape;46;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1" name="Google Shape;51;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2" name="Google Shape;52;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3" name="Google Shape;53;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Helvetica Neue"/>
              <a:buNone/>
            </a:pPr>
            <a:r>
              <a:rPr lang="en-US" sz="45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Click to edit Master title style</a:t>
            </a:r>
            <a:endParaRPr sz="45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000"/>
              <a:buFont typeface="Arial"/>
              <a:buNone/>
            </a:pPr>
            <a:r>
              <a:rPr lang="en-US" sz="3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Click to edit Subtitle</a:t>
            </a:r>
            <a:endParaRPr sz="3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pic>
        <p:nvPicPr>
          <p:cNvPr id="13" name="Google Shape;13;p3"/>
          <p:cNvPicPr preferRelativeResize="0"/>
          <p:nvPr/>
        </p:nvPicPr>
        <p:blipFill rotWithShape="1">
          <a:blip r:embed="rId3">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rotWithShape="1">
          <a:blip r:embed="rId8">
            <a:alphaModFix/>
          </a:blip>
          <a:srcRect/>
          <a:stretch/>
        </p:blipFill>
        <p:spPr>
          <a:xfrm>
            <a:off x="0" y="0"/>
            <a:ext cx="12188952" cy="1067645"/>
          </a:xfrm>
          <a:prstGeom prst="rect">
            <a:avLst/>
          </a:prstGeom>
          <a:noFill/>
          <a:ln>
            <a:noFill/>
          </a:ln>
        </p:spPr>
      </p:pic>
      <p:sp>
        <p:nvSpPr>
          <p:cNvPr id="22" name="Google Shape;22;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cxnSp>
        <p:nvCxnSpPr>
          <p:cNvPr id="23" name="Google Shape;23;p5" descr="graphic line"/>
          <p:cNvCxnSpPr/>
          <p:nvPr/>
        </p:nvCxnSpPr>
        <p:spPr>
          <a:xfrm>
            <a:off x="460248" y="6400800"/>
            <a:ext cx="11274552" cy="0"/>
          </a:xfrm>
          <a:prstGeom prst="straightConnector1">
            <a:avLst/>
          </a:prstGeom>
          <a:noFill/>
          <a:ln w="9525" cap="flat" cmpd="sng">
            <a:solidFill>
              <a:schemeClr val="lt2"/>
            </a:solidFill>
            <a:prstDash val="solid"/>
            <a:round/>
            <a:headEnd type="none" w="sm" len="sm"/>
            <a:tailEnd type="none" w="sm" len="sm"/>
          </a:ln>
        </p:spPr>
      </p:cxnSp>
      <p:sp>
        <p:nvSpPr>
          <p:cNvPr id="24" name="Google Shape;24;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a:solidFill>
                  <a:srgbClr val="006197"/>
                </a:solidFill>
                <a:latin typeface="Arial"/>
                <a:ea typeface="Arial"/>
                <a:cs typeface="Arial"/>
                <a:sym typeface="Arial"/>
              </a:rPr>
              <a:t>IAAF 2023 / General Services Administration / Federal Deposit Insurance Corporation / Department of Veterans Affairs / U.S. Access Board / Federal CIO Council</a:t>
            </a:r>
            <a:endParaRPr sz="800" b="0" i="0" u="none" strike="noStrike" cap="none">
              <a:solidFill>
                <a:srgbClr val="006197"/>
              </a:solidFill>
              <a:latin typeface="Arial"/>
              <a:ea typeface="Arial"/>
              <a:cs typeface="Arial"/>
              <a:sym typeface="Arial"/>
            </a:endParaRPr>
          </a:p>
        </p:txBody>
      </p:sp>
      <p:sp>
        <p:nvSpPr>
          <p:cNvPr id="25" name="Google Shape;25;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w3.org/TR/UNDERSTANDING-WCAG20/visual-audio-contrast-scale.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w3.org/WAI/WCAG21/Understanding/reflow.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3.org/TR/UNDERSTANDING-WCAG20/keyboard-operation.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w3.org/TR/WCAG20/#navigation-mechanisms-focus-visible" TargetMode="External"/><Relationship Id="rId4" Type="http://schemas.openxmlformats.org/officeDocument/2006/relationships/hyperlink" Target="https://www.w3.org/TR/WCAG20/#keyboard-operation-trapp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3.org/TR/UNDERSTANDING-WCAG20/navigation-mechanisms-headings.html" TargetMode="External"/><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w3.org/WAI/WCAG21/Understanding/name-role-value.html" TargetMode="External"/><Relationship Id="rId5" Type="http://schemas.openxmlformats.org/officeDocument/2006/relationships/hyperlink" Target="https://www.w3.org/TR/UNDERSTANDING-WCAG20/navigation-mechanisms-descriptive.html" TargetMode="External"/><Relationship Id="rId4" Type="http://schemas.openxmlformats.org/officeDocument/2006/relationships/hyperlink" Target="https://www.w3.org/TR/UNDERSTANDING-WCAG20/navigation-mechanisms-ref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3.org/WAI/WCAG21/Understanding/orientation.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w3.org/WAI/WCAG21/Understanding/target-size.html" TargetMode="External"/><Relationship Id="rId4" Type="http://schemas.openxmlformats.org/officeDocument/2006/relationships/hyperlink" Target="https://www.w3.org/TR/WCAG21/#reflo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2.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esignsystem.digital.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github.com/uswds" TargetMode="External"/><Relationship Id="rId5" Type="http://schemas.openxmlformats.org/officeDocument/2006/relationships/hyperlink" Target="https://digital.gov" TargetMode="External"/><Relationship Id="rId4" Type="http://schemas.openxmlformats.org/officeDocument/2006/relationships/hyperlink" Target="https://chat.18f.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title"/>
          </p:nvPr>
        </p:nvSpPr>
        <p:spPr>
          <a:xfrm>
            <a:off x="533400" y="402451"/>
            <a:ext cx="11049000" cy="2231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n-US" dirty="0"/>
              <a:t>Using USWDS critical checklists </a:t>
            </a:r>
            <a:endParaRPr dirty="0"/>
          </a:p>
          <a:p>
            <a:pPr marL="0" marR="0" lvl="0" indent="0" algn="l" rtl="0">
              <a:lnSpc>
                <a:spcPct val="100000"/>
              </a:lnSpc>
              <a:spcBef>
                <a:spcPts val="0"/>
              </a:spcBef>
              <a:spcAft>
                <a:spcPts val="0"/>
              </a:spcAft>
              <a:buClr>
                <a:schemeClr val="lt1"/>
              </a:buClr>
              <a:buSzPts val="4400"/>
              <a:buFont typeface="Arial"/>
              <a:buNone/>
            </a:pPr>
            <a:r>
              <a:rPr lang="en-US" dirty="0"/>
              <a:t>to develop accessibility skills </a:t>
            </a:r>
            <a:endParaRPr dirty="0"/>
          </a:p>
          <a:p>
            <a:pPr marL="0" marR="0" lvl="0" indent="0" algn="l" rtl="0">
              <a:lnSpc>
                <a:spcPct val="100000"/>
              </a:lnSpc>
              <a:spcBef>
                <a:spcPts val="0"/>
              </a:spcBef>
              <a:spcAft>
                <a:spcPts val="0"/>
              </a:spcAft>
              <a:buClr>
                <a:schemeClr val="lt1"/>
              </a:buClr>
              <a:buSzPts val="4400"/>
              <a:buFont typeface="Arial"/>
              <a:buNone/>
            </a:pPr>
            <a:r>
              <a:rPr lang="en-US" dirty="0"/>
              <a:t>across government teams</a:t>
            </a:r>
            <a:endParaRPr dirty="0"/>
          </a:p>
        </p:txBody>
      </p:sp>
      <p:sp>
        <p:nvSpPr>
          <p:cNvPr id="66" name="Google Shape;66;p1"/>
          <p:cNvSpPr txBox="1">
            <a:spLocks noGrp="1"/>
          </p:cNvSpPr>
          <p:nvPr>
            <p:ph type="body" idx="2"/>
          </p:nvPr>
        </p:nvSpPr>
        <p:spPr>
          <a:xfrm>
            <a:off x="533401" y="3124200"/>
            <a:ext cx="5337048" cy="91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None/>
            </a:pPr>
            <a:r>
              <a:rPr lang="en-US" sz="2800" dirty="0"/>
              <a:t>November 7–9, 2023</a:t>
            </a:r>
            <a:endParaRPr sz="2800" dirty="0"/>
          </a:p>
        </p:txBody>
      </p:sp>
      <p:pic>
        <p:nvPicPr>
          <p:cNvPr id="67" name="Google Shape;67;p1" descr="GSA Starmark logo"/>
          <p:cNvPicPr preferRelativeResize="0"/>
          <p:nvPr/>
        </p:nvPicPr>
        <p:blipFill rotWithShape="1">
          <a:blip r:embed="rId3">
            <a:alphaModFix/>
          </a:blip>
          <a:srcRect/>
          <a:stretch/>
        </p:blipFill>
        <p:spPr>
          <a:xfrm>
            <a:off x="5961330" y="3121502"/>
            <a:ext cx="914400" cy="914400"/>
          </a:xfrm>
          <a:prstGeom prst="rect">
            <a:avLst/>
          </a:prstGeom>
          <a:noFill/>
          <a:ln>
            <a:noFill/>
          </a:ln>
        </p:spPr>
      </p:pic>
      <p:pic>
        <p:nvPicPr>
          <p:cNvPr id="68" name="Google Shape;68;p1" descr="Logo of the Federal Deposit Insurance Corporation (FDIC)"/>
          <p:cNvPicPr preferRelativeResize="0"/>
          <p:nvPr/>
        </p:nvPicPr>
        <p:blipFill rotWithShape="1">
          <a:blip r:embed="rId4">
            <a:alphaModFix/>
          </a:blip>
          <a:srcRect/>
          <a:stretch/>
        </p:blipFill>
        <p:spPr>
          <a:xfrm>
            <a:off x="6986614" y="3233175"/>
            <a:ext cx="1704758" cy="691053"/>
          </a:xfrm>
          <a:prstGeom prst="rect">
            <a:avLst/>
          </a:prstGeom>
          <a:noFill/>
          <a:ln>
            <a:noFill/>
          </a:ln>
        </p:spPr>
      </p:pic>
      <p:pic>
        <p:nvPicPr>
          <p:cNvPr id="69" name="Google Shape;69;p1" descr="Seal of the Department of Veterans Affairs"/>
          <p:cNvPicPr preferRelativeResize="0"/>
          <p:nvPr/>
        </p:nvPicPr>
        <p:blipFill rotWithShape="1">
          <a:blip r:embed="rId5">
            <a:alphaModFix/>
          </a:blip>
          <a:srcRect/>
          <a:stretch/>
        </p:blipFill>
        <p:spPr>
          <a:xfrm>
            <a:off x="8798882" y="3098881"/>
            <a:ext cx="965037" cy="965037"/>
          </a:xfrm>
          <a:prstGeom prst="rect">
            <a:avLst/>
          </a:prstGeom>
          <a:noFill/>
          <a:ln>
            <a:noFill/>
          </a:ln>
        </p:spPr>
      </p:pic>
      <p:pic>
        <p:nvPicPr>
          <p:cNvPr id="70" name="Google Shape;70;p1" descr="Seal of the United States Access Board"/>
          <p:cNvPicPr preferRelativeResize="0"/>
          <p:nvPr/>
        </p:nvPicPr>
        <p:blipFill rotWithShape="1">
          <a:blip r:embed="rId6">
            <a:alphaModFix/>
          </a:blip>
          <a:srcRect/>
          <a:stretch/>
        </p:blipFill>
        <p:spPr>
          <a:xfrm>
            <a:off x="9871429" y="3121502"/>
            <a:ext cx="914400" cy="914400"/>
          </a:xfrm>
          <a:prstGeom prst="rect">
            <a:avLst/>
          </a:prstGeom>
          <a:noFill/>
          <a:ln>
            <a:noFill/>
          </a:ln>
        </p:spPr>
      </p:pic>
      <p:pic>
        <p:nvPicPr>
          <p:cNvPr id="71" name="Google Shape;71;p1" descr="Seal of the CIO Council"/>
          <p:cNvPicPr preferRelativeResize="0"/>
          <p:nvPr/>
        </p:nvPicPr>
        <p:blipFill rotWithShape="1">
          <a:blip r:embed="rId7">
            <a:alphaModFix/>
          </a:blip>
          <a:srcRect/>
          <a:stretch/>
        </p:blipFill>
        <p:spPr>
          <a:xfrm>
            <a:off x="10893339" y="3092364"/>
            <a:ext cx="979610" cy="978070"/>
          </a:xfrm>
          <a:prstGeom prst="rect">
            <a:avLst/>
          </a:prstGeom>
          <a:noFill/>
          <a:ln>
            <a:noFill/>
          </a:ln>
        </p:spPr>
      </p:pic>
      <p:sp>
        <p:nvSpPr>
          <p:cNvPr id="72" name="Google Shape;72;p1"/>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6197"/>
              </a:buClr>
              <a:buSzPts val="4400"/>
              <a:buNone/>
            </a:pPr>
            <a:r>
              <a:rPr lang="en-US" sz="2400" dirty="0"/>
              <a:t>Dan Williams </a:t>
            </a:r>
            <a:r>
              <a:rPr lang="en-US" sz="2400" b="0" dirty="0"/>
              <a:t>(Project Lead)</a:t>
            </a:r>
            <a:endParaRPr dirty="0"/>
          </a:p>
          <a:p>
            <a:pPr marL="0" lvl="0" indent="0" algn="l" rtl="0">
              <a:lnSpc>
                <a:spcPct val="100000"/>
              </a:lnSpc>
              <a:spcBef>
                <a:spcPts val="0"/>
              </a:spcBef>
              <a:spcAft>
                <a:spcPts val="0"/>
              </a:spcAft>
              <a:buClr>
                <a:srgbClr val="006197"/>
              </a:buClr>
              <a:buSzPts val="4400"/>
              <a:buNone/>
            </a:pPr>
            <a:r>
              <a:rPr lang="en-US" sz="2400" dirty="0"/>
              <a:t>Amy Cole </a:t>
            </a:r>
            <a:r>
              <a:rPr lang="en-US" sz="2400" b="0" dirty="0"/>
              <a:t>(Accessibility Specialist, Contractor)</a:t>
            </a:r>
            <a:endParaRPr dirty="0"/>
          </a:p>
          <a:p>
            <a:pPr marL="0" lvl="0" indent="0" algn="l" rtl="0">
              <a:lnSpc>
                <a:spcPct val="100000"/>
              </a:lnSpc>
              <a:spcBef>
                <a:spcPts val="0"/>
              </a:spcBef>
              <a:spcAft>
                <a:spcPts val="0"/>
              </a:spcAft>
              <a:buClr>
                <a:srgbClr val="006197"/>
              </a:buClr>
              <a:buSzPts val="4400"/>
              <a:buNone/>
            </a:pPr>
            <a:r>
              <a:rPr lang="en-US" sz="2400" dirty="0" err="1"/>
              <a:t>Jacline</a:t>
            </a:r>
            <a:r>
              <a:rPr lang="en-US" sz="2400" dirty="0"/>
              <a:t> </a:t>
            </a:r>
            <a:r>
              <a:rPr lang="en-US" sz="2400" dirty="0" err="1"/>
              <a:t>Contrino</a:t>
            </a:r>
            <a:r>
              <a:rPr lang="en-US" sz="2400" dirty="0"/>
              <a:t> </a:t>
            </a:r>
            <a:r>
              <a:rPr lang="en-US" sz="2400" b="0" dirty="0"/>
              <a:t>(UX Researcher, Contractor)</a:t>
            </a:r>
            <a:endParaRPr sz="2400" b="0" dirty="0"/>
          </a:p>
        </p:txBody>
      </p:sp>
      <p:sp>
        <p:nvSpPr>
          <p:cNvPr id="73" name="Google Shape;73;p1"/>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6197"/>
              </a:buClr>
              <a:buSzPts val="2400"/>
              <a:buNone/>
            </a:pPr>
            <a:r>
              <a:rPr lang="en-US" sz="2000" i="0"/>
              <a:t>United States Web Design System (USWDS)</a:t>
            </a:r>
            <a:endParaRPr sz="2000" i="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Our prototype</a:t>
            </a:r>
            <a:endParaRPr/>
          </a:p>
        </p:txBody>
      </p:sp>
      <p:sp>
        <p:nvSpPr>
          <p:cNvPr id="146" name="Google Shape;146;p23"/>
          <p:cNvSpPr txBox="1">
            <a:spLocks noGrp="1"/>
          </p:cNvSpPr>
          <p:nvPr>
            <p:ph type="body" idx="1"/>
          </p:nvPr>
        </p:nvSpPr>
        <p:spPr>
          <a:xfrm>
            <a:off x="543827" y="2159039"/>
            <a:ext cx="11277600" cy="493776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SzPts val="2800"/>
              <a:buNone/>
            </a:pPr>
            <a:r>
              <a:rPr lang="en-US" sz="2400" b="1"/>
              <a:t>Key elements of our checklist pages include:</a:t>
            </a:r>
            <a:endParaRPr sz="2400" b="1"/>
          </a:p>
          <a:p>
            <a:pPr marL="285750" lvl="0" indent="-260350" algn="l" rtl="0">
              <a:lnSpc>
                <a:spcPct val="100000"/>
              </a:lnSpc>
              <a:spcBef>
                <a:spcPts val="1500"/>
              </a:spcBef>
              <a:spcAft>
                <a:spcPts val="0"/>
              </a:spcAft>
              <a:buSzPts val="2400"/>
              <a:buChar char="▪"/>
            </a:pPr>
            <a:r>
              <a:rPr lang="en-US" sz="2400"/>
              <a:t>Overall accessibility results</a:t>
            </a:r>
            <a:endParaRPr sz="2400"/>
          </a:p>
          <a:p>
            <a:pPr marL="285750" lvl="0" indent="-260350" algn="l" rtl="0">
              <a:lnSpc>
                <a:spcPct val="100000"/>
              </a:lnSpc>
              <a:spcBef>
                <a:spcPts val="1500"/>
              </a:spcBef>
              <a:spcAft>
                <a:spcPts val="0"/>
              </a:spcAft>
              <a:buSzPts val="2400"/>
              <a:buChar char="▪"/>
            </a:pPr>
            <a:r>
              <a:rPr lang="en-US" sz="2400"/>
              <a:t>Relevant WCAG success criteria</a:t>
            </a:r>
            <a:endParaRPr sz="2400"/>
          </a:p>
          <a:p>
            <a:pPr marL="285750" lvl="0" indent="-260350" algn="l" rtl="0">
              <a:lnSpc>
                <a:spcPct val="100000"/>
              </a:lnSpc>
              <a:spcBef>
                <a:spcPts val="1500"/>
              </a:spcBef>
              <a:spcAft>
                <a:spcPts val="0"/>
              </a:spcAft>
              <a:buSzPts val="2400"/>
              <a:buChar char="▪"/>
            </a:pPr>
            <a:r>
              <a:rPr lang="en-US" sz="2400"/>
              <a:t>Our testing protocols for USWDS components</a:t>
            </a:r>
            <a:endParaRPr sz="2400"/>
          </a:p>
          <a:p>
            <a:pPr marL="285750" lvl="0" indent="-260350" algn="l" rtl="0">
              <a:lnSpc>
                <a:spcPct val="100000"/>
              </a:lnSpc>
              <a:spcBef>
                <a:spcPts val="1500"/>
              </a:spcBef>
              <a:spcAft>
                <a:spcPts val="0"/>
              </a:spcAft>
              <a:buSzPts val="2400"/>
              <a:buChar char="▪"/>
            </a:pPr>
            <a:r>
              <a:rPr lang="en-US" sz="2400"/>
              <a:t>Accessibility best practices for the component</a:t>
            </a:r>
            <a:endParaRPr sz="2400"/>
          </a:p>
          <a:p>
            <a:pPr marL="50800" lvl="0" indent="0" algn="l" rtl="0">
              <a:lnSpc>
                <a:spcPct val="100000"/>
              </a:lnSpc>
              <a:spcBef>
                <a:spcPts val="1500"/>
              </a:spcBef>
              <a:spcAft>
                <a:spcPts val="1500"/>
              </a:spcAft>
              <a:buSzPts val="2800"/>
              <a:buNone/>
            </a:pPr>
            <a:endParaRPr sz="2400"/>
          </a:p>
        </p:txBody>
      </p:sp>
      <p:pic>
        <p:nvPicPr>
          <p:cNvPr id="147" name="Google Shape;147;p23" descr="A laptop computer with a checklist on screen"/>
          <p:cNvPicPr preferRelativeResize="0"/>
          <p:nvPr/>
        </p:nvPicPr>
        <p:blipFill rotWithShape="1">
          <a:blip r:embed="rId3">
            <a:alphaModFix/>
          </a:blip>
          <a:srcRect/>
          <a:stretch/>
        </p:blipFill>
        <p:spPr>
          <a:xfrm>
            <a:off x="8909159" y="1926675"/>
            <a:ext cx="2998626" cy="3004626"/>
          </a:xfrm>
          <a:prstGeom prst="rect">
            <a:avLst/>
          </a:prstGeom>
          <a:noFill/>
          <a:ln>
            <a:noFill/>
          </a:ln>
        </p:spPr>
      </p:pic>
      <p:sp>
        <p:nvSpPr>
          <p:cNvPr id="148" name="Google Shape;148;p23"/>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228599" y="269279"/>
            <a:ext cx="117348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Four types of critical checks</a:t>
            </a:r>
            <a:endParaRPr/>
          </a:p>
        </p:txBody>
      </p:sp>
      <p:sp>
        <p:nvSpPr>
          <p:cNvPr id="155" name="Google Shape;155;p25"/>
          <p:cNvSpPr txBox="1">
            <a:spLocks noGrp="1"/>
          </p:cNvSpPr>
          <p:nvPr>
            <p:ph type="body" idx="1"/>
          </p:nvPr>
        </p:nvSpPr>
        <p:spPr>
          <a:xfrm>
            <a:off x="457200" y="1146425"/>
            <a:ext cx="7473900" cy="5168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00"/>
              <a:buNone/>
            </a:pPr>
            <a:r>
              <a:rPr lang="en-US" sz="2400" b="1"/>
              <a:t>Manual testing checklists include:</a:t>
            </a:r>
            <a:endParaRPr sz="2400" b="1"/>
          </a:p>
          <a:p>
            <a:pPr marL="457200" lvl="0" indent="-381000" algn="l" rtl="0">
              <a:spcBef>
                <a:spcPts val="1500"/>
              </a:spcBef>
              <a:spcAft>
                <a:spcPts val="0"/>
              </a:spcAft>
              <a:buSzPts val="2400"/>
              <a:buChar char="▪"/>
            </a:pPr>
            <a:r>
              <a:rPr lang="en-US" sz="2400"/>
              <a:t>Zoom magnification testing checklist </a:t>
            </a:r>
            <a:endParaRPr sz="2400"/>
          </a:p>
          <a:p>
            <a:pPr marL="457200" lvl="0" indent="-381000" algn="l" rtl="0">
              <a:spcBef>
                <a:spcPts val="1500"/>
              </a:spcBef>
              <a:spcAft>
                <a:spcPts val="0"/>
              </a:spcAft>
              <a:buSzPts val="2400"/>
              <a:buChar char="▪"/>
            </a:pPr>
            <a:r>
              <a:rPr lang="en-US" sz="2400"/>
              <a:t>Keyboard testing checklist</a:t>
            </a:r>
            <a:r>
              <a:rPr lang="en-US" sz="2400" b="1"/>
              <a:t> </a:t>
            </a:r>
            <a:endParaRPr sz="2400"/>
          </a:p>
          <a:p>
            <a:pPr marL="457200" lvl="0" indent="-381000" algn="l" rtl="0">
              <a:spcBef>
                <a:spcPts val="1500"/>
              </a:spcBef>
              <a:spcAft>
                <a:spcPts val="0"/>
              </a:spcAft>
              <a:buSzPts val="2400"/>
              <a:buChar char="▪"/>
            </a:pPr>
            <a:r>
              <a:rPr lang="en-US" sz="2400"/>
              <a:t>Screen reader testing checklist  </a:t>
            </a:r>
            <a:endParaRPr sz="2400" b="1"/>
          </a:p>
          <a:p>
            <a:pPr marL="457200" lvl="0" indent="-381000" algn="l" rtl="0">
              <a:spcBef>
                <a:spcPts val="1500"/>
              </a:spcBef>
              <a:spcAft>
                <a:spcPts val="1500"/>
              </a:spcAft>
              <a:buSzPts val="2400"/>
              <a:buChar char="▪"/>
            </a:pPr>
            <a:r>
              <a:rPr lang="en-US" sz="2400"/>
              <a:t>Mobile testing checklist </a:t>
            </a:r>
            <a:endParaRPr sz="2400" b="1"/>
          </a:p>
        </p:txBody>
      </p:sp>
      <p:grpSp>
        <p:nvGrpSpPr>
          <p:cNvPr id="156" name="Google Shape;156;p25" descr="A magnifying glass, a keyboard, a mobile device, and a screen with a screen reader on it"/>
          <p:cNvGrpSpPr/>
          <p:nvPr/>
        </p:nvGrpSpPr>
        <p:grpSpPr>
          <a:xfrm>
            <a:off x="8941110" y="2471306"/>
            <a:ext cx="3020424" cy="2794007"/>
            <a:chOff x="8627531" y="2050986"/>
            <a:chExt cx="3334538" cy="3084574"/>
          </a:xfrm>
        </p:grpSpPr>
        <p:pic>
          <p:nvPicPr>
            <p:cNvPr id="157" name="Google Shape;157;p25" descr="A keyboard"/>
            <p:cNvPicPr preferRelativeResize="0"/>
            <p:nvPr/>
          </p:nvPicPr>
          <p:blipFill rotWithShape="1">
            <a:blip r:embed="rId3">
              <a:alphaModFix/>
            </a:blip>
            <a:srcRect/>
            <a:stretch/>
          </p:blipFill>
          <p:spPr>
            <a:xfrm>
              <a:off x="9834362" y="2050986"/>
              <a:ext cx="1800846" cy="886482"/>
            </a:xfrm>
            <a:prstGeom prst="rect">
              <a:avLst/>
            </a:prstGeom>
            <a:noFill/>
            <a:ln>
              <a:noFill/>
            </a:ln>
          </p:spPr>
        </p:pic>
        <p:pic>
          <p:nvPicPr>
            <p:cNvPr id="158" name="Google Shape;158;p25" descr="A magnifying glass"/>
            <p:cNvPicPr preferRelativeResize="0"/>
            <p:nvPr/>
          </p:nvPicPr>
          <p:blipFill rotWithShape="1">
            <a:blip r:embed="rId4">
              <a:alphaModFix/>
            </a:blip>
            <a:srcRect/>
            <a:stretch/>
          </p:blipFill>
          <p:spPr>
            <a:xfrm>
              <a:off x="8921182" y="2138683"/>
              <a:ext cx="886491" cy="886485"/>
            </a:xfrm>
            <a:prstGeom prst="rect">
              <a:avLst/>
            </a:prstGeom>
            <a:noFill/>
            <a:ln>
              <a:noFill/>
            </a:ln>
          </p:spPr>
        </p:pic>
        <p:pic>
          <p:nvPicPr>
            <p:cNvPr id="159" name="Google Shape;159;p25" descr="A computer with a screen reader installed"/>
            <p:cNvPicPr preferRelativeResize="0"/>
            <p:nvPr/>
          </p:nvPicPr>
          <p:blipFill rotWithShape="1">
            <a:blip r:embed="rId5">
              <a:alphaModFix/>
            </a:blip>
            <a:srcRect/>
            <a:stretch/>
          </p:blipFill>
          <p:spPr>
            <a:xfrm>
              <a:off x="8627531" y="2983687"/>
              <a:ext cx="2151858" cy="2151873"/>
            </a:xfrm>
            <a:prstGeom prst="rect">
              <a:avLst/>
            </a:prstGeom>
            <a:noFill/>
            <a:ln>
              <a:noFill/>
            </a:ln>
          </p:spPr>
        </p:pic>
        <p:pic>
          <p:nvPicPr>
            <p:cNvPr id="160" name="Google Shape;160;p25" descr="A mobile device"/>
            <p:cNvPicPr preferRelativeResize="0"/>
            <p:nvPr/>
          </p:nvPicPr>
          <p:blipFill rotWithShape="1">
            <a:blip r:embed="rId6">
              <a:alphaModFix/>
            </a:blip>
            <a:srcRect/>
            <a:stretch/>
          </p:blipFill>
          <p:spPr>
            <a:xfrm>
              <a:off x="10384987" y="3215312"/>
              <a:ext cx="1577082" cy="1577073"/>
            </a:xfrm>
            <a:prstGeom prst="rect">
              <a:avLst/>
            </a:prstGeom>
            <a:noFill/>
            <a:ln>
              <a:noFill/>
            </a:ln>
          </p:spPr>
        </p:pic>
      </p:grpSp>
      <p:sp>
        <p:nvSpPr>
          <p:cNvPr id="161" name="Google Shape;161;p25"/>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457200" y="317405"/>
            <a:ext cx="10515600" cy="461645"/>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WCAG Success Criteria for zoom magnification</a:t>
            </a:r>
            <a:endParaRPr/>
          </a:p>
        </p:txBody>
      </p:sp>
      <p:sp>
        <p:nvSpPr>
          <p:cNvPr id="168" name="Google Shape;168;p26"/>
          <p:cNvSpPr txBox="1">
            <a:spLocks noGrp="1"/>
          </p:cNvSpPr>
          <p:nvPr>
            <p:ph type="body" idx="1"/>
          </p:nvPr>
        </p:nvSpPr>
        <p:spPr>
          <a:xfrm>
            <a:off x="457200" y="1124574"/>
            <a:ext cx="8455800" cy="5184900"/>
          </a:xfrm>
          <a:prstGeom prst="rect">
            <a:avLst/>
          </a:prstGeom>
          <a:noFill/>
          <a:ln>
            <a:noFill/>
          </a:ln>
        </p:spPr>
        <p:txBody>
          <a:bodyPr spcFirstLastPara="1" wrap="square" lIns="91425" tIns="45700" rIns="91425" bIns="45700" anchor="ctr" anchorCtr="0">
            <a:noAutofit/>
          </a:bodyPr>
          <a:lstStyle/>
          <a:p>
            <a:pPr marL="50800" lvl="0" indent="0" algn="l" rtl="0">
              <a:lnSpc>
                <a:spcPct val="100000"/>
              </a:lnSpc>
              <a:spcBef>
                <a:spcPts val="0"/>
              </a:spcBef>
              <a:spcAft>
                <a:spcPts val="0"/>
              </a:spcAft>
              <a:buSzPts val="2800"/>
              <a:buNone/>
            </a:pPr>
            <a:r>
              <a:rPr lang="en-US" sz="2400" b="1" u="sng">
                <a:solidFill>
                  <a:schemeClr val="hlink"/>
                </a:solidFill>
                <a:hlinkClick r:id="rId3"/>
              </a:rPr>
              <a:t>1.4.4</a:t>
            </a:r>
            <a:r>
              <a:rPr lang="en-US" sz="2400" u="sng">
                <a:solidFill>
                  <a:schemeClr val="hlink"/>
                </a:solidFill>
                <a:hlinkClick r:id="rId3"/>
              </a:rPr>
              <a:t> </a:t>
            </a:r>
            <a:r>
              <a:rPr lang="en-US" sz="2400" u="sng">
                <a:solidFill>
                  <a:schemeClr val="hlink"/>
                </a:solidFill>
                <a:hlinkClick r:id="rId3"/>
              </a:rPr>
              <a:t>Resize Text</a:t>
            </a:r>
            <a:r>
              <a:rPr lang="en-US" sz="2400"/>
              <a:t> (AA) Users may benefit from scaling all content on the Web page, but text is most critical.</a:t>
            </a:r>
            <a:endParaRPr sz="2400"/>
          </a:p>
          <a:p>
            <a:pPr marL="50800" lvl="0" indent="0" algn="l" rtl="0">
              <a:lnSpc>
                <a:spcPct val="100000"/>
              </a:lnSpc>
              <a:spcBef>
                <a:spcPts val="1500"/>
              </a:spcBef>
              <a:spcAft>
                <a:spcPts val="1500"/>
              </a:spcAft>
              <a:buSzPts val="2800"/>
              <a:buNone/>
            </a:pPr>
            <a:r>
              <a:rPr lang="en-US" sz="2400" b="1" u="sng">
                <a:solidFill>
                  <a:schemeClr val="hlink"/>
                </a:solidFill>
                <a:hlinkClick r:id="rId4"/>
              </a:rPr>
              <a:t>1.4.10</a:t>
            </a:r>
            <a:r>
              <a:rPr lang="en-US" sz="2400" u="sng">
                <a:solidFill>
                  <a:schemeClr val="hlink"/>
                </a:solidFill>
                <a:hlinkClick r:id="rId4"/>
              </a:rPr>
              <a:t> </a:t>
            </a:r>
            <a:r>
              <a:rPr lang="en-US" sz="2400" u="sng">
                <a:solidFill>
                  <a:schemeClr val="hlink"/>
                </a:solidFill>
                <a:hlinkClick r:id="rId4"/>
              </a:rPr>
              <a:t>Reflow</a:t>
            </a:r>
            <a:r>
              <a:rPr lang="en-US" sz="2400"/>
              <a:t> (AA) Content can be presented without loss of information or functionality, and without requiring scrolling in two dimensions.</a:t>
            </a:r>
            <a:endParaRPr sz="2400"/>
          </a:p>
        </p:txBody>
      </p:sp>
      <p:pic>
        <p:nvPicPr>
          <p:cNvPr id="169" name="Google Shape;169;p26" descr="A magnifying glass"/>
          <p:cNvPicPr preferRelativeResize="0"/>
          <p:nvPr/>
        </p:nvPicPr>
        <p:blipFill rotWithShape="1">
          <a:blip r:embed="rId5">
            <a:alphaModFix/>
          </a:blip>
          <a:srcRect/>
          <a:stretch/>
        </p:blipFill>
        <p:spPr>
          <a:xfrm>
            <a:off x="9649977" y="2674600"/>
            <a:ext cx="2084832" cy="2084832"/>
          </a:xfrm>
          <a:prstGeom prst="rect">
            <a:avLst/>
          </a:prstGeom>
          <a:noFill/>
          <a:ln>
            <a:noFill/>
          </a:ln>
        </p:spPr>
      </p:pic>
      <p:sp>
        <p:nvSpPr>
          <p:cNvPr id="170" name="Google Shape;170;p2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457200" y="317405"/>
            <a:ext cx="10515600" cy="461645"/>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Examples of critical checks for zoom magnification</a:t>
            </a:r>
            <a:endParaRPr/>
          </a:p>
        </p:txBody>
      </p:sp>
      <p:sp>
        <p:nvSpPr>
          <p:cNvPr id="177" name="Google Shape;177;p27"/>
          <p:cNvSpPr txBox="1">
            <a:spLocks noGrp="1"/>
          </p:cNvSpPr>
          <p:nvPr>
            <p:ph type="body" idx="1"/>
          </p:nvPr>
        </p:nvSpPr>
        <p:spPr>
          <a:xfrm>
            <a:off x="457200" y="1119925"/>
            <a:ext cx="8446500" cy="51951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700"/>
              </a:spcBef>
              <a:spcAft>
                <a:spcPts val="0"/>
              </a:spcAft>
              <a:buClr>
                <a:srgbClr val="006197"/>
              </a:buClr>
              <a:buSzPts val="2400"/>
              <a:buFont typeface="Noto Sans Symbols"/>
              <a:buChar char="▪"/>
            </a:pPr>
            <a:r>
              <a:rPr lang="en-US" sz="2400"/>
              <a:t>Can you clearly see the visible focus outline around each clickable element? </a:t>
            </a:r>
            <a:endParaRPr sz="2400"/>
          </a:p>
          <a:p>
            <a:pPr marL="457200" marR="0" lvl="0" indent="-381000" algn="l" rtl="0">
              <a:lnSpc>
                <a:spcPct val="100000"/>
              </a:lnSpc>
              <a:spcBef>
                <a:spcPts val="700"/>
              </a:spcBef>
              <a:spcAft>
                <a:spcPts val="0"/>
              </a:spcAft>
              <a:buClr>
                <a:srgbClr val="006197"/>
              </a:buClr>
              <a:buSzPts val="2400"/>
              <a:buFont typeface="Noto Sans Symbols"/>
              <a:buChar char="▪"/>
            </a:pPr>
            <a:r>
              <a:rPr lang="en-US" sz="2400"/>
              <a:t>Is any content cut off?</a:t>
            </a:r>
            <a:endParaRPr sz="2400"/>
          </a:p>
          <a:p>
            <a:pPr marL="457200" marR="0" lvl="0" indent="-381000" algn="l" rtl="0">
              <a:lnSpc>
                <a:spcPct val="100000"/>
              </a:lnSpc>
              <a:spcBef>
                <a:spcPts val="700"/>
              </a:spcBef>
              <a:spcAft>
                <a:spcPts val="0"/>
              </a:spcAft>
              <a:buClr>
                <a:srgbClr val="006197"/>
              </a:buClr>
              <a:buSzPts val="2400"/>
              <a:buFont typeface="Noto Sans Symbols"/>
              <a:buChar char="▪"/>
            </a:pPr>
            <a:r>
              <a:rPr lang="en-US" sz="2400"/>
              <a:t>Does any content in the accordion overlap?</a:t>
            </a:r>
            <a:endParaRPr sz="2400"/>
          </a:p>
          <a:p>
            <a:pPr marL="457200" marR="0" lvl="0" indent="-381000" algn="l" rtl="0">
              <a:lnSpc>
                <a:spcPct val="100000"/>
              </a:lnSpc>
              <a:spcBef>
                <a:spcPts val="700"/>
              </a:spcBef>
              <a:spcAft>
                <a:spcPts val="0"/>
              </a:spcAft>
              <a:buClr>
                <a:srgbClr val="006197"/>
              </a:buClr>
              <a:buSzPts val="2400"/>
              <a:buFont typeface="Noto Sans Symbols"/>
              <a:buChar char="▪"/>
            </a:pPr>
            <a:r>
              <a:rPr lang="en-US" sz="2400"/>
              <a:t>Do you see anything covering the accordion (pop-ups, images, etc.)?</a:t>
            </a:r>
            <a:endParaRPr sz="2400"/>
          </a:p>
        </p:txBody>
      </p:sp>
      <p:sp>
        <p:nvSpPr>
          <p:cNvPr id="178" name="Google Shape;178;p27"/>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13</a:t>
            </a:fld>
            <a:endParaRPr/>
          </a:p>
        </p:txBody>
      </p:sp>
      <p:pic>
        <p:nvPicPr>
          <p:cNvPr id="179" name="Google Shape;179;p27" descr="A magnifying glass"/>
          <p:cNvPicPr preferRelativeResize="0"/>
          <p:nvPr/>
        </p:nvPicPr>
        <p:blipFill rotWithShape="1">
          <a:blip r:embed="rId3">
            <a:alphaModFix/>
          </a:blip>
          <a:srcRect/>
          <a:stretch/>
        </p:blipFill>
        <p:spPr>
          <a:xfrm>
            <a:off x="9649977" y="2674600"/>
            <a:ext cx="2084832" cy="20848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457200" y="317405"/>
            <a:ext cx="10515600" cy="461645"/>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WCAG Success Criteria for keyboard accessibility</a:t>
            </a:r>
            <a:endParaRPr/>
          </a:p>
        </p:txBody>
      </p:sp>
      <p:sp>
        <p:nvSpPr>
          <p:cNvPr id="186" name="Google Shape;186;p28"/>
          <p:cNvSpPr txBox="1">
            <a:spLocks noGrp="1"/>
          </p:cNvSpPr>
          <p:nvPr>
            <p:ph type="body" idx="1"/>
          </p:nvPr>
        </p:nvSpPr>
        <p:spPr>
          <a:xfrm>
            <a:off x="457200" y="1108525"/>
            <a:ext cx="8455800" cy="5200800"/>
          </a:xfrm>
          <a:prstGeom prst="rect">
            <a:avLst/>
          </a:prstGeom>
          <a:noFill/>
          <a:ln>
            <a:noFill/>
          </a:ln>
        </p:spPr>
        <p:txBody>
          <a:bodyPr spcFirstLastPara="1" wrap="square" lIns="91425" tIns="45700" rIns="91425" bIns="45700" anchor="ctr" anchorCtr="0">
            <a:noAutofit/>
          </a:bodyPr>
          <a:lstStyle/>
          <a:p>
            <a:pPr marL="50800" lvl="0" indent="0" algn="l" rtl="0">
              <a:lnSpc>
                <a:spcPct val="100000"/>
              </a:lnSpc>
              <a:spcBef>
                <a:spcPts val="0"/>
              </a:spcBef>
              <a:spcAft>
                <a:spcPts val="0"/>
              </a:spcAft>
              <a:buSzPts val="2800"/>
              <a:buNone/>
            </a:pPr>
            <a:r>
              <a:rPr lang="en-US" sz="2400" b="1" u="sng">
                <a:solidFill>
                  <a:schemeClr val="hlink"/>
                </a:solidFill>
                <a:hlinkClick r:id="rId3"/>
              </a:rPr>
              <a:t>2.1.1</a:t>
            </a:r>
            <a:r>
              <a:rPr lang="en-US" sz="2400" u="sng">
                <a:solidFill>
                  <a:schemeClr val="hlink"/>
                </a:solidFill>
                <a:hlinkClick r:id="rId3"/>
              </a:rPr>
              <a:t> </a:t>
            </a:r>
            <a:r>
              <a:rPr lang="en-US" sz="2400" u="sng">
                <a:solidFill>
                  <a:schemeClr val="hlink"/>
                </a:solidFill>
                <a:hlinkClick r:id="rId3"/>
              </a:rPr>
              <a:t>Keyboard</a:t>
            </a:r>
            <a:r>
              <a:rPr lang="en-US" sz="2400"/>
              <a:t> (A) Provide universal keyboard support.</a:t>
            </a:r>
            <a:endParaRPr sz="2400"/>
          </a:p>
          <a:p>
            <a:pPr marL="50800" lvl="0" indent="0" algn="l" rtl="0">
              <a:lnSpc>
                <a:spcPct val="100000"/>
              </a:lnSpc>
              <a:spcBef>
                <a:spcPts val="1500"/>
              </a:spcBef>
              <a:spcAft>
                <a:spcPts val="0"/>
              </a:spcAft>
              <a:buSzPts val="2800"/>
              <a:buNone/>
            </a:pPr>
            <a:r>
              <a:rPr lang="en-US" sz="2400" b="1" u="sng">
                <a:solidFill>
                  <a:schemeClr val="hlink"/>
                </a:solidFill>
                <a:hlinkClick r:id="rId4"/>
              </a:rPr>
              <a:t>2.1.2</a:t>
            </a:r>
            <a:r>
              <a:rPr lang="en-US" sz="2400" u="sng">
                <a:solidFill>
                  <a:schemeClr val="hlink"/>
                </a:solidFill>
                <a:hlinkClick r:id="rId4"/>
              </a:rPr>
              <a:t> </a:t>
            </a:r>
            <a:r>
              <a:rPr lang="en-US" sz="2400" u="sng">
                <a:solidFill>
                  <a:schemeClr val="hlink"/>
                </a:solidFill>
                <a:hlinkClick r:id="rId4"/>
              </a:rPr>
              <a:t>No Keyboard Trap</a:t>
            </a:r>
            <a:r>
              <a:rPr lang="en-US" sz="2400"/>
              <a:t> (A) If keyboard focus can be moved to a component of the page using a keyboard interface, then focus can be moved away from that component using only a keyboard interface.</a:t>
            </a:r>
            <a:endParaRPr sz="2400"/>
          </a:p>
          <a:p>
            <a:pPr marL="50800" lvl="0" indent="0" algn="l" rtl="0">
              <a:spcBef>
                <a:spcPts val="1500"/>
              </a:spcBef>
              <a:spcAft>
                <a:spcPts val="1500"/>
              </a:spcAft>
              <a:buSzPts val="2800"/>
              <a:buNone/>
            </a:pPr>
            <a:r>
              <a:rPr lang="en-US" sz="2400" b="1" u="sng">
                <a:solidFill>
                  <a:schemeClr val="hlink"/>
                </a:solidFill>
                <a:hlinkClick r:id="rId5"/>
              </a:rPr>
              <a:t>2.4.3</a:t>
            </a:r>
            <a:r>
              <a:rPr lang="en-US" sz="2400" u="sng">
                <a:solidFill>
                  <a:schemeClr val="hlink"/>
                </a:solidFill>
                <a:hlinkClick r:id="rId5"/>
              </a:rPr>
              <a:t> Focus Visible</a:t>
            </a:r>
            <a:r>
              <a:rPr lang="en-US" sz="2400"/>
              <a:t> (AA) Any keyboard operable user interface has a mode of operation where the keyboard focus indicator is visible.</a:t>
            </a:r>
            <a:endParaRPr sz="2400"/>
          </a:p>
        </p:txBody>
      </p:sp>
      <p:sp>
        <p:nvSpPr>
          <p:cNvPr id="187" name="Google Shape;187;p2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14</a:t>
            </a:fld>
            <a:endParaRPr/>
          </a:p>
        </p:txBody>
      </p:sp>
      <p:pic>
        <p:nvPicPr>
          <p:cNvPr id="188" name="Google Shape;188;p28" descr="A keyboard"/>
          <p:cNvPicPr preferRelativeResize="0"/>
          <p:nvPr/>
        </p:nvPicPr>
        <p:blipFill rotWithShape="1">
          <a:blip r:embed="rId6">
            <a:alphaModFix/>
          </a:blip>
          <a:srcRect/>
          <a:stretch/>
        </p:blipFill>
        <p:spPr>
          <a:xfrm>
            <a:off x="9609300" y="3185776"/>
            <a:ext cx="2125499" cy="104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457200" y="317405"/>
            <a:ext cx="10515600" cy="461645"/>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Examples of critical checks for keyboard accessibility</a:t>
            </a:r>
            <a:endParaRPr/>
          </a:p>
        </p:txBody>
      </p:sp>
      <p:sp>
        <p:nvSpPr>
          <p:cNvPr id="195" name="Google Shape;195;p29"/>
          <p:cNvSpPr txBox="1">
            <a:spLocks noGrp="1"/>
          </p:cNvSpPr>
          <p:nvPr>
            <p:ph type="body" idx="1"/>
          </p:nvPr>
        </p:nvSpPr>
        <p:spPr>
          <a:xfrm>
            <a:off x="226200" y="1358175"/>
            <a:ext cx="8942400" cy="4856100"/>
          </a:xfrm>
          <a:prstGeom prst="rect">
            <a:avLst/>
          </a:prstGeom>
          <a:noFill/>
          <a:ln>
            <a:noFill/>
          </a:ln>
        </p:spPr>
        <p:txBody>
          <a:bodyPr spcFirstLastPara="1" wrap="square" lIns="91425" tIns="45700" rIns="91425" bIns="45700" anchor="ctr" anchorCtr="0">
            <a:noAutofit/>
          </a:bodyPr>
          <a:lstStyle/>
          <a:p>
            <a:pPr marL="457200" lvl="0" indent="-381000" algn="l" rtl="0">
              <a:spcBef>
                <a:spcPts val="0"/>
              </a:spcBef>
              <a:spcAft>
                <a:spcPts val="0"/>
              </a:spcAft>
              <a:buSzPts val="2400"/>
              <a:buChar char="▪"/>
            </a:pPr>
            <a:r>
              <a:rPr lang="en-US" sz="2400"/>
              <a:t>Does a closed panel expand when you use either the enter key or the spacebar?</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Can you use the tab key to enter the content and select links or other interactive items?</a:t>
            </a:r>
            <a:endParaRPr sz="2400"/>
          </a:p>
          <a:p>
            <a:pPr marL="457200" lvl="0" indent="-381000" algn="l" rtl="0">
              <a:spcBef>
                <a:spcPts val="1500"/>
              </a:spcBef>
              <a:spcAft>
                <a:spcPts val="0"/>
              </a:spcAft>
              <a:buSzPts val="2400"/>
              <a:buChar char="▪"/>
            </a:pPr>
            <a:r>
              <a:rPr lang="en-US" sz="2400"/>
              <a:t>Is the order of visible highlighting throughout the content logical? (For example, the highlighting doesn’t skip a link or panel heading)? </a:t>
            </a:r>
            <a:endParaRPr sz="2400"/>
          </a:p>
          <a:p>
            <a:pPr marL="457200" marR="0" lvl="0" indent="-381000" algn="l" rtl="0">
              <a:lnSpc>
                <a:spcPct val="100000"/>
              </a:lnSpc>
              <a:spcBef>
                <a:spcPts val="1500"/>
              </a:spcBef>
              <a:spcAft>
                <a:spcPts val="1500"/>
              </a:spcAft>
              <a:buClr>
                <a:srgbClr val="006197"/>
              </a:buClr>
              <a:buSzPts val="2400"/>
              <a:buFont typeface="Noto Sans Symbols"/>
              <a:buChar char="▪"/>
            </a:pPr>
            <a:r>
              <a:rPr lang="en-US" sz="2400"/>
              <a:t>Can you navigate out of an accordion panel without </a:t>
            </a:r>
            <a:br>
              <a:rPr lang="en-US" sz="2400"/>
            </a:br>
            <a:r>
              <a:rPr lang="en-US" sz="2400"/>
              <a:t>closing it?</a:t>
            </a:r>
            <a:endParaRPr sz="2400"/>
          </a:p>
        </p:txBody>
      </p:sp>
      <p:sp>
        <p:nvSpPr>
          <p:cNvPr id="196" name="Google Shape;196;p2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15</a:t>
            </a:fld>
            <a:endParaRPr/>
          </a:p>
        </p:txBody>
      </p:sp>
      <p:pic>
        <p:nvPicPr>
          <p:cNvPr id="197" name="Google Shape;197;p29" descr="A keyboard"/>
          <p:cNvPicPr preferRelativeResize="0"/>
          <p:nvPr/>
        </p:nvPicPr>
        <p:blipFill rotWithShape="1">
          <a:blip r:embed="rId3">
            <a:alphaModFix/>
          </a:blip>
          <a:srcRect/>
          <a:stretch/>
        </p:blipFill>
        <p:spPr>
          <a:xfrm>
            <a:off x="9609300" y="3185776"/>
            <a:ext cx="2125499" cy="1046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457200" y="317405"/>
            <a:ext cx="10515600" cy="461645"/>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WCAG Success Criteria for screen reader accessibility</a:t>
            </a:r>
            <a:endParaRPr/>
          </a:p>
        </p:txBody>
      </p:sp>
      <p:sp>
        <p:nvSpPr>
          <p:cNvPr id="204" name="Google Shape;204;p30"/>
          <p:cNvSpPr txBox="1">
            <a:spLocks noGrp="1"/>
          </p:cNvSpPr>
          <p:nvPr>
            <p:ph type="body" idx="1"/>
          </p:nvPr>
        </p:nvSpPr>
        <p:spPr>
          <a:xfrm>
            <a:off x="457200" y="1156650"/>
            <a:ext cx="9005700" cy="523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00"/>
              <a:buNone/>
            </a:pPr>
            <a:r>
              <a:rPr lang="en-US" sz="2400" b="1" u="sng">
                <a:solidFill>
                  <a:schemeClr val="hlink"/>
                </a:solidFill>
                <a:hlinkClick r:id="rId3"/>
              </a:rPr>
              <a:t>2.2.10</a:t>
            </a:r>
            <a:r>
              <a:rPr lang="en-US" sz="2400" u="sng">
                <a:solidFill>
                  <a:schemeClr val="hlink"/>
                </a:solidFill>
                <a:hlinkClick r:id="rId3"/>
              </a:rPr>
              <a:t> Section Headings</a:t>
            </a:r>
            <a:r>
              <a:rPr lang="en-US" sz="2400"/>
              <a:t> (AA) Provide headings for sections of a Web page, when the page is organized into sections.</a:t>
            </a:r>
            <a:endParaRPr sz="2400"/>
          </a:p>
          <a:p>
            <a:pPr marL="0" lvl="0" indent="0" algn="l" rtl="0">
              <a:spcBef>
                <a:spcPts val="1500"/>
              </a:spcBef>
              <a:spcAft>
                <a:spcPts val="0"/>
              </a:spcAft>
              <a:buClr>
                <a:schemeClr val="dk1"/>
              </a:buClr>
              <a:buSzPts val="2800"/>
              <a:buFont typeface="Arial"/>
              <a:buNone/>
            </a:pPr>
            <a:r>
              <a:rPr lang="en-US" sz="2400" b="1" u="sng">
                <a:solidFill>
                  <a:schemeClr val="hlink"/>
                </a:solidFill>
                <a:hlinkClick r:id="rId4"/>
              </a:rPr>
              <a:t>2.4.4</a:t>
            </a:r>
            <a:r>
              <a:rPr lang="en-US" sz="2400" u="sng">
                <a:solidFill>
                  <a:schemeClr val="hlink"/>
                </a:solidFill>
                <a:hlinkClick r:id="rId4"/>
              </a:rPr>
              <a:t> Link Purpose (In Context)</a:t>
            </a:r>
            <a:r>
              <a:rPr lang="en-US" sz="2400"/>
              <a:t>(A) Help users understand the purpose of each link so they can decide whether they want to follow the link.</a:t>
            </a:r>
            <a:endParaRPr sz="2400"/>
          </a:p>
          <a:p>
            <a:pPr marL="0" lvl="0" indent="0" algn="l" rtl="0">
              <a:lnSpc>
                <a:spcPct val="100000"/>
              </a:lnSpc>
              <a:spcBef>
                <a:spcPts val="1500"/>
              </a:spcBef>
              <a:spcAft>
                <a:spcPts val="0"/>
              </a:spcAft>
              <a:buSzPts val="2800"/>
              <a:buNone/>
            </a:pPr>
            <a:r>
              <a:rPr lang="en-US" sz="2400" b="1" u="sng">
                <a:solidFill>
                  <a:schemeClr val="hlink"/>
                </a:solidFill>
                <a:hlinkClick r:id="rId5"/>
              </a:rPr>
              <a:t>2.4.6</a:t>
            </a:r>
            <a:r>
              <a:rPr lang="en-US" sz="2400" u="sng">
                <a:solidFill>
                  <a:schemeClr val="hlink"/>
                </a:solidFill>
                <a:hlinkClick r:id="rId5"/>
              </a:rPr>
              <a:t> </a:t>
            </a:r>
            <a:r>
              <a:rPr lang="en-US" sz="2400" u="sng">
                <a:solidFill>
                  <a:schemeClr val="hlink"/>
                </a:solidFill>
                <a:hlinkClick r:id="rId5"/>
              </a:rPr>
              <a:t>Headings and Labels</a:t>
            </a:r>
            <a:r>
              <a:rPr lang="en-US" sz="2400"/>
              <a:t> (AA)</a:t>
            </a:r>
            <a:endParaRPr sz="2400"/>
          </a:p>
          <a:p>
            <a:pPr marL="0" lvl="0" indent="0" algn="l" rtl="0">
              <a:lnSpc>
                <a:spcPct val="100000"/>
              </a:lnSpc>
              <a:spcBef>
                <a:spcPts val="1500"/>
              </a:spcBef>
              <a:spcAft>
                <a:spcPts val="0"/>
              </a:spcAft>
              <a:buSzPts val="2800"/>
              <a:buNone/>
            </a:pPr>
            <a:r>
              <a:rPr lang="en-US" sz="2400" b="1" u="sng">
                <a:solidFill>
                  <a:schemeClr val="hlink"/>
                </a:solidFill>
                <a:hlinkClick r:id="rId6"/>
              </a:rPr>
              <a:t>4.1.2</a:t>
            </a:r>
            <a:r>
              <a:rPr lang="en-US" sz="2400" u="sng">
                <a:solidFill>
                  <a:schemeClr val="hlink"/>
                </a:solidFill>
                <a:hlinkClick r:id="rId6"/>
              </a:rPr>
              <a:t> </a:t>
            </a:r>
            <a:r>
              <a:rPr lang="en-US" sz="2400" u="sng">
                <a:solidFill>
                  <a:schemeClr val="hlink"/>
                </a:solidFill>
                <a:hlinkClick r:id="rId6"/>
              </a:rPr>
              <a:t>Name, Role, Value</a:t>
            </a:r>
            <a:r>
              <a:rPr lang="en-US" sz="2400"/>
              <a:t> (A) Ensure that Assistive Technologies can gather information about, activate (or set) and keep up to date on the status of user interface controls in the content.</a:t>
            </a:r>
            <a:endParaRPr sz="2400"/>
          </a:p>
          <a:p>
            <a:pPr marL="0" lvl="0" indent="0" algn="l" rtl="0">
              <a:lnSpc>
                <a:spcPct val="100000"/>
              </a:lnSpc>
              <a:spcBef>
                <a:spcPts val="1500"/>
              </a:spcBef>
              <a:spcAft>
                <a:spcPts val="1500"/>
              </a:spcAft>
              <a:buSzPts val="2800"/>
              <a:buNone/>
            </a:pPr>
            <a:endParaRPr sz="2400"/>
          </a:p>
        </p:txBody>
      </p:sp>
      <p:sp>
        <p:nvSpPr>
          <p:cNvPr id="205" name="Google Shape;205;p3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16</a:t>
            </a:fld>
            <a:endParaRPr/>
          </a:p>
        </p:txBody>
      </p:sp>
      <p:pic>
        <p:nvPicPr>
          <p:cNvPr id="206" name="Google Shape;206;p30" descr="A computer with a screen reader installed"/>
          <p:cNvPicPr preferRelativeResize="0"/>
          <p:nvPr/>
        </p:nvPicPr>
        <p:blipFill rotWithShape="1">
          <a:blip r:embed="rId7">
            <a:alphaModFix/>
          </a:blip>
          <a:srcRect/>
          <a:stretch/>
        </p:blipFill>
        <p:spPr>
          <a:xfrm>
            <a:off x="9643850" y="2200475"/>
            <a:ext cx="2457051" cy="2457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457200" y="317405"/>
            <a:ext cx="113529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Examples of critical checks for screen reader accessibility</a:t>
            </a:r>
            <a:endParaRPr/>
          </a:p>
        </p:txBody>
      </p:sp>
      <p:sp>
        <p:nvSpPr>
          <p:cNvPr id="213" name="Google Shape;213;p31"/>
          <p:cNvSpPr txBox="1">
            <a:spLocks noGrp="1"/>
          </p:cNvSpPr>
          <p:nvPr>
            <p:ph type="body" idx="1"/>
          </p:nvPr>
        </p:nvSpPr>
        <p:spPr>
          <a:xfrm>
            <a:off x="226200" y="1076450"/>
            <a:ext cx="8677500" cy="53259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0"/>
              </a:spcBef>
              <a:spcAft>
                <a:spcPts val="0"/>
              </a:spcAft>
              <a:buClr>
                <a:srgbClr val="006197"/>
              </a:buClr>
              <a:buSzPts val="2400"/>
              <a:buFont typeface="Noto Sans Symbols"/>
              <a:buChar char="▪"/>
            </a:pPr>
            <a:r>
              <a:rPr lang="en-US" sz="2400"/>
              <a:t>Does the screen reader announce each accordion panel at the same heading level? </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Is that heading level the proper heading level for your page? </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Do collapsed accordion panels announce as “collapsed”? </a:t>
            </a:r>
            <a:endParaRPr sz="2400"/>
          </a:p>
          <a:p>
            <a:pPr marL="457200" marR="0" lvl="0" indent="-381000" algn="l" rtl="0">
              <a:lnSpc>
                <a:spcPct val="100000"/>
              </a:lnSpc>
              <a:spcBef>
                <a:spcPts val="1500"/>
              </a:spcBef>
              <a:spcAft>
                <a:spcPts val="1500"/>
              </a:spcAft>
              <a:buClr>
                <a:srgbClr val="006197"/>
              </a:buClr>
              <a:buSzPts val="2400"/>
              <a:buFont typeface="Noto Sans Symbols"/>
              <a:buChar char="▪"/>
            </a:pPr>
            <a:r>
              <a:rPr lang="en-US" sz="2400"/>
              <a:t>Do expanded accordion panels announce as “expanded”?</a:t>
            </a:r>
            <a:endParaRPr sz="2400"/>
          </a:p>
        </p:txBody>
      </p:sp>
      <p:sp>
        <p:nvSpPr>
          <p:cNvPr id="214" name="Google Shape;214;p3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17</a:t>
            </a:fld>
            <a:endParaRPr/>
          </a:p>
        </p:txBody>
      </p:sp>
      <p:pic>
        <p:nvPicPr>
          <p:cNvPr id="215" name="Google Shape;215;p31" descr="A computer with a screen reader installed"/>
          <p:cNvPicPr preferRelativeResize="0"/>
          <p:nvPr/>
        </p:nvPicPr>
        <p:blipFill rotWithShape="1">
          <a:blip r:embed="rId3">
            <a:alphaModFix/>
          </a:blip>
          <a:srcRect/>
          <a:stretch/>
        </p:blipFill>
        <p:spPr>
          <a:xfrm>
            <a:off x="9643850" y="2200475"/>
            <a:ext cx="2457051" cy="2457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457200" y="317405"/>
            <a:ext cx="10515600" cy="461645"/>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WCAG Success Criteria for mobile</a:t>
            </a:r>
            <a:endParaRPr/>
          </a:p>
        </p:txBody>
      </p:sp>
      <p:sp>
        <p:nvSpPr>
          <p:cNvPr id="222" name="Google Shape;222;p32"/>
          <p:cNvSpPr txBox="1">
            <a:spLocks noGrp="1"/>
          </p:cNvSpPr>
          <p:nvPr>
            <p:ph type="body" idx="1"/>
          </p:nvPr>
        </p:nvSpPr>
        <p:spPr>
          <a:xfrm>
            <a:off x="457200" y="1060400"/>
            <a:ext cx="9416400" cy="5342100"/>
          </a:xfrm>
          <a:prstGeom prst="rect">
            <a:avLst/>
          </a:prstGeom>
          <a:noFill/>
          <a:ln>
            <a:noFill/>
          </a:ln>
        </p:spPr>
        <p:txBody>
          <a:bodyPr spcFirstLastPara="1" wrap="square" lIns="91425" tIns="45700" rIns="91425" bIns="45700" anchor="ctr" anchorCtr="0">
            <a:noAutofit/>
          </a:bodyPr>
          <a:lstStyle/>
          <a:p>
            <a:pPr marL="50800" lvl="0" indent="0" algn="l" rtl="0">
              <a:spcBef>
                <a:spcPts val="0"/>
              </a:spcBef>
              <a:spcAft>
                <a:spcPts val="0"/>
              </a:spcAft>
              <a:buClr>
                <a:schemeClr val="dk1"/>
              </a:buClr>
              <a:buSzPts val="2800"/>
              <a:buFont typeface="Arial"/>
              <a:buNone/>
            </a:pPr>
            <a:r>
              <a:rPr lang="en-US" sz="2400" b="1" u="sng">
                <a:solidFill>
                  <a:schemeClr val="hlink"/>
                </a:solidFill>
                <a:hlinkClick r:id="rId3"/>
              </a:rPr>
              <a:t>1.4.4</a:t>
            </a:r>
            <a:r>
              <a:rPr lang="en-US" sz="2400" u="sng">
                <a:solidFill>
                  <a:schemeClr val="hlink"/>
                </a:solidFill>
                <a:hlinkClick r:id="rId3"/>
              </a:rPr>
              <a:t> Orientation</a:t>
            </a:r>
            <a:r>
              <a:rPr lang="en-US" sz="2400"/>
              <a:t> (AA) Content should not restrict its view and operation to a single display orientation, such as portrait or landscape, unless a specific display orientation is considered to be essential.</a:t>
            </a:r>
            <a:endParaRPr sz="2400"/>
          </a:p>
          <a:p>
            <a:pPr marL="50800" lvl="0" indent="0" algn="l" rtl="0">
              <a:lnSpc>
                <a:spcPct val="100000"/>
              </a:lnSpc>
              <a:spcBef>
                <a:spcPts val="1500"/>
              </a:spcBef>
              <a:spcAft>
                <a:spcPts val="0"/>
              </a:spcAft>
              <a:buSzPts val="2800"/>
              <a:buNone/>
            </a:pPr>
            <a:r>
              <a:rPr lang="en-US" sz="2400" b="1" u="sng">
                <a:solidFill>
                  <a:schemeClr val="hlink"/>
                </a:solidFill>
                <a:hlinkClick r:id="rId4"/>
              </a:rPr>
              <a:t>1.4.10</a:t>
            </a:r>
            <a:r>
              <a:rPr lang="en-US" sz="2400" u="sng">
                <a:solidFill>
                  <a:schemeClr val="hlink"/>
                </a:solidFill>
                <a:hlinkClick r:id="rId4"/>
              </a:rPr>
              <a:t> Reflow</a:t>
            </a:r>
            <a:r>
              <a:rPr lang="en-US" sz="2400"/>
              <a:t> (AA) Content can be presented without loss of information or functionality, and without requiring scrolling in two dimensions for vertical and horizontal orientations.</a:t>
            </a:r>
            <a:endParaRPr sz="2400"/>
          </a:p>
          <a:p>
            <a:pPr marL="50800" lvl="0" indent="0" algn="l" rtl="0">
              <a:lnSpc>
                <a:spcPct val="100000"/>
              </a:lnSpc>
              <a:spcBef>
                <a:spcPts val="1500"/>
              </a:spcBef>
              <a:spcAft>
                <a:spcPts val="1500"/>
              </a:spcAft>
              <a:buSzPts val="2800"/>
              <a:buNone/>
            </a:pPr>
            <a:r>
              <a:rPr lang="en-US" sz="2400" b="1" u="sng">
                <a:solidFill>
                  <a:schemeClr val="hlink"/>
                </a:solidFill>
                <a:hlinkClick r:id="rId5"/>
              </a:rPr>
              <a:t>2.5.5</a:t>
            </a:r>
            <a:r>
              <a:rPr lang="en-US" sz="2400" u="sng">
                <a:solidFill>
                  <a:schemeClr val="hlink"/>
                </a:solidFill>
                <a:hlinkClick r:id="rId5"/>
              </a:rPr>
              <a:t> Target Size</a:t>
            </a:r>
            <a:r>
              <a:rPr lang="en-US" sz="2400"/>
              <a:t> (AAA) Ensure that target sizes are large enough for users to easily activate them, even if the user is accessing content on a small handheld touch screen device, has limited dexterity, or has trouble activating small targets for other reasons. </a:t>
            </a:r>
            <a:endParaRPr sz="2400"/>
          </a:p>
        </p:txBody>
      </p:sp>
      <p:sp>
        <p:nvSpPr>
          <p:cNvPr id="223" name="Google Shape;223;p3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18</a:t>
            </a:fld>
            <a:endParaRPr/>
          </a:p>
        </p:txBody>
      </p:sp>
      <p:pic>
        <p:nvPicPr>
          <p:cNvPr id="224" name="Google Shape;224;p32" descr="A mobile device"/>
          <p:cNvPicPr preferRelativeResize="0"/>
          <p:nvPr/>
        </p:nvPicPr>
        <p:blipFill rotWithShape="1">
          <a:blip r:embed="rId6">
            <a:alphaModFix/>
          </a:blip>
          <a:srcRect/>
          <a:stretch/>
        </p:blipFill>
        <p:spPr>
          <a:xfrm>
            <a:off x="9673450" y="2472174"/>
            <a:ext cx="2518551" cy="25185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457200" y="317405"/>
            <a:ext cx="10515600" cy="461645"/>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Accordion critical checks for zoom magnification</a:t>
            </a:r>
            <a:endParaRPr/>
          </a:p>
        </p:txBody>
      </p:sp>
      <p:sp>
        <p:nvSpPr>
          <p:cNvPr id="231" name="Google Shape;231;p33"/>
          <p:cNvSpPr txBox="1">
            <a:spLocks noGrp="1"/>
          </p:cNvSpPr>
          <p:nvPr>
            <p:ph type="body" idx="1"/>
          </p:nvPr>
        </p:nvSpPr>
        <p:spPr>
          <a:xfrm>
            <a:off x="457200" y="1090500"/>
            <a:ext cx="8799600" cy="5283300"/>
          </a:xfrm>
          <a:prstGeom prst="rect">
            <a:avLst/>
          </a:prstGeom>
          <a:noFill/>
          <a:ln>
            <a:noFill/>
          </a:ln>
        </p:spPr>
        <p:txBody>
          <a:bodyPr spcFirstLastPara="1" wrap="square" lIns="91425" tIns="45700" rIns="91425" bIns="45700" anchor="ctr" anchorCtr="0">
            <a:noAutofit/>
          </a:bodyPr>
          <a:lstStyle/>
          <a:p>
            <a:pPr marL="457200" lvl="0" indent="-381000" algn="l" rtl="0">
              <a:spcBef>
                <a:spcPts val="0"/>
              </a:spcBef>
              <a:spcAft>
                <a:spcPts val="0"/>
              </a:spcAft>
              <a:buSzPts val="2400"/>
              <a:buChar char="▪"/>
            </a:pPr>
            <a:r>
              <a:rPr lang="en-US" sz="2400"/>
              <a:t>Is the entire panel title selectable?</a:t>
            </a:r>
            <a:endParaRPr sz="2400"/>
          </a:p>
          <a:p>
            <a:pPr marL="457200" lvl="0" indent="-381000" algn="l" rtl="0">
              <a:spcBef>
                <a:spcPts val="1500"/>
              </a:spcBef>
              <a:spcAft>
                <a:spcPts val="0"/>
              </a:spcAft>
              <a:buSzPts val="2400"/>
              <a:buChar char="▪"/>
            </a:pPr>
            <a:r>
              <a:rPr lang="en-US" sz="2400"/>
              <a:t>Is there enough space to select a panel using your finger?</a:t>
            </a:r>
            <a:endParaRPr sz="2400"/>
          </a:p>
          <a:p>
            <a:pPr marL="457200" lvl="0" indent="-381000" algn="l" rtl="0">
              <a:spcBef>
                <a:spcPts val="1500"/>
              </a:spcBef>
              <a:spcAft>
                <a:spcPts val="0"/>
              </a:spcAft>
              <a:buSzPts val="2400"/>
              <a:buChar char="▪"/>
            </a:pPr>
            <a:r>
              <a:rPr lang="en-US" sz="2400"/>
              <a:t>Does the accordion content fit on your screen without getting cut off?</a:t>
            </a:r>
            <a:endParaRPr sz="2400"/>
          </a:p>
          <a:p>
            <a:pPr marL="457200" lvl="0" indent="-381000" algn="l" rtl="0">
              <a:spcBef>
                <a:spcPts val="1500"/>
              </a:spcBef>
              <a:spcAft>
                <a:spcPts val="1500"/>
              </a:spcAft>
              <a:buSzPts val="2400"/>
              <a:buChar char="▪"/>
            </a:pPr>
            <a:r>
              <a:rPr lang="en-US" sz="2400"/>
              <a:t>Can you see the “expand” or “collapse” indicator icon?</a:t>
            </a:r>
            <a:endParaRPr sz="2400"/>
          </a:p>
        </p:txBody>
      </p:sp>
      <p:sp>
        <p:nvSpPr>
          <p:cNvPr id="232" name="Google Shape;232;p33"/>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19</a:t>
            </a:fld>
            <a:endParaRPr/>
          </a:p>
        </p:txBody>
      </p:sp>
      <p:pic>
        <p:nvPicPr>
          <p:cNvPr id="233" name="Google Shape;233;p33" descr="A mobile device"/>
          <p:cNvPicPr preferRelativeResize="0"/>
          <p:nvPr/>
        </p:nvPicPr>
        <p:blipFill rotWithShape="1">
          <a:blip r:embed="rId3">
            <a:alphaModFix/>
          </a:blip>
          <a:srcRect/>
          <a:stretch/>
        </p:blipFill>
        <p:spPr>
          <a:xfrm>
            <a:off x="9673450" y="2472874"/>
            <a:ext cx="2518551" cy="2518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What is the U.S. Web Design System?</a:t>
            </a:r>
            <a:endParaRPr/>
          </a:p>
        </p:txBody>
      </p:sp>
      <p:sp>
        <p:nvSpPr>
          <p:cNvPr id="79" name="Google Shape;79;p16"/>
          <p:cNvSpPr txBox="1">
            <a:spLocks noGrp="1"/>
          </p:cNvSpPr>
          <p:nvPr>
            <p:ph type="body" idx="1"/>
          </p:nvPr>
        </p:nvSpPr>
        <p:spPr>
          <a:xfrm>
            <a:off x="354183" y="1371600"/>
            <a:ext cx="5414400" cy="493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500"/>
              </a:spcAft>
              <a:buSzPts val="2800"/>
              <a:buNone/>
            </a:pPr>
            <a:r>
              <a:rPr lang="en-US" sz="3200" b="1"/>
              <a:t>USWDS is the design system for the</a:t>
            </a:r>
            <a:r>
              <a:rPr lang="en-US" sz="32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sz="3200" b="1"/>
              <a:t>federal government.</a:t>
            </a:r>
            <a:endParaRPr sz="3200"/>
          </a:p>
        </p:txBody>
      </p:sp>
      <p:sp>
        <p:nvSpPr>
          <p:cNvPr id="80" name="Google Shape;80;p16"/>
          <p:cNvSpPr txBox="1">
            <a:spLocks noGrp="1"/>
          </p:cNvSpPr>
          <p:nvPr>
            <p:ph type="body" idx="2"/>
          </p:nvPr>
        </p:nvSpPr>
        <p:spPr>
          <a:xfrm>
            <a:off x="6248400" y="1371600"/>
            <a:ext cx="5374976" cy="4953000"/>
          </a:xfrm>
          <a:prstGeom prst="rect">
            <a:avLst/>
          </a:prstGeom>
          <a:noFill/>
          <a:ln>
            <a:noFill/>
          </a:ln>
        </p:spPr>
        <p:txBody>
          <a:bodyPr spcFirstLastPara="1" wrap="square" lIns="91425" tIns="45700" rIns="91425" bIns="45700" anchor="t" anchorCtr="0">
            <a:noAutofit/>
          </a:bodyPr>
          <a:lstStyle/>
          <a:p>
            <a:pPr marL="0" lvl="0" indent="0" algn="l" rtl="0">
              <a:spcBef>
                <a:spcPts val="1500"/>
              </a:spcBef>
              <a:spcAft>
                <a:spcPts val="0"/>
              </a:spcAft>
              <a:buClr>
                <a:schemeClr val="dk1"/>
              </a:buClr>
              <a:buSzPts val="2800"/>
              <a:buFont typeface="Arial"/>
              <a:buNone/>
            </a:pPr>
            <a:r>
              <a:rPr lang="en-US" sz="2400" b="1"/>
              <a:t>A design system...</a:t>
            </a:r>
            <a:endParaRPr sz="2400"/>
          </a:p>
          <a:p>
            <a:pPr marL="457200" lvl="0" indent="-381000" algn="l" rtl="0">
              <a:spcBef>
                <a:spcPts val="1500"/>
              </a:spcBef>
              <a:spcAft>
                <a:spcPts val="0"/>
              </a:spcAft>
              <a:buSzPts val="2400"/>
              <a:buChar char="▪"/>
            </a:pPr>
            <a:r>
              <a:rPr lang="en-US" sz="2400"/>
              <a:t>Helps teams </a:t>
            </a:r>
            <a:r>
              <a:rPr lang="en-US" sz="2400" b="1"/>
              <a:t>avoid reinventing the wheel</a:t>
            </a:r>
            <a:r>
              <a:rPr lang="en-US" sz="2400"/>
              <a:t> when it comes to designing websites.</a:t>
            </a:r>
            <a:endParaRPr sz="2400"/>
          </a:p>
          <a:p>
            <a:pPr marL="457200" lvl="0" indent="-381000" algn="l" rtl="0">
              <a:spcBef>
                <a:spcPts val="1500"/>
              </a:spcBef>
              <a:spcAft>
                <a:spcPts val="0"/>
              </a:spcAft>
              <a:buSzPts val="2400"/>
              <a:buChar char="▪"/>
            </a:pPr>
            <a:r>
              <a:rPr lang="en-US" sz="2400"/>
              <a:t>Helps provide</a:t>
            </a:r>
            <a:r>
              <a:rPr lang="en-US" sz="2400" b="1"/>
              <a:t> a familiar and easy-to-use digital services across the federal government.</a:t>
            </a:r>
            <a:endParaRPr sz="2400" b="1"/>
          </a:p>
          <a:p>
            <a:pPr marL="457200" lvl="0" indent="-381000" algn="l" rtl="0">
              <a:spcBef>
                <a:spcPts val="1500"/>
              </a:spcBef>
              <a:spcAft>
                <a:spcPts val="0"/>
              </a:spcAft>
              <a:buSzPts val="2400"/>
              <a:buChar char="▪"/>
            </a:pPr>
            <a:r>
              <a:rPr lang="en-US" sz="2400"/>
              <a:t>Helps provide </a:t>
            </a:r>
            <a:r>
              <a:rPr lang="en-US" sz="2400" b="1"/>
              <a:t>accessible and usable solutions.</a:t>
            </a:r>
            <a:endParaRPr sz="2400" b="1"/>
          </a:p>
          <a:p>
            <a:pPr marL="0" lvl="0" indent="0" algn="l" rtl="0">
              <a:lnSpc>
                <a:spcPct val="100000"/>
              </a:lnSpc>
              <a:spcBef>
                <a:spcPts val="1500"/>
              </a:spcBef>
              <a:spcAft>
                <a:spcPts val="1500"/>
              </a:spcAft>
              <a:buSzPts val="2800"/>
              <a:buNone/>
            </a:pPr>
            <a:endParaRPr sz="2400"/>
          </a:p>
        </p:txBody>
      </p:sp>
      <p:sp>
        <p:nvSpPr>
          <p:cNvPr id="81" name="Google Shape;81;p1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Prototyping our idea with the accordion component</a:t>
            </a:r>
            <a:endParaRPr/>
          </a:p>
        </p:txBody>
      </p:sp>
      <p:sp>
        <p:nvSpPr>
          <p:cNvPr id="239" name="Google Shape;239;p34"/>
          <p:cNvSpPr txBox="1">
            <a:spLocks noGrp="1"/>
          </p:cNvSpPr>
          <p:nvPr>
            <p:ph type="body" idx="1"/>
          </p:nvPr>
        </p:nvSpPr>
        <p:spPr>
          <a:xfrm>
            <a:off x="441150" y="1105225"/>
            <a:ext cx="6990900" cy="5224500"/>
          </a:xfrm>
          <a:prstGeom prst="rect">
            <a:avLst/>
          </a:prstGeom>
          <a:noFill/>
          <a:ln>
            <a:noFill/>
          </a:ln>
        </p:spPr>
        <p:txBody>
          <a:bodyPr spcFirstLastPara="1" wrap="square" lIns="91425" tIns="45700" rIns="91425" bIns="45700" anchor="ctr" anchorCtr="0">
            <a:noAutofit/>
          </a:bodyPr>
          <a:lstStyle/>
          <a:p>
            <a:pPr marL="50800" lvl="0" indent="0" algn="l" rtl="0">
              <a:lnSpc>
                <a:spcPct val="100000"/>
              </a:lnSpc>
              <a:spcBef>
                <a:spcPts val="0"/>
              </a:spcBef>
              <a:spcAft>
                <a:spcPts val="0"/>
              </a:spcAft>
              <a:buSzPts val="2800"/>
              <a:buNone/>
            </a:pPr>
            <a:r>
              <a:rPr lang="en-US" sz="2400"/>
              <a:t>We wanted to know if the content we’d developed matched up with what our users expect.</a:t>
            </a:r>
            <a:endParaRPr sz="2400"/>
          </a:p>
          <a:p>
            <a:pPr marL="50800" lvl="0" indent="0" algn="l" rtl="0">
              <a:lnSpc>
                <a:spcPct val="100000"/>
              </a:lnSpc>
              <a:spcBef>
                <a:spcPts val="1500"/>
              </a:spcBef>
              <a:spcAft>
                <a:spcPts val="1500"/>
              </a:spcAft>
              <a:buSzPts val="2800"/>
              <a:buNone/>
            </a:pPr>
            <a:r>
              <a:rPr lang="en-US" sz="2400" b="1"/>
              <a:t>But, </a:t>
            </a:r>
            <a:r>
              <a:rPr lang="en-US" sz="2400"/>
              <a:t>we didn’t want to wait until we’d designed and published this content on our site.</a:t>
            </a:r>
            <a:endParaRPr sz="2400"/>
          </a:p>
        </p:txBody>
      </p:sp>
      <p:sp>
        <p:nvSpPr>
          <p:cNvPr id="240" name="Google Shape;240;p34"/>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20</a:t>
            </a:fld>
            <a:endParaRPr/>
          </a:p>
        </p:txBody>
      </p:sp>
      <p:pic>
        <p:nvPicPr>
          <p:cNvPr id="241" name="Google Shape;241;p34" descr="An accordion component"/>
          <p:cNvPicPr preferRelativeResize="0"/>
          <p:nvPr/>
        </p:nvPicPr>
        <p:blipFill rotWithShape="1">
          <a:blip r:embed="rId3">
            <a:alphaModFix/>
          </a:blip>
          <a:srcRect/>
          <a:stretch/>
        </p:blipFill>
        <p:spPr>
          <a:xfrm>
            <a:off x="8794231" y="2094802"/>
            <a:ext cx="3245369" cy="3245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dirty="0"/>
              <a:t>Content testing: Goals</a:t>
            </a:r>
            <a:endParaRPr dirty="0"/>
          </a:p>
        </p:txBody>
      </p:sp>
      <p:sp>
        <p:nvSpPr>
          <p:cNvPr id="247" name="Google Shape;247;p35"/>
          <p:cNvSpPr txBox="1">
            <a:spLocks noGrp="1"/>
          </p:cNvSpPr>
          <p:nvPr>
            <p:ph type="body" idx="1"/>
          </p:nvPr>
        </p:nvSpPr>
        <p:spPr>
          <a:xfrm>
            <a:off x="457200" y="1371600"/>
            <a:ext cx="3598200" cy="6018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1500"/>
              </a:spcAft>
              <a:buSzPts val="2800"/>
              <a:buNone/>
            </a:pPr>
            <a:r>
              <a:rPr lang="en-US" sz="3000" b="1"/>
              <a:t>Goals</a:t>
            </a:r>
            <a:endParaRPr sz="3000"/>
          </a:p>
        </p:txBody>
      </p:sp>
      <p:sp>
        <p:nvSpPr>
          <p:cNvPr id="251" name="Google Shape;251;p35"/>
          <p:cNvSpPr txBox="1">
            <a:spLocks noGrp="1"/>
          </p:cNvSpPr>
          <p:nvPr>
            <p:ph type="body" idx="1"/>
          </p:nvPr>
        </p:nvSpPr>
        <p:spPr>
          <a:xfrm>
            <a:off x="457200" y="2341800"/>
            <a:ext cx="3598200" cy="2175300"/>
          </a:xfrm>
          <a:prstGeom prst="rect">
            <a:avLst/>
          </a:prstGeom>
          <a:noFill/>
          <a:ln>
            <a:noFill/>
          </a:ln>
        </p:spPr>
        <p:txBody>
          <a:bodyPr spcFirstLastPara="1" wrap="square" lIns="91425" tIns="45700" rIns="91425" bIns="45700" anchor="t" anchorCtr="0">
            <a:noAutofit/>
          </a:bodyPr>
          <a:lstStyle/>
          <a:p>
            <a:pPr marL="50800" lvl="0" indent="0" algn="l" rtl="0">
              <a:spcBef>
                <a:spcPts val="0"/>
              </a:spcBef>
              <a:spcAft>
                <a:spcPts val="0"/>
              </a:spcAft>
              <a:buSzPts val="2800"/>
              <a:buNone/>
            </a:pPr>
            <a:r>
              <a:rPr lang="en-US" sz="2400" b="1"/>
              <a:t>Discover</a:t>
            </a:r>
            <a:endParaRPr sz="2400" b="1"/>
          </a:p>
          <a:p>
            <a:pPr marL="508000" lvl="0" indent="-431800" algn="l" rtl="0">
              <a:spcBef>
                <a:spcPts val="1500"/>
              </a:spcBef>
              <a:spcAft>
                <a:spcPts val="0"/>
              </a:spcAft>
              <a:buSzPts val="2400"/>
              <a:buChar char="▪"/>
            </a:pPr>
            <a:r>
              <a:rPr lang="en-US" sz="2400"/>
              <a:t>Mental models</a:t>
            </a:r>
            <a:endParaRPr sz="2400"/>
          </a:p>
          <a:p>
            <a:pPr marL="508000" lvl="0" indent="-431800" algn="l" rtl="0">
              <a:spcBef>
                <a:spcPts val="1500"/>
              </a:spcBef>
              <a:spcAft>
                <a:spcPts val="1500"/>
              </a:spcAft>
              <a:buSzPts val="2400"/>
              <a:buChar char="▪"/>
            </a:pPr>
            <a:r>
              <a:rPr lang="en-US" sz="2400"/>
              <a:t>Expectations</a:t>
            </a:r>
            <a:endParaRPr sz="2400" b="1"/>
          </a:p>
        </p:txBody>
      </p:sp>
      <p:sp>
        <p:nvSpPr>
          <p:cNvPr id="248" name="Google Shape;248;p35"/>
          <p:cNvSpPr txBox="1">
            <a:spLocks noGrp="1"/>
          </p:cNvSpPr>
          <p:nvPr>
            <p:ph type="body" idx="2"/>
          </p:nvPr>
        </p:nvSpPr>
        <p:spPr>
          <a:xfrm>
            <a:off x="4221475" y="2341800"/>
            <a:ext cx="5486400" cy="3746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Arial"/>
              <a:buNone/>
            </a:pPr>
            <a:r>
              <a:rPr lang="en-US" sz="2400" b="1"/>
              <a:t>Evaluate</a:t>
            </a:r>
            <a:endParaRPr sz="2400" b="1"/>
          </a:p>
          <a:p>
            <a:pPr marL="508000" lvl="0" indent="-431800" algn="l" rtl="0">
              <a:spcBef>
                <a:spcPts val="1500"/>
              </a:spcBef>
              <a:spcAft>
                <a:spcPts val="0"/>
              </a:spcAft>
              <a:buSzPts val="2400"/>
              <a:buChar char="▪"/>
            </a:pPr>
            <a:r>
              <a:rPr lang="en-US" sz="2400"/>
              <a:t>Comprehension</a:t>
            </a:r>
            <a:endParaRPr sz="2400"/>
          </a:p>
          <a:p>
            <a:pPr marL="508000" lvl="0" indent="-431800" algn="l" rtl="0">
              <a:spcBef>
                <a:spcPts val="1500"/>
              </a:spcBef>
              <a:spcAft>
                <a:spcPts val="0"/>
              </a:spcAft>
              <a:buSzPts val="2400"/>
              <a:buChar char="▪"/>
            </a:pPr>
            <a:r>
              <a:rPr lang="en-US" sz="2400"/>
              <a:t>Tone</a:t>
            </a:r>
            <a:endParaRPr sz="2400"/>
          </a:p>
          <a:p>
            <a:pPr marL="508000" lvl="0" indent="-431800" algn="l" rtl="0">
              <a:spcBef>
                <a:spcPts val="1500"/>
              </a:spcBef>
              <a:spcAft>
                <a:spcPts val="0"/>
              </a:spcAft>
              <a:buSzPts val="2400"/>
              <a:buChar char="▪"/>
            </a:pPr>
            <a:r>
              <a:rPr lang="en-US" sz="2400"/>
              <a:t>Gaps</a:t>
            </a:r>
            <a:endParaRPr sz="2400"/>
          </a:p>
          <a:p>
            <a:pPr marL="508000" lvl="0" indent="-431800" algn="l" rtl="0">
              <a:spcBef>
                <a:spcPts val="1500"/>
              </a:spcBef>
              <a:spcAft>
                <a:spcPts val="1500"/>
              </a:spcAft>
              <a:buSzPts val="2400"/>
              <a:buChar char="▪"/>
            </a:pPr>
            <a:r>
              <a:rPr lang="en-US" sz="2400"/>
              <a:t>Actionability</a:t>
            </a:r>
            <a:endParaRPr sz="2400"/>
          </a:p>
        </p:txBody>
      </p:sp>
      <p:pic>
        <p:nvPicPr>
          <p:cNvPr id="250" name="Google Shape;250;p35" descr="A magnifying glass"/>
          <p:cNvPicPr preferRelativeResize="0"/>
          <p:nvPr/>
        </p:nvPicPr>
        <p:blipFill>
          <a:blip r:embed="rId3">
            <a:alphaModFix/>
          </a:blip>
          <a:stretch>
            <a:fillRect/>
          </a:stretch>
        </p:blipFill>
        <p:spPr>
          <a:xfrm>
            <a:off x="9559650" y="2444442"/>
            <a:ext cx="2175150" cy="2175150"/>
          </a:xfrm>
          <a:prstGeom prst="rect">
            <a:avLst/>
          </a:prstGeom>
          <a:noFill/>
          <a:ln>
            <a:noFill/>
          </a:ln>
        </p:spPr>
      </p:pic>
      <p:sp>
        <p:nvSpPr>
          <p:cNvPr id="249" name="Google Shape;249;p35"/>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95f1f2d40e_0_0"/>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lvl="0"/>
            <a:r>
              <a:rPr lang="en-US" dirty="0"/>
              <a:t>Content testing: Method</a:t>
            </a:r>
            <a:endParaRPr dirty="0"/>
          </a:p>
        </p:txBody>
      </p:sp>
      <p:sp>
        <p:nvSpPr>
          <p:cNvPr id="257" name="Google Shape;257;g295f1f2d40e_0_0"/>
          <p:cNvSpPr txBox="1">
            <a:spLocks noGrp="1"/>
          </p:cNvSpPr>
          <p:nvPr>
            <p:ph type="body" idx="1"/>
          </p:nvPr>
        </p:nvSpPr>
        <p:spPr>
          <a:xfrm>
            <a:off x="457200" y="1371600"/>
            <a:ext cx="3324900" cy="559200"/>
          </a:xfrm>
          <a:prstGeom prst="rect">
            <a:avLst/>
          </a:prstGeom>
          <a:noFill/>
          <a:ln>
            <a:noFill/>
          </a:ln>
        </p:spPr>
        <p:txBody>
          <a:bodyPr spcFirstLastPara="1" wrap="square" lIns="91425" tIns="45700" rIns="91425" bIns="45700" anchor="t" anchorCtr="0">
            <a:noAutofit/>
          </a:bodyPr>
          <a:lstStyle/>
          <a:p>
            <a:pPr marL="50800" lvl="0" indent="0" algn="l" rtl="0">
              <a:spcBef>
                <a:spcPts val="0"/>
              </a:spcBef>
              <a:spcAft>
                <a:spcPts val="1500"/>
              </a:spcAft>
              <a:buClr>
                <a:schemeClr val="dk1"/>
              </a:buClr>
              <a:buSzPts val="2800"/>
              <a:buFont typeface="Arial"/>
              <a:buNone/>
            </a:pPr>
            <a:r>
              <a:rPr lang="en-US" sz="3000" b="1" dirty="0"/>
              <a:t>Method</a:t>
            </a:r>
            <a:endParaRPr sz="3000" b="1" dirty="0"/>
          </a:p>
        </p:txBody>
      </p:sp>
      <p:sp>
        <p:nvSpPr>
          <p:cNvPr id="261" name="Google Shape;261;g295f1f2d40e_0_0"/>
          <p:cNvSpPr txBox="1">
            <a:spLocks noGrp="1"/>
          </p:cNvSpPr>
          <p:nvPr>
            <p:ph type="body" idx="1"/>
          </p:nvPr>
        </p:nvSpPr>
        <p:spPr>
          <a:xfrm>
            <a:off x="457200" y="2368650"/>
            <a:ext cx="3324900" cy="238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b="1" dirty="0"/>
              <a:t>4 participants</a:t>
            </a:r>
            <a:endParaRPr sz="2400" b="1" dirty="0"/>
          </a:p>
          <a:p>
            <a:pPr marL="457200" lvl="0" indent="-381000" algn="l" rtl="0">
              <a:spcBef>
                <a:spcPts val="1500"/>
              </a:spcBef>
              <a:spcAft>
                <a:spcPts val="0"/>
              </a:spcAft>
              <a:buSzPts val="2400"/>
              <a:buChar char="▪"/>
            </a:pPr>
            <a:r>
              <a:rPr lang="en-US" sz="2400" dirty="0"/>
              <a:t>2 designers</a:t>
            </a:r>
            <a:endParaRPr sz="2400" dirty="0"/>
          </a:p>
          <a:p>
            <a:pPr marL="457200" lvl="0" indent="-381000" algn="l" rtl="0">
              <a:spcBef>
                <a:spcPts val="1500"/>
              </a:spcBef>
              <a:spcAft>
                <a:spcPts val="0"/>
              </a:spcAft>
              <a:buSzPts val="2400"/>
              <a:buChar char="▪"/>
            </a:pPr>
            <a:r>
              <a:rPr lang="en-US" sz="2400" dirty="0"/>
              <a:t>2 developers</a:t>
            </a:r>
            <a:endParaRPr sz="2400" b="1" dirty="0"/>
          </a:p>
          <a:p>
            <a:pPr marL="50800" lvl="0" indent="0" algn="l" rtl="0">
              <a:spcBef>
                <a:spcPts val="1500"/>
              </a:spcBef>
              <a:spcAft>
                <a:spcPts val="1500"/>
              </a:spcAft>
              <a:buClr>
                <a:schemeClr val="dk1"/>
              </a:buClr>
              <a:buSzPts val="2800"/>
              <a:buFont typeface="Arial"/>
              <a:buNone/>
            </a:pPr>
            <a:endParaRPr sz="2400" b="1" dirty="0"/>
          </a:p>
        </p:txBody>
      </p:sp>
      <p:sp>
        <p:nvSpPr>
          <p:cNvPr id="260" name="Google Shape;260;g295f1f2d40e_0_0"/>
          <p:cNvSpPr txBox="1">
            <a:spLocks noGrp="1"/>
          </p:cNvSpPr>
          <p:nvPr>
            <p:ph type="body" idx="2"/>
          </p:nvPr>
        </p:nvSpPr>
        <p:spPr>
          <a:xfrm>
            <a:off x="3653650" y="2368650"/>
            <a:ext cx="5844000" cy="495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b="1"/>
              <a:t>30-minute semi-structured interviews</a:t>
            </a:r>
            <a:endParaRPr sz="2400" b="1"/>
          </a:p>
          <a:p>
            <a:pPr marL="457200" lvl="0" indent="-381000" algn="l" rtl="0">
              <a:spcBef>
                <a:spcPts val="1500"/>
              </a:spcBef>
              <a:spcAft>
                <a:spcPts val="0"/>
              </a:spcAft>
              <a:buSzPts val="2400"/>
              <a:buChar char="▪"/>
            </a:pPr>
            <a:r>
              <a:rPr lang="en-US" sz="2400"/>
              <a:t>Expectations</a:t>
            </a:r>
            <a:endParaRPr sz="2400"/>
          </a:p>
          <a:p>
            <a:pPr marL="457200" lvl="0" indent="-381000" algn="l" rtl="0">
              <a:spcBef>
                <a:spcPts val="1500"/>
              </a:spcBef>
              <a:spcAft>
                <a:spcPts val="0"/>
              </a:spcAft>
              <a:buSzPts val="2400"/>
              <a:buChar char="▪"/>
            </a:pPr>
            <a:r>
              <a:rPr lang="en-US" sz="2400"/>
              <a:t>Scanning (30 sec)</a:t>
            </a:r>
            <a:endParaRPr sz="2400"/>
          </a:p>
          <a:p>
            <a:pPr marL="457200" lvl="0" indent="-381000" algn="l" rtl="0">
              <a:spcBef>
                <a:spcPts val="1500"/>
              </a:spcBef>
              <a:spcAft>
                <a:spcPts val="0"/>
              </a:spcAft>
              <a:buSzPts val="2400"/>
              <a:buChar char="▪"/>
            </a:pPr>
            <a:r>
              <a:rPr lang="en-US" sz="2400"/>
              <a:t>Reading (7 min)</a:t>
            </a:r>
            <a:endParaRPr sz="2400"/>
          </a:p>
          <a:p>
            <a:pPr marL="457200" lvl="0" indent="-381000" algn="l" rtl="0">
              <a:spcBef>
                <a:spcPts val="1500"/>
              </a:spcBef>
              <a:spcAft>
                <a:spcPts val="0"/>
              </a:spcAft>
              <a:buSzPts val="2400"/>
              <a:buChar char="▪"/>
            </a:pPr>
            <a:r>
              <a:rPr lang="en-US" sz="2400"/>
              <a:t>Follow-up questions</a:t>
            </a:r>
            <a:endParaRPr sz="2400" b="1"/>
          </a:p>
          <a:p>
            <a:pPr marL="0" lvl="0" indent="0" algn="l" rtl="0">
              <a:spcBef>
                <a:spcPts val="1500"/>
              </a:spcBef>
              <a:spcAft>
                <a:spcPts val="1500"/>
              </a:spcAft>
              <a:buNone/>
            </a:pPr>
            <a:endParaRPr sz="2400"/>
          </a:p>
        </p:txBody>
      </p:sp>
      <p:pic>
        <p:nvPicPr>
          <p:cNvPr id="259" name="Google Shape;259;g295f1f2d40e_0_0" descr="Two characters with speech bubbles"/>
          <p:cNvPicPr preferRelativeResize="0"/>
          <p:nvPr/>
        </p:nvPicPr>
        <p:blipFill rotWithShape="1">
          <a:blip r:embed="rId3">
            <a:alphaModFix/>
          </a:blip>
          <a:srcRect/>
          <a:stretch/>
        </p:blipFill>
        <p:spPr>
          <a:xfrm>
            <a:off x="9633325" y="2511025"/>
            <a:ext cx="2101450" cy="2101450"/>
          </a:xfrm>
          <a:prstGeom prst="rect">
            <a:avLst/>
          </a:prstGeom>
          <a:noFill/>
          <a:ln>
            <a:noFill/>
          </a:ln>
        </p:spPr>
      </p:pic>
      <p:sp>
        <p:nvSpPr>
          <p:cNvPr id="258" name="Google Shape;258;g295f1f2d40e_0_0"/>
          <p:cNvSpPr txBox="1">
            <a:spLocks noGrp="1"/>
          </p:cNvSpPr>
          <p:nvPr>
            <p:ph type="sldNum" idx="12"/>
          </p:nvPr>
        </p:nvSpPr>
        <p:spPr>
          <a:xfrm>
            <a:off x="11465983" y="6492240"/>
            <a:ext cx="268800" cy="183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Questions we asked</a:t>
            </a:r>
            <a:endParaRPr/>
          </a:p>
        </p:txBody>
      </p:sp>
      <p:sp>
        <p:nvSpPr>
          <p:cNvPr id="267" name="Google Shape;267;p36"/>
          <p:cNvSpPr txBox="1">
            <a:spLocks noGrp="1"/>
          </p:cNvSpPr>
          <p:nvPr>
            <p:ph type="body" idx="1"/>
          </p:nvPr>
        </p:nvSpPr>
        <p:spPr>
          <a:xfrm>
            <a:off x="457200" y="1178800"/>
            <a:ext cx="8189700" cy="51510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0"/>
              </a:spcBef>
              <a:spcAft>
                <a:spcPts val="0"/>
              </a:spcAft>
              <a:buClr>
                <a:srgbClr val="006197"/>
              </a:buClr>
              <a:buSzPts val="2400"/>
              <a:buFont typeface="Noto Sans Symbols"/>
              <a:buChar char="▪"/>
            </a:pPr>
            <a:r>
              <a:rPr lang="en-US" sz="2400"/>
              <a:t>Would you please summarize the information on that page in your own words?</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What was easy or difficult to understand? Why? </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What questions do you have after reading that content?</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What is missing that you’d like to see/what further information do you need? </a:t>
            </a:r>
            <a:endParaRPr sz="2400"/>
          </a:p>
          <a:p>
            <a:pPr marL="457200" marR="0" lvl="0" indent="-381000" algn="l" rtl="0">
              <a:lnSpc>
                <a:spcPct val="100000"/>
              </a:lnSpc>
              <a:spcBef>
                <a:spcPts val="1500"/>
              </a:spcBef>
              <a:spcAft>
                <a:spcPts val="1500"/>
              </a:spcAft>
              <a:buClr>
                <a:srgbClr val="006197"/>
              </a:buClr>
              <a:buSzPts val="2400"/>
              <a:buFont typeface="Noto Sans Symbols"/>
              <a:buChar char="▪"/>
            </a:pPr>
            <a:r>
              <a:rPr lang="en-US" sz="2400"/>
              <a:t>What might you change and why?</a:t>
            </a:r>
            <a:endParaRPr sz="2400"/>
          </a:p>
        </p:txBody>
      </p:sp>
      <p:sp>
        <p:nvSpPr>
          <p:cNvPr id="268" name="Google Shape;268;p3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23</a:t>
            </a:fld>
            <a:endParaRPr/>
          </a:p>
        </p:txBody>
      </p:sp>
      <p:pic>
        <p:nvPicPr>
          <p:cNvPr id="269" name="Google Shape;269;p36" descr="Two characters with speech bubbles"/>
          <p:cNvPicPr preferRelativeResize="0"/>
          <p:nvPr/>
        </p:nvPicPr>
        <p:blipFill rotWithShape="1">
          <a:blip r:embed="rId3">
            <a:alphaModFix/>
          </a:blip>
          <a:srcRect/>
          <a:stretch/>
        </p:blipFill>
        <p:spPr>
          <a:xfrm>
            <a:off x="9633325" y="2511025"/>
            <a:ext cx="2101450" cy="2101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We learned we were mostly on the right track</a:t>
            </a:r>
            <a:endParaRPr/>
          </a:p>
        </p:txBody>
      </p:sp>
      <p:sp>
        <p:nvSpPr>
          <p:cNvPr id="275" name="Google Shape;275;p37"/>
          <p:cNvSpPr txBox="1">
            <a:spLocks noGrp="1"/>
          </p:cNvSpPr>
          <p:nvPr>
            <p:ph type="body" idx="1"/>
          </p:nvPr>
        </p:nvSpPr>
        <p:spPr>
          <a:xfrm>
            <a:off x="457200" y="1139699"/>
            <a:ext cx="5486400" cy="516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00"/>
              <a:buNone/>
            </a:pPr>
            <a:r>
              <a:rPr lang="en-US" sz="2400" b="1"/>
              <a:t>What worked</a:t>
            </a:r>
            <a:endParaRPr sz="2400" b="1"/>
          </a:p>
          <a:p>
            <a:pPr marL="285750" lvl="0" indent="-260350" algn="l" rtl="0">
              <a:lnSpc>
                <a:spcPct val="100000"/>
              </a:lnSpc>
              <a:spcBef>
                <a:spcPts val="1500"/>
              </a:spcBef>
              <a:spcAft>
                <a:spcPts val="0"/>
              </a:spcAft>
              <a:buSzPts val="2400"/>
              <a:buChar char="▪"/>
            </a:pPr>
            <a:r>
              <a:rPr lang="en-US" sz="2400"/>
              <a:t>Meets or exceeds user expectations</a:t>
            </a:r>
            <a:endParaRPr sz="2400"/>
          </a:p>
          <a:p>
            <a:pPr marL="285750" lvl="0" indent="-260350" algn="l" rtl="0">
              <a:lnSpc>
                <a:spcPct val="100000"/>
              </a:lnSpc>
              <a:spcBef>
                <a:spcPts val="1500"/>
              </a:spcBef>
              <a:spcAft>
                <a:spcPts val="0"/>
              </a:spcAft>
              <a:buSzPts val="2400"/>
              <a:buChar char="▪"/>
            </a:pPr>
            <a:r>
              <a:rPr lang="en-US" sz="2400"/>
              <a:t>Increases confidence</a:t>
            </a:r>
            <a:endParaRPr sz="2400"/>
          </a:p>
          <a:p>
            <a:pPr marL="285750" lvl="0" indent="-260350" algn="l" rtl="0">
              <a:lnSpc>
                <a:spcPct val="100000"/>
              </a:lnSpc>
              <a:spcBef>
                <a:spcPts val="1500"/>
              </a:spcBef>
              <a:spcAft>
                <a:spcPts val="0"/>
              </a:spcAft>
              <a:buSzPts val="2400"/>
              <a:buChar char="▪"/>
            </a:pPr>
            <a:r>
              <a:rPr lang="en-US" sz="2400"/>
              <a:t>Empowering</a:t>
            </a:r>
            <a:endParaRPr sz="2400"/>
          </a:p>
          <a:p>
            <a:pPr marL="285750" lvl="0" indent="-260350" algn="l" rtl="0">
              <a:lnSpc>
                <a:spcPct val="100000"/>
              </a:lnSpc>
              <a:spcBef>
                <a:spcPts val="1500"/>
              </a:spcBef>
              <a:spcAft>
                <a:spcPts val="0"/>
              </a:spcAft>
              <a:buSzPts val="2400"/>
              <a:buChar char="▪"/>
            </a:pPr>
            <a:r>
              <a:rPr lang="en-US" sz="2400"/>
              <a:t>Comprehensive</a:t>
            </a:r>
            <a:endParaRPr sz="2400"/>
          </a:p>
          <a:p>
            <a:pPr marL="285750" lvl="0" indent="-260350" algn="l" rtl="0">
              <a:lnSpc>
                <a:spcPct val="100000"/>
              </a:lnSpc>
              <a:spcBef>
                <a:spcPts val="1500"/>
              </a:spcBef>
              <a:spcAft>
                <a:spcPts val="1500"/>
              </a:spcAft>
              <a:buSzPts val="2400"/>
              <a:buChar char="▪"/>
            </a:pPr>
            <a:r>
              <a:rPr lang="en-US" sz="2400"/>
              <a:t>Understandable</a:t>
            </a:r>
            <a:endParaRPr sz="2400"/>
          </a:p>
        </p:txBody>
      </p:sp>
      <p:pic>
        <p:nvPicPr>
          <p:cNvPr id="277" name="Google Shape;277;p37" descr="Sample of the critical checklist content tested, including major sections outlining what USWDS has done to ensure the accordion is accessible (such as testing with specific software like Axe-dev tools, manual keyboard testing, and more. Another major section shows best practices for integrating accessibility into the accordion component."/>
          <p:cNvPicPr preferRelativeResize="0"/>
          <p:nvPr/>
        </p:nvPicPr>
        <p:blipFill>
          <a:blip r:embed="rId3">
            <a:alphaModFix/>
          </a:blip>
          <a:stretch>
            <a:fillRect/>
          </a:stretch>
        </p:blipFill>
        <p:spPr>
          <a:xfrm>
            <a:off x="6561225" y="1139700"/>
            <a:ext cx="4904750" cy="5115476"/>
          </a:xfrm>
          <a:prstGeom prst="rect">
            <a:avLst/>
          </a:prstGeom>
          <a:no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pic>
      <p:sp>
        <p:nvSpPr>
          <p:cNvPr id="276" name="Google Shape;276;p37"/>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We learned what we needed to improve</a:t>
            </a:r>
            <a:endParaRPr/>
          </a:p>
        </p:txBody>
      </p:sp>
      <p:sp>
        <p:nvSpPr>
          <p:cNvPr id="283" name="Google Shape;283;p38"/>
          <p:cNvSpPr txBox="1">
            <a:spLocks noGrp="1"/>
          </p:cNvSpPr>
          <p:nvPr>
            <p:ph type="body" idx="1"/>
          </p:nvPr>
        </p:nvSpPr>
        <p:spPr>
          <a:xfrm>
            <a:off x="457200" y="1080100"/>
            <a:ext cx="5194200" cy="5308500"/>
          </a:xfrm>
          <a:prstGeom prst="rect">
            <a:avLst/>
          </a:prstGeom>
          <a:noFill/>
          <a:ln>
            <a:noFill/>
          </a:ln>
        </p:spPr>
        <p:txBody>
          <a:bodyPr spcFirstLastPara="1" wrap="square" lIns="91425" tIns="45700" rIns="91425" bIns="45700" anchor="ctr" anchorCtr="0">
            <a:noAutofit/>
          </a:bodyPr>
          <a:lstStyle/>
          <a:p>
            <a:pPr marL="50800" lvl="0" indent="0" algn="l" rtl="0">
              <a:lnSpc>
                <a:spcPct val="100000"/>
              </a:lnSpc>
              <a:spcBef>
                <a:spcPts val="0"/>
              </a:spcBef>
              <a:spcAft>
                <a:spcPts val="0"/>
              </a:spcAft>
              <a:buSzPts val="2800"/>
              <a:buNone/>
            </a:pPr>
            <a:r>
              <a:rPr lang="en-US" sz="2400" b="1"/>
              <a:t>What to improve</a:t>
            </a:r>
            <a:endParaRPr sz="2400"/>
          </a:p>
          <a:p>
            <a:pPr marL="285750" lvl="0" indent="-260350" algn="l" rtl="0">
              <a:lnSpc>
                <a:spcPct val="100000"/>
              </a:lnSpc>
              <a:spcBef>
                <a:spcPts val="1500"/>
              </a:spcBef>
              <a:spcAft>
                <a:spcPts val="0"/>
              </a:spcAft>
              <a:buSzPts val="2400"/>
              <a:buChar char="▪"/>
            </a:pPr>
            <a:r>
              <a:rPr lang="en-US" sz="2400"/>
              <a:t>Extensive content could be overwhelming</a:t>
            </a:r>
            <a:endParaRPr sz="2400"/>
          </a:p>
          <a:p>
            <a:pPr marL="285750" lvl="0" indent="-260350" algn="l" rtl="0">
              <a:lnSpc>
                <a:spcPct val="100000"/>
              </a:lnSpc>
              <a:spcBef>
                <a:spcPts val="1500"/>
              </a:spcBef>
              <a:spcAft>
                <a:spcPts val="0"/>
              </a:spcAft>
              <a:buSzPts val="2400"/>
              <a:buChar char="▪"/>
            </a:pPr>
            <a:r>
              <a:rPr lang="en-US" sz="2400"/>
              <a:t>Clarity about responsibilities</a:t>
            </a:r>
            <a:endParaRPr sz="2400"/>
          </a:p>
          <a:p>
            <a:pPr marL="285750" lvl="0" indent="-260350" algn="l" rtl="0">
              <a:lnSpc>
                <a:spcPct val="100000"/>
              </a:lnSpc>
              <a:spcBef>
                <a:spcPts val="1500"/>
              </a:spcBef>
              <a:spcAft>
                <a:spcPts val="0"/>
              </a:spcAft>
              <a:buSzPts val="2400"/>
              <a:buChar char="▪"/>
            </a:pPr>
            <a:r>
              <a:rPr lang="en-US" sz="2400"/>
              <a:t>The role of ARIA</a:t>
            </a:r>
            <a:endParaRPr sz="2400"/>
          </a:p>
          <a:p>
            <a:pPr marL="285750" lvl="0" indent="-260350" algn="l" rtl="0">
              <a:lnSpc>
                <a:spcPct val="100000"/>
              </a:lnSpc>
              <a:spcBef>
                <a:spcPts val="1500"/>
              </a:spcBef>
              <a:spcAft>
                <a:spcPts val="0"/>
              </a:spcAft>
              <a:buSzPts val="2400"/>
              <a:buChar char="▪"/>
            </a:pPr>
            <a:r>
              <a:rPr lang="en-US" sz="2400"/>
              <a:t>The basics: Color contrast, font size, text length, etc.</a:t>
            </a:r>
            <a:endParaRPr sz="2400"/>
          </a:p>
          <a:p>
            <a:pPr marL="285750" lvl="0" indent="-260350" algn="l" rtl="0">
              <a:lnSpc>
                <a:spcPct val="100000"/>
              </a:lnSpc>
              <a:spcBef>
                <a:spcPts val="1500"/>
              </a:spcBef>
              <a:spcAft>
                <a:spcPts val="1500"/>
              </a:spcAft>
              <a:buSzPts val="2400"/>
              <a:buChar char="▪"/>
            </a:pPr>
            <a:r>
              <a:rPr lang="en-US" sz="2400"/>
              <a:t>Testing results</a:t>
            </a:r>
            <a:endParaRPr sz="2400"/>
          </a:p>
        </p:txBody>
      </p:sp>
      <p:pic>
        <p:nvPicPr>
          <p:cNvPr id="285" name="Google Shape;285;p38" descr="Sample of the critical checklist content tested, including major sections outlining what USWDS has done to ensure the accordion is accessible (such as testing with specific software like Axe-dev tools, manual keyboard testing, and more. Another major section shows best practices for integrating accessibility into the accordion component."/>
          <p:cNvPicPr preferRelativeResize="0"/>
          <p:nvPr/>
        </p:nvPicPr>
        <p:blipFill>
          <a:blip r:embed="rId3">
            <a:alphaModFix/>
          </a:blip>
          <a:stretch>
            <a:fillRect/>
          </a:stretch>
        </p:blipFill>
        <p:spPr>
          <a:xfrm>
            <a:off x="6561225" y="1139700"/>
            <a:ext cx="4904750" cy="5115476"/>
          </a:xfrm>
          <a:prstGeom prst="rect">
            <a:avLst/>
          </a:prstGeom>
          <a:no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pic>
      <p:sp>
        <p:nvSpPr>
          <p:cNvPr id="284" name="Google Shape;284;p3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Clip: Clarity about responsibilities</a:t>
            </a:r>
            <a:endParaRPr/>
          </a:p>
        </p:txBody>
      </p:sp>
      <p:pic>
        <p:nvPicPr>
          <p:cNvPr id="3" name="Responsibilities confusion clip.mp4" descr="Content testing with a user shows a page of critical checklist content and an anonymized user image">
            <a:hlinkClick r:id="" action="ppaction://media"/>
            <a:extLst>
              <a:ext uri="{FF2B5EF4-FFF2-40B4-BE49-F238E27FC236}">
                <a16:creationId xmlns:a16="http://schemas.microsoft.com/office/drawing/2014/main" id="{056287BC-93F3-E526-893F-8A164A2F3F2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09062" y="1288999"/>
            <a:ext cx="8573866" cy="4822799"/>
          </a:xfrm>
          <a:prstGeom prst="rect">
            <a:avLst/>
          </a:prstGeom>
        </p:spPr>
      </p:pic>
      <p:sp>
        <p:nvSpPr>
          <p:cNvPr id="291" name="Google Shape;291;p3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0"/>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What’s next?</a:t>
            </a:r>
            <a:endParaRPr/>
          </a:p>
        </p:txBody>
      </p:sp>
      <p:sp>
        <p:nvSpPr>
          <p:cNvPr id="298" name="Google Shape;298;p40"/>
          <p:cNvSpPr txBox="1">
            <a:spLocks noGrp="1"/>
          </p:cNvSpPr>
          <p:nvPr>
            <p:ph type="body" idx="1"/>
          </p:nvPr>
        </p:nvSpPr>
        <p:spPr>
          <a:xfrm>
            <a:off x="457200" y="1371600"/>
            <a:ext cx="5253000" cy="49377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SzPts val="2800"/>
              <a:buNone/>
            </a:pPr>
            <a:r>
              <a:rPr lang="en-US" sz="2400" b="1"/>
              <a:t>Where are we now</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Completed audit of about half of our components</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Completed accessibility-focused usability testing with key components</a:t>
            </a:r>
            <a:endParaRPr sz="2400"/>
          </a:p>
          <a:p>
            <a:pPr marL="457200" marR="0" lvl="0" indent="-381000" algn="l" rtl="0">
              <a:lnSpc>
                <a:spcPct val="100000"/>
              </a:lnSpc>
              <a:spcBef>
                <a:spcPts val="1500"/>
              </a:spcBef>
              <a:spcAft>
                <a:spcPts val="1500"/>
              </a:spcAft>
              <a:buSzPts val="2400"/>
              <a:buChar char="▪"/>
            </a:pPr>
            <a:r>
              <a:rPr lang="en-US" sz="2400"/>
              <a:t>Prototyping new content page</a:t>
            </a:r>
            <a:endParaRPr sz="2400"/>
          </a:p>
        </p:txBody>
      </p:sp>
      <p:sp>
        <p:nvSpPr>
          <p:cNvPr id="299" name="Google Shape;299;p40"/>
          <p:cNvSpPr txBox="1">
            <a:spLocks noGrp="1"/>
          </p:cNvSpPr>
          <p:nvPr>
            <p:ph type="body" idx="2"/>
          </p:nvPr>
        </p:nvSpPr>
        <p:spPr>
          <a:xfrm>
            <a:off x="6248400" y="1371600"/>
            <a:ext cx="5253000" cy="49530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SzPts val="2800"/>
              <a:buNone/>
            </a:pPr>
            <a:r>
              <a:rPr lang="en-US" sz="2400" b="1"/>
              <a:t>Where we want to go</a:t>
            </a:r>
            <a:endParaRPr sz="2400"/>
          </a:p>
          <a:p>
            <a:pPr marL="457200" lvl="0" indent="-381000" algn="l" rtl="0">
              <a:spcBef>
                <a:spcPts val="1500"/>
              </a:spcBef>
              <a:spcAft>
                <a:spcPts val="0"/>
              </a:spcAft>
              <a:buSzPts val="2400"/>
              <a:buChar char="▪"/>
            </a:pPr>
            <a:r>
              <a:rPr lang="en-US" sz="2400"/>
              <a:t>Re-test new page content </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Publish first critical checklists to our website</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Augment critical checklists with key usability requirements</a:t>
            </a:r>
            <a:endParaRPr sz="2400"/>
          </a:p>
          <a:p>
            <a:pPr marL="457200" marR="0" lvl="0" indent="-381000" algn="l" rtl="0">
              <a:lnSpc>
                <a:spcPct val="100000"/>
              </a:lnSpc>
              <a:spcBef>
                <a:spcPts val="1500"/>
              </a:spcBef>
              <a:spcAft>
                <a:spcPts val="1500"/>
              </a:spcAft>
              <a:buSzPts val="2400"/>
              <a:buChar char="▪"/>
            </a:pPr>
            <a:r>
              <a:rPr lang="en-US" sz="2400"/>
              <a:t>Broader accessibility testing</a:t>
            </a:r>
            <a:endParaRPr sz="2400"/>
          </a:p>
        </p:txBody>
      </p:sp>
      <p:sp>
        <p:nvSpPr>
          <p:cNvPr id="300" name="Google Shape;300;p4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What we’ve built</a:t>
            </a:r>
            <a:endParaRPr/>
          </a:p>
        </p:txBody>
      </p:sp>
      <p:sp>
        <p:nvSpPr>
          <p:cNvPr id="306" name="Google Shape;306;p41"/>
          <p:cNvSpPr txBox="1">
            <a:spLocks noGrp="1"/>
          </p:cNvSpPr>
          <p:nvPr>
            <p:ph type="body" idx="1"/>
          </p:nvPr>
        </p:nvSpPr>
        <p:spPr>
          <a:xfrm>
            <a:off x="457200" y="2060028"/>
            <a:ext cx="11277600" cy="4249332"/>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700"/>
              </a:spcBef>
              <a:spcAft>
                <a:spcPts val="0"/>
              </a:spcAft>
              <a:buSzPts val="2800"/>
              <a:buNone/>
            </a:pPr>
            <a:r>
              <a:rPr lang="en-US" sz="18000"/>
              <a:t>Demo</a:t>
            </a:r>
            <a:endParaRPr/>
          </a:p>
        </p:txBody>
      </p:sp>
      <p:sp>
        <p:nvSpPr>
          <p:cNvPr id="307" name="Google Shape;307;p4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942b621540_1_16"/>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Get in touch with us!</a:t>
            </a:r>
            <a:endParaRPr/>
          </a:p>
        </p:txBody>
      </p:sp>
      <p:sp>
        <p:nvSpPr>
          <p:cNvPr id="313" name="Google Shape;313;g2942b621540_1_16"/>
          <p:cNvSpPr txBox="1">
            <a:spLocks noGrp="1"/>
          </p:cNvSpPr>
          <p:nvPr>
            <p:ph type="body" idx="1"/>
          </p:nvPr>
        </p:nvSpPr>
        <p:spPr>
          <a:xfrm>
            <a:off x="457200" y="1371600"/>
            <a:ext cx="11277600" cy="4807500"/>
          </a:xfrm>
          <a:prstGeom prst="rect">
            <a:avLst/>
          </a:prstGeom>
          <a:noFill/>
          <a:ln>
            <a:noFill/>
          </a:ln>
        </p:spPr>
        <p:txBody>
          <a:bodyPr spcFirstLastPara="1" wrap="square" lIns="91425" tIns="45700" rIns="91425" bIns="45700" anchor="ctr" anchorCtr="0">
            <a:noAutofit/>
          </a:bodyPr>
          <a:lstStyle/>
          <a:p>
            <a:pPr marL="50800" lvl="0" indent="0" algn="l" rtl="0">
              <a:spcBef>
                <a:spcPts val="700"/>
              </a:spcBef>
              <a:spcAft>
                <a:spcPts val="0"/>
              </a:spcAft>
              <a:buClr>
                <a:schemeClr val="dk1"/>
              </a:buClr>
              <a:buSzPts val="2800"/>
              <a:buFont typeface="Arial"/>
              <a:buNone/>
            </a:pPr>
            <a:r>
              <a:rPr lang="en-US" sz="2400" b="1"/>
              <a:t>Website and newsletter: </a:t>
            </a:r>
            <a:r>
              <a:rPr lang="en-US" sz="2400" u="sng">
                <a:solidFill>
                  <a:schemeClr val="hlink"/>
                </a:solidFill>
                <a:hlinkClick r:id="rId3"/>
              </a:rPr>
              <a:t>designsystem.digital.gov</a:t>
            </a:r>
            <a:endParaRPr sz="2400"/>
          </a:p>
          <a:p>
            <a:pPr marL="50800" lvl="0" indent="0" algn="l" rtl="0">
              <a:lnSpc>
                <a:spcPct val="100000"/>
              </a:lnSpc>
              <a:spcBef>
                <a:spcPts val="700"/>
              </a:spcBef>
              <a:spcAft>
                <a:spcPts val="0"/>
              </a:spcAft>
              <a:buSzPts val="2800"/>
              <a:buNone/>
            </a:pPr>
            <a:r>
              <a:rPr lang="en-US" sz="2400" b="1"/>
              <a:t>Email: </a:t>
            </a:r>
            <a:r>
              <a:rPr lang="en-US" sz="2400"/>
              <a:t>uswds@gsa.gov</a:t>
            </a:r>
            <a:endParaRPr sz="2400"/>
          </a:p>
          <a:p>
            <a:pPr marL="50800" lvl="0" indent="0" algn="l" rtl="0">
              <a:lnSpc>
                <a:spcPct val="100000"/>
              </a:lnSpc>
              <a:spcBef>
                <a:spcPts val="700"/>
              </a:spcBef>
              <a:spcAft>
                <a:spcPts val="0"/>
              </a:spcAft>
              <a:buSzPts val="2800"/>
              <a:buNone/>
            </a:pPr>
            <a:r>
              <a:rPr lang="en-US" sz="2400" b="1"/>
              <a:t>Slack: </a:t>
            </a:r>
            <a:r>
              <a:rPr lang="en-US" sz="2400" u="sng">
                <a:solidFill>
                  <a:schemeClr val="hlink"/>
                </a:solidFill>
                <a:hlinkClick r:id="rId4"/>
              </a:rPr>
              <a:t>chat.18f.gov</a:t>
            </a:r>
            <a:endParaRPr sz="2400"/>
          </a:p>
          <a:p>
            <a:pPr marL="50800" lvl="0" indent="0" algn="l" rtl="0">
              <a:lnSpc>
                <a:spcPct val="100000"/>
              </a:lnSpc>
              <a:spcBef>
                <a:spcPts val="700"/>
              </a:spcBef>
              <a:spcAft>
                <a:spcPts val="0"/>
              </a:spcAft>
              <a:buSzPts val="2800"/>
              <a:buNone/>
            </a:pPr>
            <a:r>
              <a:rPr lang="en-US" sz="2400" b="1"/>
              <a:t>Monthly calls: </a:t>
            </a:r>
            <a:r>
              <a:rPr lang="en-US" sz="2400" u="sng">
                <a:solidFill>
                  <a:schemeClr val="hlink"/>
                </a:solidFill>
                <a:hlinkClick r:id="rId5"/>
              </a:rPr>
              <a:t>digital.gov</a:t>
            </a:r>
            <a:endParaRPr sz="2400"/>
          </a:p>
          <a:p>
            <a:pPr marL="50800" lvl="0" indent="0" algn="l" rtl="0">
              <a:lnSpc>
                <a:spcPct val="100000"/>
              </a:lnSpc>
              <a:spcBef>
                <a:spcPts val="700"/>
              </a:spcBef>
              <a:spcAft>
                <a:spcPts val="0"/>
              </a:spcAft>
              <a:buSzPts val="2800"/>
              <a:buNone/>
            </a:pPr>
            <a:r>
              <a:rPr lang="en-US" sz="2400" b="1"/>
              <a:t>Github:</a:t>
            </a:r>
            <a:r>
              <a:rPr lang="en-US" sz="2400"/>
              <a:t> </a:t>
            </a:r>
            <a:r>
              <a:rPr lang="en-US" sz="2400" u="sng">
                <a:solidFill>
                  <a:schemeClr val="hlink"/>
                </a:solidFill>
                <a:hlinkClick r:id="rId6"/>
              </a:rPr>
              <a:t>github.com/uswds</a:t>
            </a:r>
            <a:endParaRPr sz="2400"/>
          </a:p>
        </p:txBody>
      </p:sp>
      <p:sp>
        <p:nvSpPr>
          <p:cNvPr id="314" name="Google Shape;314;g2942b621540_1_16"/>
          <p:cNvSpPr txBox="1">
            <a:spLocks noGrp="1"/>
          </p:cNvSpPr>
          <p:nvPr>
            <p:ph type="sldNum" idx="12"/>
          </p:nvPr>
        </p:nvSpPr>
        <p:spPr>
          <a:xfrm>
            <a:off x="11465983" y="6492240"/>
            <a:ext cx="268800" cy="183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 common design language</a:t>
            </a:r>
            <a:endParaRPr/>
          </a:p>
        </p:txBody>
      </p:sp>
      <p:sp>
        <p:nvSpPr>
          <p:cNvPr id="87" name="Google Shape;87;p17"/>
          <p:cNvSpPr txBox="1">
            <a:spLocks noGrp="1"/>
          </p:cNvSpPr>
          <p:nvPr>
            <p:ph type="body" idx="1"/>
          </p:nvPr>
        </p:nvSpPr>
        <p:spPr>
          <a:xfrm>
            <a:off x="457200" y="1134650"/>
            <a:ext cx="6408900" cy="51804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0"/>
              </a:spcBef>
              <a:spcAft>
                <a:spcPts val="0"/>
              </a:spcAft>
              <a:buClr>
                <a:srgbClr val="006197"/>
              </a:buClr>
              <a:buSzPts val="2400"/>
              <a:buFont typeface="Noto Sans Symbols"/>
              <a:buChar char="▪"/>
            </a:pPr>
            <a:r>
              <a:rPr lang="en-US" sz="2400"/>
              <a:t>Design principles</a:t>
            </a:r>
            <a:endParaRPr sz="2400"/>
          </a:p>
          <a:p>
            <a:pPr marL="457200" lvl="0" indent="-381000" algn="l" rtl="0">
              <a:spcBef>
                <a:spcPts val="1500"/>
              </a:spcBef>
              <a:spcAft>
                <a:spcPts val="0"/>
              </a:spcAft>
              <a:buSzPts val="2400"/>
              <a:buChar char="▪"/>
            </a:pPr>
            <a:r>
              <a:rPr lang="en-US" sz="2400"/>
              <a:t>Interaction guidance (patterns)</a:t>
            </a:r>
            <a:endParaRPr sz="2400"/>
          </a:p>
          <a:p>
            <a:pPr marL="457200" marR="0" lvl="0" indent="-381000" algn="l" rtl="0">
              <a:lnSpc>
                <a:spcPct val="100000"/>
              </a:lnSpc>
              <a:spcBef>
                <a:spcPts val="1500"/>
              </a:spcBef>
              <a:spcAft>
                <a:spcPts val="0"/>
              </a:spcAft>
              <a:buClr>
                <a:srgbClr val="006197"/>
              </a:buClr>
              <a:buSzPts val="2400"/>
              <a:buFont typeface="Noto Sans Symbols"/>
              <a:buChar char="▪"/>
            </a:pPr>
            <a:r>
              <a:rPr lang="en-US" sz="2400"/>
              <a:t>Components</a:t>
            </a:r>
            <a:endParaRPr sz="2400"/>
          </a:p>
          <a:p>
            <a:pPr marL="457200" marR="0" lvl="0" indent="-381000" algn="l" rtl="0">
              <a:lnSpc>
                <a:spcPct val="100000"/>
              </a:lnSpc>
              <a:spcBef>
                <a:spcPts val="1500"/>
              </a:spcBef>
              <a:spcAft>
                <a:spcPts val="0"/>
              </a:spcAft>
              <a:buSzPts val="2400"/>
              <a:buChar char="▪"/>
            </a:pPr>
            <a:r>
              <a:rPr lang="en-US" sz="2400"/>
              <a:t>Palettes (design tokens)</a:t>
            </a:r>
            <a:endParaRPr sz="2400"/>
          </a:p>
          <a:p>
            <a:pPr marL="457200" marR="0" lvl="0" indent="-381000" algn="l" rtl="0">
              <a:lnSpc>
                <a:spcPct val="100000"/>
              </a:lnSpc>
              <a:spcBef>
                <a:spcPts val="1500"/>
              </a:spcBef>
              <a:spcAft>
                <a:spcPts val="1500"/>
              </a:spcAft>
              <a:buSzPts val="2400"/>
              <a:buChar char="▪"/>
            </a:pPr>
            <a:r>
              <a:rPr lang="en-US" sz="2400"/>
              <a:t>Usability and accessibility guidance</a:t>
            </a:r>
            <a:endParaRPr sz="2400"/>
          </a:p>
        </p:txBody>
      </p:sp>
      <p:pic>
        <p:nvPicPr>
          <p:cNvPr id="88" name="Google Shape;88;p17" descr="A date selector component"/>
          <p:cNvPicPr preferRelativeResize="0"/>
          <p:nvPr/>
        </p:nvPicPr>
        <p:blipFill rotWithShape="1">
          <a:blip r:embed="rId3">
            <a:alphaModFix/>
          </a:blip>
          <a:srcRect/>
          <a:stretch/>
        </p:blipFill>
        <p:spPr>
          <a:xfrm>
            <a:off x="7364964" y="2524105"/>
            <a:ext cx="4600386" cy="1642030"/>
          </a:xfrm>
          <a:prstGeom prst="rect">
            <a:avLst/>
          </a:prstGeom>
          <a:noFill/>
          <a:ln>
            <a:noFill/>
          </a:ln>
        </p:spPr>
      </p:pic>
      <p:sp>
        <p:nvSpPr>
          <p:cNvPr id="89" name="Google Shape;89;p17"/>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Who uses USWDS and what do they need?</a:t>
            </a:r>
            <a:endParaRPr/>
          </a:p>
        </p:txBody>
      </p:sp>
      <p:sp>
        <p:nvSpPr>
          <p:cNvPr id="95" name="Google Shape;95;p18"/>
          <p:cNvSpPr txBox="1">
            <a:spLocks noGrp="1"/>
          </p:cNvSpPr>
          <p:nvPr>
            <p:ph type="body" idx="1"/>
          </p:nvPr>
        </p:nvSpPr>
        <p:spPr>
          <a:xfrm>
            <a:off x="457200" y="1371600"/>
            <a:ext cx="5418108" cy="493776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700"/>
              </a:spcBef>
              <a:spcAft>
                <a:spcPts val="0"/>
              </a:spcAft>
              <a:buSzPts val="2800"/>
              <a:buNone/>
            </a:pPr>
            <a:r>
              <a:rPr lang="en-US" sz="2400" b="1"/>
              <a:t>Our users are...</a:t>
            </a:r>
            <a:endParaRPr sz="2400" b="1"/>
          </a:p>
          <a:p>
            <a:pPr marL="50800" lvl="0" indent="0" algn="l" rtl="0">
              <a:lnSpc>
                <a:spcPct val="100000"/>
              </a:lnSpc>
              <a:spcBef>
                <a:spcPts val="700"/>
              </a:spcBef>
              <a:spcAft>
                <a:spcPts val="0"/>
              </a:spcAft>
              <a:buSzPts val="2800"/>
              <a:buNone/>
            </a:pPr>
            <a:endParaRPr sz="2400"/>
          </a:p>
          <a:p>
            <a:pPr marL="50800" lvl="0" indent="0" algn="l" rtl="0">
              <a:lnSpc>
                <a:spcPct val="100000"/>
              </a:lnSpc>
              <a:spcBef>
                <a:spcPts val="700"/>
              </a:spcBef>
              <a:spcAft>
                <a:spcPts val="0"/>
              </a:spcAft>
              <a:buSzPts val="2800"/>
              <a:buNone/>
            </a:pPr>
            <a:r>
              <a:rPr lang="en-US" sz="2400" b="1"/>
              <a:t>All kinds of folks!</a:t>
            </a:r>
            <a:endParaRPr sz="2400" b="1"/>
          </a:p>
          <a:p>
            <a:pPr marL="50800" lvl="0" indent="0" algn="l" rtl="0">
              <a:lnSpc>
                <a:spcPct val="100000"/>
              </a:lnSpc>
              <a:spcBef>
                <a:spcPts val="700"/>
              </a:spcBef>
              <a:spcAft>
                <a:spcPts val="0"/>
              </a:spcAft>
              <a:buSzPts val="2800"/>
              <a:buNone/>
            </a:pPr>
            <a:r>
              <a:rPr lang="en-US" sz="2400"/>
              <a:t>Developers, designers, content strategists, UXers, accessibility specialists, and more from federal agencies both large and small</a:t>
            </a:r>
            <a:endParaRPr sz="2400"/>
          </a:p>
        </p:txBody>
      </p:sp>
      <p:sp>
        <p:nvSpPr>
          <p:cNvPr id="96" name="Google Shape;96;p18"/>
          <p:cNvSpPr txBox="1">
            <a:spLocks noGrp="1"/>
          </p:cNvSpPr>
          <p:nvPr>
            <p:ph type="body" idx="2"/>
          </p:nvPr>
        </p:nvSpPr>
        <p:spPr>
          <a:xfrm>
            <a:off x="6248400" y="1371600"/>
            <a:ext cx="5436080" cy="495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2800"/>
              <a:buNone/>
            </a:pPr>
            <a:r>
              <a:rPr lang="en-US" sz="2400" b="1"/>
              <a:t>They need...</a:t>
            </a:r>
            <a:endParaRPr sz="2400" b="1"/>
          </a:p>
          <a:p>
            <a:pPr marL="50800" lvl="0" indent="0" algn="l" rtl="0">
              <a:lnSpc>
                <a:spcPct val="100000"/>
              </a:lnSpc>
              <a:spcBef>
                <a:spcPts val="700"/>
              </a:spcBef>
              <a:spcAft>
                <a:spcPts val="0"/>
              </a:spcAft>
              <a:buSzPts val="2800"/>
              <a:buNone/>
            </a:pPr>
            <a:endParaRPr sz="2400"/>
          </a:p>
          <a:p>
            <a:pPr marL="0" lvl="0" indent="0" algn="l" rtl="0">
              <a:lnSpc>
                <a:spcPct val="100000"/>
              </a:lnSpc>
              <a:spcBef>
                <a:spcPts val="700"/>
              </a:spcBef>
              <a:spcAft>
                <a:spcPts val="0"/>
              </a:spcAft>
              <a:buSzPts val="2800"/>
              <a:buNone/>
            </a:pPr>
            <a:r>
              <a:rPr lang="en-US" sz="2400" b="1"/>
              <a:t>A problem solving tool for design.</a:t>
            </a:r>
            <a:endParaRPr sz="2400"/>
          </a:p>
          <a:p>
            <a:pPr marL="0" lvl="0" indent="0" algn="l" rtl="0">
              <a:lnSpc>
                <a:spcPct val="100000"/>
              </a:lnSpc>
              <a:spcBef>
                <a:spcPts val="700"/>
              </a:spcBef>
              <a:spcAft>
                <a:spcPts val="0"/>
              </a:spcAft>
              <a:buSzPts val="2800"/>
              <a:buNone/>
            </a:pPr>
            <a:r>
              <a:rPr lang="en-US" sz="2400"/>
              <a:t>They need to be able to easily adopt and adapt our solutions to meet the needs of their agency and audience.</a:t>
            </a:r>
            <a:endParaRPr sz="2400"/>
          </a:p>
          <a:p>
            <a:pPr marL="0" lvl="0" indent="0" algn="l" rtl="0">
              <a:lnSpc>
                <a:spcPct val="100000"/>
              </a:lnSpc>
              <a:spcBef>
                <a:spcPts val="700"/>
              </a:spcBef>
              <a:spcAft>
                <a:spcPts val="0"/>
              </a:spcAft>
              <a:buSzPts val="2800"/>
              <a:buNone/>
            </a:pPr>
            <a:endParaRPr sz="2400"/>
          </a:p>
          <a:p>
            <a:pPr marL="0" lvl="0" indent="0" algn="l" rtl="0">
              <a:lnSpc>
                <a:spcPct val="100000"/>
              </a:lnSpc>
              <a:spcBef>
                <a:spcPts val="700"/>
              </a:spcBef>
              <a:spcAft>
                <a:spcPts val="0"/>
              </a:spcAft>
              <a:buSzPts val="2800"/>
              <a:buNone/>
            </a:pPr>
            <a:r>
              <a:rPr lang="en-US" sz="2400" b="1"/>
              <a:t>Reassurance.</a:t>
            </a:r>
            <a:endParaRPr sz="2400"/>
          </a:p>
          <a:p>
            <a:pPr marL="0" lvl="0" indent="0" algn="l" rtl="0">
              <a:lnSpc>
                <a:spcPct val="100000"/>
              </a:lnSpc>
              <a:spcBef>
                <a:spcPts val="700"/>
              </a:spcBef>
              <a:spcAft>
                <a:spcPts val="0"/>
              </a:spcAft>
              <a:buSzPts val="2800"/>
              <a:buNone/>
            </a:pPr>
            <a:r>
              <a:rPr lang="en-US" sz="2400"/>
              <a:t>They need peace of mind that solutions meet accessibility standards.</a:t>
            </a:r>
            <a:endParaRPr sz="2400"/>
          </a:p>
          <a:p>
            <a:pPr marL="50800" lvl="0" indent="0" algn="l" rtl="0">
              <a:lnSpc>
                <a:spcPct val="100000"/>
              </a:lnSpc>
              <a:spcBef>
                <a:spcPts val="700"/>
              </a:spcBef>
              <a:spcAft>
                <a:spcPts val="0"/>
              </a:spcAft>
              <a:buSzPts val="2800"/>
              <a:buNone/>
            </a:pPr>
            <a:endParaRPr sz="2400"/>
          </a:p>
        </p:txBody>
      </p:sp>
      <p:sp>
        <p:nvSpPr>
          <p:cNvPr id="97" name="Google Shape;97;p1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How might we provide more reassurance to our users?</a:t>
            </a:r>
            <a:endParaRPr/>
          </a:p>
        </p:txBody>
      </p:sp>
      <p:sp>
        <p:nvSpPr>
          <p:cNvPr id="103" name="Google Shape;103;p19"/>
          <p:cNvSpPr txBox="1">
            <a:spLocks noGrp="1"/>
          </p:cNvSpPr>
          <p:nvPr>
            <p:ph type="body" idx="1"/>
          </p:nvPr>
        </p:nvSpPr>
        <p:spPr>
          <a:xfrm>
            <a:off x="457200" y="1119925"/>
            <a:ext cx="5826900" cy="51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00"/>
              <a:buNone/>
            </a:pPr>
            <a:r>
              <a:rPr lang="en-US" sz="2400" b="1"/>
              <a:t>Going beyond a simple badge...</a:t>
            </a:r>
            <a:endParaRPr sz="2400" b="1"/>
          </a:p>
          <a:p>
            <a:pPr marL="50800" lvl="0" indent="0" algn="l" rtl="0">
              <a:lnSpc>
                <a:spcPct val="100000"/>
              </a:lnSpc>
              <a:spcBef>
                <a:spcPts val="1500"/>
              </a:spcBef>
              <a:spcAft>
                <a:spcPts val="0"/>
              </a:spcAft>
              <a:buSzPts val="2800"/>
              <a:buNone/>
            </a:pPr>
            <a:r>
              <a:rPr lang="en-US" sz="2400" i="1"/>
              <a:t>How</a:t>
            </a:r>
            <a:r>
              <a:rPr lang="en-US" sz="2400"/>
              <a:t> do we know a component is WCAG compliant. </a:t>
            </a:r>
            <a:endParaRPr sz="2400"/>
          </a:p>
          <a:p>
            <a:pPr marL="50800" lvl="0" indent="0" algn="l" rtl="0">
              <a:lnSpc>
                <a:spcPct val="100000"/>
              </a:lnSpc>
              <a:spcBef>
                <a:spcPts val="1500"/>
              </a:spcBef>
              <a:spcAft>
                <a:spcPts val="0"/>
              </a:spcAft>
              <a:buSzPts val="2800"/>
              <a:buNone/>
            </a:pPr>
            <a:r>
              <a:rPr lang="en-US" sz="2400"/>
              <a:t>How did we check it? </a:t>
            </a:r>
            <a:endParaRPr sz="2400"/>
          </a:p>
          <a:p>
            <a:pPr marL="50800" lvl="0" indent="0" algn="l" rtl="0">
              <a:lnSpc>
                <a:spcPct val="100000"/>
              </a:lnSpc>
              <a:spcBef>
                <a:spcPts val="1500"/>
              </a:spcBef>
              <a:spcAft>
                <a:spcPts val="1500"/>
              </a:spcAft>
              <a:buSzPts val="2800"/>
              <a:buNone/>
            </a:pPr>
            <a:r>
              <a:rPr lang="en-US" sz="2400"/>
              <a:t>What were the results of those checks?</a:t>
            </a:r>
            <a:endParaRPr sz="2400"/>
          </a:p>
        </p:txBody>
      </p:sp>
      <p:pic>
        <p:nvPicPr>
          <p:cNvPr id="104" name="Google Shape;104;p19" descr="Badge reading &quot;Section 508 Inside!&quot;"/>
          <p:cNvPicPr preferRelativeResize="0"/>
          <p:nvPr/>
        </p:nvPicPr>
        <p:blipFill rotWithShape="1">
          <a:blip r:embed="rId3">
            <a:alphaModFix/>
          </a:blip>
          <a:srcRect/>
          <a:stretch/>
        </p:blipFill>
        <p:spPr>
          <a:xfrm>
            <a:off x="8351239" y="2068957"/>
            <a:ext cx="3291336" cy="3291336"/>
          </a:xfrm>
          <a:prstGeom prst="rect">
            <a:avLst/>
          </a:prstGeom>
          <a:noFill/>
          <a:ln>
            <a:noFill/>
          </a:ln>
        </p:spPr>
      </p:pic>
      <p:sp>
        <p:nvSpPr>
          <p:cNvPr id="105" name="Google Shape;105;p1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Empowering anyone to test their own components</a:t>
            </a:r>
            <a:endParaRPr/>
          </a:p>
        </p:txBody>
      </p:sp>
      <p:sp>
        <p:nvSpPr>
          <p:cNvPr id="111" name="Google Shape;111;p20"/>
          <p:cNvSpPr txBox="1">
            <a:spLocks noGrp="1"/>
          </p:cNvSpPr>
          <p:nvPr>
            <p:ph type="body" idx="1"/>
          </p:nvPr>
        </p:nvSpPr>
        <p:spPr>
          <a:xfrm>
            <a:off x="457200" y="1119925"/>
            <a:ext cx="7291200" cy="5189400"/>
          </a:xfrm>
          <a:prstGeom prst="rect">
            <a:avLst/>
          </a:prstGeom>
          <a:noFill/>
          <a:ln>
            <a:noFill/>
          </a:ln>
        </p:spPr>
        <p:txBody>
          <a:bodyPr spcFirstLastPara="1" wrap="square" lIns="91425" tIns="45700" rIns="91425" bIns="45700" anchor="ctr" anchorCtr="0">
            <a:noAutofit/>
          </a:bodyPr>
          <a:lstStyle/>
          <a:p>
            <a:pPr marL="50800" lvl="0" indent="0" algn="l" rtl="0">
              <a:lnSpc>
                <a:spcPct val="100000"/>
              </a:lnSpc>
              <a:spcBef>
                <a:spcPts val="0"/>
              </a:spcBef>
              <a:spcAft>
                <a:spcPts val="0"/>
              </a:spcAft>
              <a:buSzPts val="2800"/>
              <a:buNone/>
            </a:pPr>
            <a:r>
              <a:rPr lang="en-US" sz="2400"/>
              <a:t>Ultimately, the most important moment of accessibility is in the final context where real people use these components. </a:t>
            </a:r>
            <a:r>
              <a:rPr lang="en-US" sz="2400" b="1"/>
              <a:t>This is the place where testing matters most.</a:t>
            </a:r>
            <a:endParaRPr sz="2400" b="1"/>
          </a:p>
          <a:p>
            <a:pPr marL="50800" lvl="0" indent="0" algn="l" rtl="0">
              <a:lnSpc>
                <a:spcPct val="100000"/>
              </a:lnSpc>
              <a:spcBef>
                <a:spcPts val="1500"/>
              </a:spcBef>
              <a:spcAft>
                <a:spcPts val="1500"/>
              </a:spcAft>
              <a:buSzPts val="2800"/>
              <a:buNone/>
            </a:pPr>
            <a:r>
              <a:rPr lang="en-US" sz="2400"/>
              <a:t>We can't do this ourselves, but we think we can make things easier for the folks that can. </a:t>
            </a:r>
            <a:endParaRPr sz="2400"/>
          </a:p>
        </p:txBody>
      </p:sp>
      <p:pic>
        <p:nvPicPr>
          <p:cNvPr id="112" name="Google Shape;112;p20" descr="A strong bicep"/>
          <p:cNvPicPr preferRelativeResize="0"/>
          <p:nvPr/>
        </p:nvPicPr>
        <p:blipFill rotWithShape="1">
          <a:blip r:embed="rId3">
            <a:alphaModFix/>
          </a:blip>
          <a:srcRect/>
          <a:stretch/>
        </p:blipFill>
        <p:spPr>
          <a:xfrm>
            <a:off x="9122252" y="2599105"/>
            <a:ext cx="2231056" cy="2231056"/>
          </a:xfrm>
          <a:prstGeom prst="rect">
            <a:avLst/>
          </a:prstGeom>
          <a:noFill/>
          <a:ln>
            <a:noFill/>
          </a:ln>
        </p:spPr>
      </p:pic>
      <p:sp>
        <p:nvSpPr>
          <p:cNvPr id="113" name="Google Shape;113;p2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Support a broad range of experience</a:t>
            </a:r>
            <a:endParaRPr/>
          </a:p>
        </p:txBody>
      </p:sp>
      <p:sp>
        <p:nvSpPr>
          <p:cNvPr id="119" name="Google Shape;119;p22"/>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400" b="1"/>
              <a:t>The reality:</a:t>
            </a:r>
            <a:endParaRPr sz="2400" b="1"/>
          </a:p>
          <a:p>
            <a:pPr marL="285750" lvl="0" indent="-260350" algn="l" rtl="0">
              <a:lnSpc>
                <a:spcPct val="100000"/>
              </a:lnSpc>
              <a:spcBef>
                <a:spcPts val="1500"/>
              </a:spcBef>
              <a:spcAft>
                <a:spcPts val="0"/>
              </a:spcAft>
              <a:buSzPts val="2400"/>
              <a:buChar char="▪"/>
            </a:pPr>
            <a:r>
              <a:rPr lang="en-US" sz="2400"/>
              <a:t>Small teams</a:t>
            </a:r>
            <a:endParaRPr sz="2400"/>
          </a:p>
          <a:p>
            <a:pPr marL="285750" lvl="0" indent="-260350" algn="l" rtl="0">
              <a:lnSpc>
                <a:spcPct val="100000"/>
              </a:lnSpc>
              <a:spcBef>
                <a:spcPts val="1500"/>
              </a:spcBef>
              <a:spcAft>
                <a:spcPts val="0"/>
              </a:spcAft>
              <a:buSzPts val="2400"/>
              <a:buChar char="▪"/>
            </a:pPr>
            <a:r>
              <a:rPr lang="en-US" sz="2400"/>
              <a:t>Folks wearing many hats</a:t>
            </a:r>
            <a:endParaRPr sz="2400"/>
          </a:p>
          <a:p>
            <a:pPr marL="285750" lvl="0" indent="-260350" algn="l" rtl="0">
              <a:lnSpc>
                <a:spcPct val="100000"/>
              </a:lnSpc>
              <a:spcBef>
                <a:spcPts val="1500"/>
              </a:spcBef>
              <a:spcAft>
                <a:spcPts val="1500"/>
              </a:spcAft>
              <a:buSzPts val="2400"/>
              <a:buChar char="▪"/>
            </a:pPr>
            <a:r>
              <a:rPr lang="en-US" sz="2400"/>
              <a:t>Many don't have experience with a11y testing</a:t>
            </a:r>
            <a:endParaRPr sz="2400"/>
          </a:p>
        </p:txBody>
      </p:sp>
      <p:sp>
        <p:nvSpPr>
          <p:cNvPr id="120" name="Google Shape;120;p22"/>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SzPts val="2800"/>
              <a:buNone/>
            </a:pPr>
            <a:r>
              <a:rPr lang="en-US" sz="2400" b="1"/>
              <a:t>The ideal checklist:</a:t>
            </a:r>
            <a:endParaRPr sz="2400" b="1"/>
          </a:p>
          <a:p>
            <a:pPr marL="508000" lvl="0" indent="-431800" algn="l" rtl="0">
              <a:lnSpc>
                <a:spcPct val="100000"/>
              </a:lnSpc>
              <a:spcBef>
                <a:spcPts val="1500"/>
              </a:spcBef>
              <a:spcAft>
                <a:spcPts val="0"/>
              </a:spcAft>
              <a:buSzPts val="2400"/>
              <a:buChar char="▪"/>
            </a:pPr>
            <a:r>
              <a:rPr lang="en-US" sz="2400"/>
              <a:t>Is useful and comprehensive</a:t>
            </a:r>
            <a:endParaRPr sz="2400"/>
          </a:p>
          <a:p>
            <a:pPr marL="508000" lvl="0" indent="-431800" algn="l" rtl="0">
              <a:lnSpc>
                <a:spcPct val="100000"/>
              </a:lnSpc>
              <a:spcBef>
                <a:spcPts val="1500"/>
              </a:spcBef>
              <a:spcAft>
                <a:spcPts val="0"/>
              </a:spcAft>
              <a:buSzPts val="2400"/>
              <a:buChar char="▪"/>
            </a:pPr>
            <a:r>
              <a:rPr lang="en-US" sz="2400"/>
              <a:t>Is usable by folks with a wide range of technical skills</a:t>
            </a:r>
            <a:endParaRPr sz="2400"/>
          </a:p>
          <a:p>
            <a:pPr marL="508000" lvl="0" indent="-431800" algn="l" rtl="0">
              <a:lnSpc>
                <a:spcPct val="100000"/>
              </a:lnSpc>
              <a:spcBef>
                <a:spcPts val="1500"/>
              </a:spcBef>
              <a:spcAft>
                <a:spcPts val="1500"/>
              </a:spcAft>
              <a:buSzPts val="2400"/>
              <a:buChar char="▪"/>
            </a:pPr>
            <a:r>
              <a:rPr lang="en-US" sz="2400"/>
              <a:t>Helps people feel confident and empowered</a:t>
            </a:r>
            <a:endParaRPr sz="2400"/>
          </a:p>
        </p:txBody>
      </p:sp>
      <p:sp>
        <p:nvSpPr>
          <p:cNvPr id="121" name="Google Shape;121;p2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Our solution: Critical checklists</a:t>
            </a:r>
            <a:endParaRPr/>
          </a:p>
        </p:txBody>
      </p:sp>
      <p:sp>
        <p:nvSpPr>
          <p:cNvPr id="128" name="Google Shape;128;p21"/>
          <p:cNvSpPr txBox="1">
            <a:spLocks noGrp="1"/>
          </p:cNvSpPr>
          <p:nvPr>
            <p:ph type="body" idx="1"/>
          </p:nvPr>
        </p:nvSpPr>
        <p:spPr>
          <a:xfrm>
            <a:off x="506125" y="1075775"/>
            <a:ext cx="7434900" cy="532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400" b="1"/>
              <a:t>Critical checklists: </a:t>
            </a:r>
            <a:r>
              <a:rPr lang="en-US" sz="2400"/>
              <a:t>Simple component-based tests for what that component needs to do</a:t>
            </a:r>
            <a:endParaRPr sz="2400"/>
          </a:p>
          <a:p>
            <a:pPr marL="457200" lvl="0" indent="-381000" algn="l" rtl="0">
              <a:spcBef>
                <a:spcPts val="1500"/>
              </a:spcBef>
              <a:spcAft>
                <a:spcPts val="0"/>
              </a:spcAft>
              <a:buSzPts val="2400"/>
              <a:buChar char="✔"/>
            </a:pPr>
            <a:r>
              <a:rPr lang="en-US" sz="2400"/>
              <a:t>Easy to follow</a:t>
            </a:r>
            <a:endParaRPr sz="2400"/>
          </a:p>
          <a:p>
            <a:pPr marL="457200" lvl="0" indent="-381000" algn="l" rtl="0">
              <a:lnSpc>
                <a:spcPct val="100000"/>
              </a:lnSpc>
              <a:spcBef>
                <a:spcPts val="1500"/>
              </a:spcBef>
              <a:spcAft>
                <a:spcPts val="0"/>
              </a:spcAft>
              <a:buSzPts val="2400"/>
              <a:buFont typeface="Noto Sans Symbols"/>
              <a:buChar char="✔"/>
            </a:pPr>
            <a:r>
              <a:rPr lang="en-US" sz="2400"/>
              <a:t>Written in simple plain language</a:t>
            </a:r>
            <a:endParaRPr sz="2400"/>
          </a:p>
          <a:p>
            <a:pPr marL="457200" lvl="0" indent="-381000" algn="l" rtl="0">
              <a:lnSpc>
                <a:spcPct val="100000"/>
              </a:lnSpc>
              <a:spcBef>
                <a:spcPts val="1500"/>
              </a:spcBef>
              <a:spcAft>
                <a:spcPts val="0"/>
              </a:spcAft>
              <a:buSzPts val="2400"/>
              <a:buFont typeface="Noto Sans Symbols"/>
              <a:buChar char="✔"/>
            </a:pPr>
            <a:r>
              <a:rPr lang="en-US" sz="2400"/>
              <a:t>Guides the tester through any specific test</a:t>
            </a:r>
            <a:endParaRPr sz="2400"/>
          </a:p>
          <a:p>
            <a:pPr marL="457200" lvl="0" indent="-381000" algn="l" rtl="0">
              <a:lnSpc>
                <a:spcPct val="100000"/>
              </a:lnSpc>
              <a:spcBef>
                <a:spcPts val="1500"/>
              </a:spcBef>
              <a:spcAft>
                <a:spcPts val="1500"/>
              </a:spcAft>
              <a:buSzPts val="2400"/>
              <a:buFont typeface="Noto Sans Symbols"/>
              <a:buChar char="✔"/>
            </a:pPr>
            <a:r>
              <a:rPr lang="en-US" sz="2400"/>
              <a:t>Pass or fail status of any test is clear and obvious </a:t>
            </a:r>
            <a:endParaRPr sz="2400"/>
          </a:p>
        </p:txBody>
      </p:sp>
      <p:pic>
        <p:nvPicPr>
          <p:cNvPr id="129" name="Google Shape;129;p21" descr="A notebook and pencil"/>
          <p:cNvPicPr preferRelativeResize="0"/>
          <p:nvPr/>
        </p:nvPicPr>
        <p:blipFill rotWithShape="1">
          <a:blip r:embed="rId3">
            <a:alphaModFix/>
          </a:blip>
          <a:srcRect/>
          <a:stretch/>
        </p:blipFill>
        <p:spPr>
          <a:xfrm>
            <a:off x="9180082" y="2461712"/>
            <a:ext cx="2555525" cy="2555525"/>
          </a:xfrm>
          <a:prstGeom prst="rect">
            <a:avLst/>
          </a:prstGeom>
          <a:noFill/>
          <a:ln>
            <a:noFill/>
          </a:ln>
        </p:spPr>
      </p:pic>
      <p:sp>
        <p:nvSpPr>
          <p:cNvPr id="130" name="Google Shape;130;p2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457200" y="317405"/>
            <a:ext cx="10515600" cy="4617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 complement to other resources and tools</a:t>
            </a:r>
            <a:endParaRPr/>
          </a:p>
        </p:txBody>
      </p:sp>
      <p:sp>
        <p:nvSpPr>
          <p:cNvPr id="137" name="Google Shape;137;p24"/>
          <p:cNvSpPr txBox="1">
            <a:spLocks noGrp="1"/>
          </p:cNvSpPr>
          <p:nvPr>
            <p:ph type="body" idx="1"/>
          </p:nvPr>
        </p:nvSpPr>
        <p:spPr>
          <a:xfrm>
            <a:off x="457200" y="1149375"/>
            <a:ext cx="6915900" cy="509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1500"/>
              </a:spcAft>
              <a:buNone/>
            </a:pPr>
            <a:r>
              <a:rPr lang="en-US" sz="3200"/>
              <a:t>We hope that our simple, plain-language approach can help broaden the pool of contributors to accessibility testing and help accessibility professionals go even deeper.</a:t>
            </a:r>
            <a:endParaRPr sz="3200"/>
          </a:p>
        </p:txBody>
      </p:sp>
      <p:pic>
        <p:nvPicPr>
          <p:cNvPr id="139" name="Google Shape;139;p24" descr="An illustration of a computer"/>
          <p:cNvPicPr preferRelativeResize="0"/>
          <p:nvPr/>
        </p:nvPicPr>
        <p:blipFill rotWithShape="1">
          <a:blip r:embed="rId3">
            <a:alphaModFix/>
          </a:blip>
          <a:srcRect/>
          <a:stretch/>
        </p:blipFill>
        <p:spPr>
          <a:xfrm>
            <a:off x="9167218" y="2519912"/>
            <a:ext cx="2409625" cy="2409625"/>
          </a:xfrm>
          <a:prstGeom prst="rect">
            <a:avLst/>
          </a:prstGeom>
          <a:noFill/>
          <a:ln>
            <a:noFill/>
          </a:ln>
        </p:spPr>
      </p:pic>
      <p:sp>
        <p:nvSpPr>
          <p:cNvPr id="138" name="Google Shape;138;p24"/>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5464</Words>
  <Application>Microsoft Macintosh PowerPoint</Application>
  <PresentationFormat>Widescreen</PresentationFormat>
  <Paragraphs>353</Paragraphs>
  <Slides>29</Slides>
  <Notes>29</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Helvetica Neue</vt:lpstr>
      <vt:lpstr>Noto Sans Symbols</vt:lpstr>
      <vt:lpstr>Arial</vt:lpstr>
      <vt:lpstr>Public Sans</vt:lpstr>
      <vt:lpstr>Master Cover Slide</vt:lpstr>
      <vt:lpstr>Content Layout</vt:lpstr>
      <vt:lpstr>Using USWDS critical checklists  to develop accessibility skills  across government teams</vt:lpstr>
      <vt:lpstr>What is the U.S. Web Design System?</vt:lpstr>
      <vt:lpstr>A common design language</vt:lpstr>
      <vt:lpstr>Who uses USWDS and what do they need?</vt:lpstr>
      <vt:lpstr>How might we provide more reassurance to our users?</vt:lpstr>
      <vt:lpstr>Empowering anyone to test their own components</vt:lpstr>
      <vt:lpstr>Support a broad range of experience</vt:lpstr>
      <vt:lpstr>Our solution: Critical checklists</vt:lpstr>
      <vt:lpstr>A complement to other resources and tools</vt:lpstr>
      <vt:lpstr>Our prototype</vt:lpstr>
      <vt:lpstr>Four types of critical checks</vt:lpstr>
      <vt:lpstr>WCAG Success Criteria for zoom magnification</vt:lpstr>
      <vt:lpstr>Examples of critical checks for zoom magnification</vt:lpstr>
      <vt:lpstr>WCAG Success Criteria for keyboard accessibility</vt:lpstr>
      <vt:lpstr>Examples of critical checks for keyboard accessibility</vt:lpstr>
      <vt:lpstr>WCAG Success Criteria for screen reader accessibility</vt:lpstr>
      <vt:lpstr>Examples of critical checks for screen reader accessibility</vt:lpstr>
      <vt:lpstr>WCAG Success Criteria for mobile</vt:lpstr>
      <vt:lpstr>Accordion critical checks for zoom magnification</vt:lpstr>
      <vt:lpstr>Prototyping our idea with the accordion component</vt:lpstr>
      <vt:lpstr>Content testing: Goals</vt:lpstr>
      <vt:lpstr>Content testing: Method</vt:lpstr>
      <vt:lpstr>Questions we asked</vt:lpstr>
      <vt:lpstr>We learned we were mostly on the right track</vt:lpstr>
      <vt:lpstr>We learned what we needed to improve</vt:lpstr>
      <vt:lpstr>Clip: Clarity about responsibilities</vt:lpstr>
      <vt:lpstr>What’s next?</vt:lpstr>
      <vt:lpstr>What we’ve built</vt:lpstr>
      <vt:lpstr>Get in touch with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USWDS critical checklists to develop accessibility skills  across government teams</dc:title>
  <dc:subject/>
  <dc:creator>BriannaTCanty</dc:creator>
  <cp:keywords/>
  <dc:description/>
  <cp:lastModifiedBy>danielowilliams</cp:lastModifiedBy>
  <cp:revision>1</cp:revision>
  <dcterms:created xsi:type="dcterms:W3CDTF">2022-08-30T12:32:18Z</dcterms:created>
  <dcterms:modified xsi:type="dcterms:W3CDTF">2023-11-06T18:58:44Z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0x010100D25CC86B6C54714A946C6B8D72DA5572</vt:lpwstr>
  </property>
  <property fmtid="{D5CDD505-2E9C-101B-9397-08002B2CF9AE}" pid="4" name="MediaServiceImageTags">
    <vt:lpwstr/>
  </property>
</Properties>
</file>