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E_CE6E3AF.xml" ContentType="application/vnd.ms-powerpoint.comments+xml"/>
  <Override PartName="/ppt/notesSlides/notesSlide4.xml" ContentType="application/vnd.openxmlformats-officedocument.presentationml.notesSlide+xml"/>
  <Override PartName="/ppt/comments/modernComment_11F_49ED37C5.xml" ContentType="application/vnd.ms-powerpoint.comments+xml"/>
  <Override PartName="/ppt/notesSlides/notesSlide5.xml" ContentType="application/vnd.openxmlformats-officedocument.presentationml.notesSlide+xml"/>
  <Override PartName="/ppt/comments/modernComment_10D_5CFD7BDF.xml" ContentType="application/vnd.ms-powerpoint.comments+xml"/>
  <Override PartName="/ppt/notesSlides/notesSlide6.xml" ContentType="application/vnd.openxmlformats-officedocument.presentationml.notesSlide+xml"/>
  <Override PartName="/ppt/comments/modernComment_10E_BE6AE7F7.xml" ContentType="application/vnd.ms-powerpoint.comments+xml"/>
  <Override PartName="/ppt/comments/modernComment_111_9E2F7E8D.xml" ContentType="application/vnd.ms-powerpoint.comments+xml"/>
  <Override PartName="/ppt/comments/modernComment_124_FD7FD214.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28_137FF4A6.xml" ContentType="application/vnd.ms-powerpoint.comments+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1" r:id="rId5"/>
  </p:sldMasterIdLst>
  <p:notesMasterIdLst>
    <p:notesMasterId r:id="rId44"/>
  </p:notesMasterIdLst>
  <p:sldIdLst>
    <p:sldId id="256" r:id="rId6"/>
    <p:sldId id="261" r:id="rId7"/>
    <p:sldId id="262" r:id="rId8"/>
    <p:sldId id="277" r:id="rId9"/>
    <p:sldId id="260" r:id="rId10"/>
    <p:sldId id="263" r:id="rId11"/>
    <p:sldId id="265" r:id="rId12"/>
    <p:sldId id="278" r:id="rId13"/>
    <p:sldId id="266" r:id="rId14"/>
    <p:sldId id="279" r:id="rId15"/>
    <p:sldId id="284" r:id="rId16"/>
    <p:sldId id="285" r:id="rId17"/>
    <p:sldId id="280" r:id="rId18"/>
    <p:sldId id="283" r:id="rId19"/>
    <p:sldId id="281" r:id="rId20"/>
    <p:sldId id="282" r:id="rId21"/>
    <p:sldId id="268" r:id="rId22"/>
    <p:sldId id="286" r:id="rId23"/>
    <p:sldId id="287" r:id="rId24"/>
    <p:sldId id="269" r:id="rId25"/>
    <p:sldId id="288" r:id="rId26"/>
    <p:sldId id="270" r:id="rId27"/>
    <p:sldId id="289" r:id="rId28"/>
    <p:sldId id="290" r:id="rId29"/>
    <p:sldId id="271" r:id="rId30"/>
    <p:sldId id="298" r:id="rId31"/>
    <p:sldId id="272" r:id="rId32"/>
    <p:sldId id="273" r:id="rId33"/>
    <p:sldId id="274" r:id="rId34"/>
    <p:sldId id="291" r:id="rId35"/>
    <p:sldId id="292" r:id="rId36"/>
    <p:sldId id="294" r:id="rId37"/>
    <p:sldId id="295" r:id="rId38"/>
    <p:sldId id="297" r:id="rId39"/>
    <p:sldId id="296" r:id="rId40"/>
    <p:sldId id="275" r:id="rId41"/>
    <p:sldId id="293" r:id="rId42"/>
    <p:sldId id="276" r:id="rId43"/>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6" roundtripDataSignature="AMtx7miqgGVw2oa+8993I+jqBGvzHq759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FD2C29-291E-7EDF-5D55-9ACBEA0035BD}" name="Mcnally, Alexandra C" initials="MAC" userId="S::mcnallya@mms.gov::1fb2cf0e-7314-4b88-8b2a-941b8aa89d16" providerId="AD"/>
  <p188:author id="{80B9CC8D-2BA1-237D-A1E8-7EB859CC7955}" name="Faied, Maroya" initials="FM" userId="S::faiedm@mms.gov::e4e36dff-08bd-4f71-ab71-ea1fe0eb2854" providerId="AD"/>
  <p188:author id="{75744DE4-F9A0-0810-ACCA-7BD591553A67}" name="Elzi, Erin N" initials="EEN" userId="S::elzie@mms.gov::03b05f21-710b-4562-aa33-6606b0914c02" providerId="AD"/>
  <p188:author id="{648107ED-7E4F-D16F-53B3-ECB527C69D2A}" name="Goldstein, Lindsay P" initials="GLP" userId="S::goldstel@mms.gov::77068534-5b2c-41bf-ab89-84bee92840d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197"/>
    <a:srgbClr val="2075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6"/>
    <p:restoredTop sz="94682"/>
  </p:normalViewPr>
  <p:slideViewPr>
    <p:cSldViewPr snapToGrid="0">
      <p:cViewPr varScale="1">
        <p:scale>
          <a:sx n="119" d="100"/>
          <a:sy n="119" d="100"/>
        </p:scale>
        <p:origin x="208" y="108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customschemas.google.com/relationships/presentationmetadata" Target="metadata"/><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omments/modernComment_10D_5CFD7BDF.xml><?xml version="1.0" encoding="utf-8"?>
<p188:cmLst xmlns:a="http://schemas.openxmlformats.org/drawingml/2006/main" xmlns:r="http://schemas.openxmlformats.org/officeDocument/2006/relationships" xmlns:p188="http://schemas.microsoft.com/office/powerpoint/2018/8/main">
  <p188:cm id="{6E6242DA-9E25-4CDE-83F4-20FAA3E3C70A}" authorId="{ACFD2C29-291E-7EDF-5D55-9ACBEA0035BD}" status="resolved" created="2023-09-26T16:07:01.842" complete="100000">
    <pc:sldMkLst xmlns:pc="http://schemas.microsoft.com/office/powerpoint/2013/main/command">
      <pc:docMk/>
      <pc:sldMk cId="1560116191" sldId="269"/>
    </pc:sldMkLst>
    <p188:txBody>
      <a:bodyPr/>
      <a:lstStyle/>
      <a:p>
        <a:r>
          <a:rPr lang="en-US"/>
          <a:t>Add JAWS @Erin</a:t>
        </a:r>
      </a:p>
    </p188:txBody>
  </p188:cm>
</p188:cmLst>
</file>

<file path=ppt/comments/modernComment_10E_BE6AE7F7.xml><?xml version="1.0" encoding="utf-8"?>
<p188:cmLst xmlns:a="http://schemas.openxmlformats.org/drawingml/2006/main" xmlns:r="http://schemas.openxmlformats.org/officeDocument/2006/relationships" xmlns:p188="http://schemas.microsoft.com/office/powerpoint/2018/8/main">
  <p188:cm id="{CF0365E1-16CE-4485-81DB-FF64BC1DB7E5}" authorId="{75744DE4-F9A0-0810-ACCA-7BD591553A67}" status="resolved" created="2023-09-26T21:22:53.609" complete="100000">
    <ac:txMkLst xmlns:ac="http://schemas.microsoft.com/office/drawing/2013/main/command">
      <pc:docMk xmlns:pc="http://schemas.microsoft.com/office/powerpoint/2013/main/command"/>
      <pc:sldMk xmlns:pc="http://schemas.microsoft.com/office/powerpoint/2013/main/command" cId="3194677239" sldId="270"/>
      <ac:spMk id="3" creationId="{62254351-20DB-7056-A2CE-F4F0D324D1CA}"/>
      <ac:txMk cp="27">
        <ac:context len="212" hash="1657214943"/>
      </ac:txMk>
    </ac:txMkLst>
    <p188:pos x="8572500" y="1756833"/>
    <p188:replyLst>
      <p188:reply id="{B0CC6AED-32AE-4A51-8FE4-4361E1D9B7FD}" authorId="{ACFD2C29-291E-7EDF-5D55-9ACBEA0035BD}" created="2023-09-27T16:15:56.956">
        <p188:txBody>
          <a:bodyPr/>
          <a:lstStyle/>
          <a:p>
            <a:r>
              <a:rPr lang="en-US"/>
              <a:t>[@Elzi, Erin N] Yes, I think we can just say it! That makes it a lot cleaner!</a:t>
            </a:r>
          </a:p>
        </p188:txBody>
      </p188:reply>
      <p188:reply id="{E86694C0-B5D9-4514-8766-1BE03B0194B9}" authorId="{ACFD2C29-291E-7EDF-5D55-9ACBEA0035BD}" created="2023-09-27T16:16:05.300">
        <p188:txBody>
          <a:bodyPr/>
          <a:lstStyle/>
          <a:p>
            <a:r>
              <a:rPr lang="en-US"/>
              <a:t>I will remove now.</a:t>
            </a:r>
          </a:p>
        </p188:txBody>
      </p188:reply>
    </p188:replyLst>
    <p188:txBody>
      <a:bodyPr/>
      <a:lstStyle/>
      <a:p>
        <a:r>
          <a:rPr lang="en-US"/>
          <a:t>Do you think we can remove this qualifier and just say it?</a:t>
        </a:r>
      </a:p>
    </p188:txBody>
  </p188:cm>
</p188:cmLst>
</file>

<file path=ppt/comments/modernComment_111_9E2F7E8D.xml><?xml version="1.0" encoding="utf-8"?>
<p188:cmLst xmlns:a="http://schemas.openxmlformats.org/drawingml/2006/main" xmlns:r="http://schemas.openxmlformats.org/officeDocument/2006/relationships" xmlns:p188="http://schemas.microsoft.com/office/powerpoint/2018/8/main">
  <p188:cm id="{CAA8046A-7159-4378-A752-F53040A49BBE}" authorId="{75744DE4-F9A0-0810-ACCA-7BD591553A67}" status="resolved" created="2023-09-14T21:30:33.232" complete="100000">
    <pc:sldMkLst xmlns:pc="http://schemas.microsoft.com/office/powerpoint/2013/main/command">
      <pc:docMk/>
      <pc:sldMk cId="2653912717" sldId="273"/>
    </pc:sldMkLst>
    <p188:txBody>
      <a:bodyPr/>
      <a:lstStyle/>
      <a:p>
        <a:r>
          <a:rPr lang="en-US"/>
          <a:t>Not sure if this is how I want to format the comparisons. If we're sharing a spreadsheet, then maybe we can show screenshots instead for these slides</a:t>
        </a:r>
      </a:p>
    </p188:txBody>
  </p188:cm>
</p188:cmLst>
</file>

<file path=ppt/comments/modernComment_11E_CE6E3AF.xml><?xml version="1.0" encoding="utf-8"?>
<p188:cmLst xmlns:a="http://schemas.openxmlformats.org/drawingml/2006/main" xmlns:r="http://schemas.openxmlformats.org/officeDocument/2006/relationships" xmlns:p188="http://schemas.microsoft.com/office/powerpoint/2018/8/main">
  <p188:cm id="{1387CE66-76B1-4571-9F67-2CF8DD62D18D}" authorId="{80B9CC8D-2BA1-237D-A1E8-7EB859CC7955}" status="resolved" created="2023-09-28T22:39:03.133" complete="100000">
    <ac:deMkLst xmlns:ac="http://schemas.microsoft.com/office/drawing/2013/main/command">
      <pc:docMk xmlns:pc="http://schemas.microsoft.com/office/powerpoint/2013/main/command"/>
      <pc:sldMk xmlns:pc="http://schemas.microsoft.com/office/powerpoint/2013/main/command" cId="216458159" sldId="286"/>
      <ac:spMk id="2" creationId="{06429631-B3B7-1221-DBFC-E549A54CD900}"/>
    </ac:deMkLst>
    <p188:txBody>
      <a:bodyPr/>
      <a:lstStyle/>
      <a:p>
        <a:r>
          <a:rPr lang="en-US"/>
          <a:t>I think the title should be just "PDFs" and take out "and other documents".  </a:t>
        </a:r>
      </a:p>
    </p188:txBody>
  </p188:cm>
  <p188:cm id="{165CD1D4-1FB6-4B11-A37E-8DACC30DDDC1}" authorId="{80B9CC8D-2BA1-237D-A1E8-7EB859CC7955}" status="resolved" created="2023-09-28T22:39:41.197" complete="100000">
    <ac:txMkLst xmlns:ac="http://schemas.microsoft.com/office/drawing/2013/main/command">
      <pc:docMk xmlns:pc="http://schemas.microsoft.com/office/powerpoint/2013/main/command"/>
      <pc:sldMk xmlns:pc="http://schemas.microsoft.com/office/powerpoint/2013/main/command" cId="216458159" sldId="286"/>
      <ac:spMk id="10" creationId="{2BC0FBCD-D13E-47A4-B6A8-B09BDEE422DE}"/>
      <ac:txMk cp="0">
        <ac:context len="226" hash="401559526"/>
      </ac:txMk>
    </ac:txMkLst>
    <p188:pos x="927652" y="265043"/>
    <p188:txBody>
      <a:bodyPr/>
      <a:lstStyle/>
      <a:p>
        <a:r>
          <a:rPr lang="en-US"/>
          <a:t>Should you mention it's free or a tool within Adobe</a:t>
        </a:r>
      </a:p>
    </p188:txBody>
  </p188:cm>
</p188:cmLst>
</file>

<file path=ppt/comments/modernComment_11F_49ED37C5.xml><?xml version="1.0" encoding="utf-8"?>
<p188:cmLst xmlns:a="http://schemas.openxmlformats.org/drawingml/2006/main" xmlns:r="http://schemas.openxmlformats.org/officeDocument/2006/relationships" xmlns:p188="http://schemas.microsoft.com/office/powerpoint/2018/8/main">
  <p188:cm id="{20CF3DAA-3507-4808-AFDD-5EF7FF47E1C4}" authorId="{80B9CC8D-2BA1-237D-A1E8-7EB859CC7955}" status="resolved" created="2023-09-28T22:40:18.135" complete="100000">
    <ac:deMkLst xmlns:ac="http://schemas.microsoft.com/office/drawing/2013/main/command">
      <pc:docMk xmlns:pc="http://schemas.microsoft.com/office/powerpoint/2013/main/command"/>
      <pc:sldMk xmlns:pc="http://schemas.microsoft.com/office/powerpoint/2013/main/command" cId="1240283077" sldId="287"/>
      <ac:spMk id="2" creationId="{06429631-B3B7-1221-DBFC-E549A54CD900}"/>
    </ac:deMkLst>
    <p188:replyLst>
      <p188:reply id="{6D46BB91-CAE9-488E-BFF7-037A8EAB5D47}" authorId="{80B9CC8D-2BA1-237D-A1E8-7EB859CC7955}" created="2023-09-28T22:50:52.319">
        <p188:txBody>
          <a:bodyPr/>
          <a:lstStyle/>
          <a:p>
            <a:r>
              <a:rPr lang="en-US"/>
              <a:t>Do you think we should add or mention that excel and power point also have an accessibility checker?</a:t>
            </a:r>
          </a:p>
        </p188:txBody>
      </p188:reply>
      <p188:reply id="{C299A465-E7D2-4F76-A053-C02D1BF50797}" authorId="{75744DE4-F9A0-0810-ACCA-7BD591553A67}" created="2023-09-29T13:57:10.064">
        <p188:txBody>
          <a:bodyPr/>
          <a:lstStyle/>
          <a:p>
            <a:r>
              <a:rPr lang="en-US"/>
              <a:t>That was the original intent of this slide - to more broadly mention in-app checkers for all microsoft products. I've changed it to reflect that</a:t>
            </a:r>
          </a:p>
        </p188:txBody>
      </p188:reply>
    </p188:replyLst>
    <p188:txBody>
      <a:bodyPr/>
      <a:lstStyle/>
      <a:p>
        <a:r>
          <a:rPr lang="en-US"/>
          <a:t>I think this title should "Automated Testing: Microsoft Word"</a:t>
        </a:r>
      </a:p>
    </p188:txBody>
  </p188:cm>
</p188:cmLst>
</file>

<file path=ppt/comments/modernComment_124_FD7FD214.xml><?xml version="1.0" encoding="utf-8"?>
<p188:cmLst xmlns:a="http://schemas.openxmlformats.org/drawingml/2006/main" xmlns:r="http://schemas.openxmlformats.org/officeDocument/2006/relationships" xmlns:p188="http://schemas.microsoft.com/office/powerpoint/2018/8/main">
  <p188:cm id="{2031B8A2-B74E-4215-AF61-CA17DCAD8A81}" authorId="{75744DE4-F9A0-0810-ACCA-7BD591553A67}" status="resolved" created="2023-09-26T22:25:19.441" complete="100000">
    <pc:sldMkLst xmlns:pc="http://schemas.microsoft.com/office/powerpoint/2013/main/command">
      <pc:docMk/>
      <pc:sldMk cId="4253012500" sldId="292"/>
    </pc:sldMkLst>
    <p188:replyLst>
      <p188:reply id="{5C6FE5F5-378B-4952-AF55-D7DC17A6CFA8}" authorId="{ACFD2C29-291E-7EDF-5D55-9ACBEA0035BD}" created="2023-09-27T15:18:24.684">
        <p188:txBody>
          <a:bodyPr/>
          <a:lstStyle/>
          <a:p>
            <a:r>
              <a:rPr lang="en-US"/>
              <a:t>[@Elzi, Erin N] - I've added it and I'll write the alt text for it now.</a:t>
            </a:r>
          </a:p>
        </p188:txBody>
      </p188:reply>
      <p188:reply id="{A0C779F0-55DF-496B-AFE1-C71708C0012C}" authorId="{75744DE4-F9A0-0810-ACCA-7BD591553A67}" created="2023-09-27T21:47:55.639">
        <p188:txBody>
          <a:bodyPr/>
          <a:lstStyle/>
          <a:p>
            <a:r>
              <a:rPr lang="en-US"/>
              <a:t>[@Mcnally, Alexandra C] I love this image and think it would go great as it's own slide with the bespoke section earlier (this image would be slide 27). For this slide do you have just a violations number? </a:t>
            </a:r>
          </a:p>
        </p188:txBody>
      </p188:reply>
      <p188:reply id="{E7F05294-B445-428A-AEB5-BB53CB99C848}" authorId="{75744DE4-F9A0-0810-ACCA-7BD591553A67}" created="2023-09-28T17:33:47.173">
        <p188:txBody>
          <a:bodyPr/>
          <a:lstStyle/>
          <a:p>
            <a:r>
              <a:rPr lang="en-US"/>
              <a:t>4 violations</a:t>
            </a:r>
          </a:p>
        </p188:txBody>
      </p188:reply>
    </p188:replyLst>
    <p188:txBody>
      <a:bodyPr/>
      <a:lstStyle/>
      <a:p>
        <a:r>
          <a:rPr lang="en-US"/>
          <a:t>I'll insert images for TT and NVDA - do you want to add an "score" image for the search function? I recall you having a table of your results? If not, that's okay</a:t>
        </a:r>
      </a:p>
    </p188:txBody>
  </p188:cm>
</p188:cmLst>
</file>

<file path=ppt/comments/modernComment_128_137FF4A6.xml><?xml version="1.0" encoding="utf-8"?>
<p188:cmLst xmlns:a="http://schemas.openxmlformats.org/drawingml/2006/main" xmlns:r="http://schemas.openxmlformats.org/officeDocument/2006/relationships" xmlns:p188="http://schemas.microsoft.com/office/powerpoint/2018/8/main">
  <p188:cm id="{7FAE2BB7-FFE3-4D85-84D7-9A699DEC18C3}" authorId="{80B9CC8D-2BA1-237D-A1E8-7EB859CC7955}" status="resolved" created="2023-09-28T22:47:29.659" complete="100000">
    <pc:sldMkLst xmlns:pc="http://schemas.microsoft.com/office/powerpoint/2013/main/command">
      <pc:docMk/>
      <pc:sldMk cId="327152806" sldId="296"/>
    </pc:sldMkLst>
    <p188:replyLst>
      <p188:reply id="{79F6BEFC-F7DB-41F3-90CF-D6641D76C273}" authorId="{648107ED-7E4F-D16F-53B3-ECB527C69D2A}" created="2023-09-29T02:38:32.232">
        <p188:txBody>
          <a:bodyPr/>
          <a:lstStyle/>
          <a:p>
            <a:r>
              <a:rPr lang="en-US"/>
              <a:t>Maybe size change bc of amount of text?</a:t>
            </a:r>
          </a:p>
        </p188:txBody>
      </p188:reply>
    </p188:replyLst>
    <p188:txBody>
      <a:bodyPr/>
      <a:lstStyle/>
      <a:p>
        <a:r>
          <a:rPr lang="en-US"/>
          <a:t>The font in the lighthouse column looks different than the other two.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 name="Google Shape;84;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5" name="Google Shape;85;p1: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64929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68217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2775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86660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92674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27015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20811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55617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6" name="Google Shape;16;p4"/>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 name="Google Shape;17;p4"/>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8" name="Google Shape;18;p4"/>
          <p:cNvSpPr txBox="1">
            <a:spLocks noGrp="1"/>
          </p:cNvSpPr>
          <p:nvPr>
            <p:ph type="body" idx="2"/>
          </p:nvPr>
        </p:nvSpPr>
        <p:spPr>
          <a:xfrm>
            <a:off x="533400" y="3124200"/>
            <a:ext cx="5317045" cy="914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Clr>
                <a:schemeClr val="lt1"/>
              </a:buClr>
              <a:buSzPts val="3200"/>
              <a:buNone/>
            </a:pPr>
            <a:endParaRPr lang="en-US" sz="3200"/>
          </a:p>
        </p:txBody>
      </p:sp>
      <p:sp>
        <p:nvSpPr>
          <p:cNvPr id="21" name="Google Shape;21;p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2" name="Google Shape;22;p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ntent Columns + Headings">
  <p:cSld name="Title and 2 Content Columns + Headings">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457200" y="1371600"/>
            <a:ext cx="5486400" cy="7620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7" name="Google Shape;47;p9"/>
          <p:cNvSpPr txBox="1">
            <a:spLocks noGrp="1"/>
          </p:cNvSpPr>
          <p:nvPr>
            <p:ph type="body" idx="2"/>
          </p:nvPr>
        </p:nvSpPr>
        <p:spPr>
          <a:xfrm>
            <a:off x="457200" y="2286000"/>
            <a:ext cx="548640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8" name="Google Shape;48;p9"/>
          <p:cNvSpPr txBox="1">
            <a:spLocks noGrp="1"/>
          </p:cNvSpPr>
          <p:nvPr>
            <p:ph type="body" idx="3"/>
          </p:nvPr>
        </p:nvSpPr>
        <p:spPr>
          <a:xfrm>
            <a:off x="6250806" y="1371600"/>
            <a:ext cx="5486400" cy="7620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9" name="Google Shape;49;p9"/>
          <p:cNvSpPr txBox="1">
            <a:spLocks noGrp="1"/>
          </p:cNvSpPr>
          <p:nvPr>
            <p:ph type="body" idx="4"/>
          </p:nvPr>
        </p:nvSpPr>
        <p:spPr>
          <a:xfrm>
            <a:off x="6248400" y="2286000"/>
            <a:ext cx="5486400" cy="4038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3 Content Columns">
  <p:cSld name="Title and 3 Content Columns">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10"/>
          <p:cNvSpPr txBox="1">
            <a:spLocks noGrp="1"/>
          </p:cNvSpPr>
          <p:nvPr>
            <p:ph type="body" idx="1"/>
          </p:nvPr>
        </p:nvSpPr>
        <p:spPr>
          <a:xfrm>
            <a:off x="457200" y="1371600"/>
            <a:ext cx="347472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4" name="Google Shape;54;p10"/>
          <p:cNvSpPr txBox="1">
            <a:spLocks noGrp="1"/>
          </p:cNvSpPr>
          <p:nvPr>
            <p:ph type="body" idx="2"/>
          </p:nvPr>
        </p:nvSpPr>
        <p:spPr>
          <a:xfrm>
            <a:off x="435864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5" name="Google Shape;55;p10"/>
          <p:cNvSpPr txBox="1">
            <a:spLocks noGrp="1"/>
          </p:cNvSpPr>
          <p:nvPr>
            <p:ph type="body" idx="3"/>
          </p:nvPr>
        </p:nvSpPr>
        <p:spPr>
          <a:xfrm>
            <a:off x="822960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6" name="Google Shape;56;p10"/>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3 Content Columns + Headings">
  <p:cSld name="Title and 3 Content Columns + Headings">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11"/>
          <p:cNvSpPr txBox="1">
            <a:spLocks noGrp="1"/>
          </p:cNvSpPr>
          <p:nvPr>
            <p:ph type="body" idx="1"/>
          </p:nvPr>
        </p:nvSpPr>
        <p:spPr>
          <a:xfrm>
            <a:off x="4572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0" name="Google Shape;60;p11"/>
          <p:cNvSpPr txBox="1">
            <a:spLocks noGrp="1"/>
          </p:cNvSpPr>
          <p:nvPr>
            <p:ph type="body" idx="2"/>
          </p:nvPr>
        </p:nvSpPr>
        <p:spPr>
          <a:xfrm>
            <a:off x="4572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1" name="Google Shape;61;p11"/>
          <p:cNvSpPr txBox="1">
            <a:spLocks noGrp="1"/>
          </p:cNvSpPr>
          <p:nvPr>
            <p:ph type="body" idx="3"/>
          </p:nvPr>
        </p:nvSpPr>
        <p:spPr>
          <a:xfrm>
            <a:off x="4358640" y="1374808"/>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2" name="Google Shape;62;p11"/>
          <p:cNvSpPr txBox="1">
            <a:spLocks noGrp="1"/>
          </p:cNvSpPr>
          <p:nvPr>
            <p:ph type="body" idx="4"/>
          </p:nvPr>
        </p:nvSpPr>
        <p:spPr>
          <a:xfrm>
            <a:off x="435864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3" name="Google Shape;63;p11"/>
          <p:cNvSpPr txBox="1">
            <a:spLocks noGrp="1"/>
          </p:cNvSpPr>
          <p:nvPr>
            <p:ph type="body" idx="5"/>
          </p:nvPr>
        </p:nvSpPr>
        <p:spPr>
          <a:xfrm>
            <a:off x="82296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4" name="Google Shape;64;p11"/>
          <p:cNvSpPr txBox="1">
            <a:spLocks noGrp="1"/>
          </p:cNvSpPr>
          <p:nvPr>
            <p:ph type="body" idx="6"/>
          </p:nvPr>
        </p:nvSpPr>
        <p:spPr>
          <a:xfrm>
            <a:off x="82296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5" name="Google Shape;65;p1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reserve="1">
  <p:cSld name="1_Title Only">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 name="TextBox 1">
            <a:extLst>
              <a:ext uri="{FF2B5EF4-FFF2-40B4-BE49-F238E27FC236}">
                <a16:creationId xmlns:a16="http://schemas.microsoft.com/office/drawing/2014/main" id="{DEAB8823-3578-DDE4-FE2E-9FA69FC3316C}"/>
              </a:ext>
            </a:extLst>
          </p:cNvPr>
          <p:cNvSpPr txBox="1"/>
          <p:nvPr userDrawn="1"/>
        </p:nvSpPr>
        <p:spPr>
          <a:xfrm>
            <a:off x="517553" y="1845810"/>
            <a:ext cx="4940703" cy="2246769"/>
          </a:xfrm>
          <a:prstGeom prst="rect">
            <a:avLst/>
          </a:prstGeom>
          <a:noFill/>
        </p:spPr>
        <p:txBody>
          <a:bodyPr wrap="square" rtlCol="0">
            <a:spAutoFit/>
          </a:bodyPr>
          <a:lstStyle/>
          <a:p>
            <a:r>
              <a:rPr lang="en-US" sz="2800">
                <a:solidFill>
                  <a:srgbClr val="2075A4"/>
                </a:solidFill>
              </a:rPr>
              <a:t>Open Data, Design, and Development (ODDD)</a:t>
            </a:r>
          </a:p>
          <a:p>
            <a:endParaRPr lang="en-US" sz="2800">
              <a:solidFill>
                <a:srgbClr val="2075A4"/>
              </a:solidFill>
            </a:endParaRPr>
          </a:p>
          <a:p>
            <a:r>
              <a:rPr lang="en-US" sz="2800">
                <a:solidFill>
                  <a:srgbClr val="2075A4"/>
                </a:solidFill>
              </a:rPr>
              <a:t>Office of Natural Resources Revenue (ONRR)</a:t>
            </a:r>
          </a:p>
        </p:txBody>
      </p:sp>
      <p:pic>
        <p:nvPicPr>
          <p:cNvPr id="3" name="Picture 2">
            <a:extLst>
              <a:ext uri="{FF2B5EF4-FFF2-40B4-BE49-F238E27FC236}">
                <a16:creationId xmlns:a16="http://schemas.microsoft.com/office/drawing/2014/main" id="{ACA793B6-CA4E-1AE3-A3BA-71E7727DF58A}"/>
              </a:ext>
            </a:extLst>
          </p:cNvPr>
          <p:cNvPicPr>
            <a:picLocks noChangeAspect="1"/>
          </p:cNvPicPr>
          <p:nvPr userDrawn="1"/>
        </p:nvPicPr>
        <p:blipFill>
          <a:blip r:embed="rId2"/>
          <a:srcRect/>
          <a:stretch/>
        </p:blipFill>
        <p:spPr>
          <a:xfrm>
            <a:off x="484579" y="4595666"/>
            <a:ext cx="6771132" cy="1334694"/>
          </a:xfrm>
          <a:prstGeom prst="rect">
            <a:avLst/>
          </a:prstGeom>
        </p:spPr>
      </p:pic>
      <p:pic>
        <p:nvPicPr>
          <p:cNvPr id="4" name="Picture 23" descr="Photo: Team Manager, Maroya Faied">
            <a:extLst>
              <a:ext uri="{FF2B5EF4-FFF2-40B4-BE49-F238E27FC236}">
                <a16:creationId xmlns:a16="http://schemas.microsoft.com/office/drawing/2014/main" id="{982A4501-800D-282D-699D-45F3546FF28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94681" y="1708342"/>
            <a:ext cx="1209675" cy="12096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4" descr="Photo: Lindsay Goldstein, Program Analyst">
            <a:extLst>
              <a:ext uri="{FF2B5EF4-FFF2-40B4-BE49-F238E27FC236}">
                <a16:creationId xmlns:a16="http://schemas.microsoft.com/office/drawing/2014/main" id="{A0D85297-C6A7-A8D7-632A-2DA19F83ADB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16503" y="1648906"/>
            <a:ext cx="1209675" cy="12096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5" descr="Photo: Christine Thomas, Program Analyst">
            <a:extLst>
              <a:ext uri="{FF2B5EF4-FFF2-40B4-BE49-F238E27FC236}">
                <a16:creationId xmlns:a16="http://schemas.microsoft.com/office/drawing/2014/main" id="{D4F992FB-F196-A05F-0596-5EC2F7F54AE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299108" y="1648906"/>
            <a:ext cx="1209675" cy="1209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6" descr="Photo: Erin Elzi, UX Designer">
            <a:extLst>
              <a:ext uri="{FF2B5EF4-FFF2-40B4-BE49-F238E27FC236}">
                <a16:creationId xmlns:a16="http://schemas.microsoft.com/office/drawing/2014/main" id="{0E3059D0-17F5-2218-3F6C-19964F98ECC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895126" y="4226707"/>
            <a:ext cx="1170013" cy="12096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7" descr="Photo of Alexandra McNally">
            <a:extLst>
              <a:ext uri="{FF2B5EF4-FFF2-40B4-BE49-F238E27FC236}">
                <a16:creationId xmlns:a16="http://schemas.microsoft.com/office/drawing/2014/main" id="{6090B6B4-90A2-3C84-50C1-B82C1EB3872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299108" y="4265698"/>
            <a:ext cx="1199423" cy="12096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8" descr="Photo of Jeff Schwartz">
            <a:extLst>
              <a:ext uri="{FF2B5EF4-FFF2-40B4-BE49-F238E27FC236}">
                <a16:creationId xmlns:a16="http://schemas.microsoft.com/office/drawing/2014/main" id="{D6751DE0-3B54-9EF4-B78A-85786E863A5C}"/>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124910" y="4230609"/>
            <a:ext cx="1114425" cy="1209676"/>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349;p53">
            <a:extLst>
              <a:ext uri="{FF2B5EF4-FFF2-40B4-BE49-F238E27FC236}">
                <a16:creationId xmlns:a16="http://schemas.microsoft.com/office/drawing/2014/main" id="{D3152099-71FD-BA2A-F521-37A9746CD2BE}"/>
              </a:ext>
            </a:extLst>
          </p:cNvPr>
          <p:cNvSpPr/>
          <p:nvPr userDrawn="1"/>
        </p:nvSpPr>
        <p:spPr>
          <a:xfrm>
            <a:off x="5586142" y="2998293"/>
            <a:ext cx="1806000" cy="5912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000000"/>
              </a:buClr>
            </a:pPr>
            <a:r>
              <a:rPr lang="en-US" b="1">
                <a:latin typeface="+mn-lt"/>
                <a:ea typeface="Verdana" panose="020B0604030504040204" pitchFamily="34" charset="0"/>
                <a:cs typeface="Source Sans Pro"/>
                <a:sym typeface="Source Sans Pro"/>
              </a:rPr>
              <a:t>Product</a:t>
            </a:r>
            <a:r>
              <a:rPr lang="en-US" sz="1400" b="1" kern="0">
                <a:solidFill>
                  <a:srgbClr val="000000"/>
                </a:solidFill>
                <a:latin typeface="+mn-lt"/>
                <a:ea typeface="Verdana" panose="020B0604030504040204" pitchFamily="34" charset="0"/>
                <a:cs typeface="Source Sans Pro"/>
                <a:sym typeface="Source Sans Pro"/>
              </a:rPr>
              <a:t> Manager</a:t>
            </a:r>
            <a:endParaRPr lang="en-US" sz="1400" b="1" kern="0">
              <a:solidFill>
                <a:srgbClr val="000000"/>
              </a:solidFill>
              <a:latin typeface="+mn-lt"/>
              <a:ea typeface="Verdana" panose="020B0604030504040204" pitchFamily="34" charset="0"/>
              <a:cs typeface="Arial"/>
              <a:sym typeface="Arial"/>
            </a:endParaRPr>
          </a:p>
          <a:p>
            <a:pPr algn="ctr" defTabSz="1219170">
              <a:buClr>
                <a:srgbClr val="000000"/>
              </a:buClr>
            </a:pPr>
            <a:r>
              <a:rPr lang="en-US" sz="1400" kern="0">
                <a:solidFill>
                  <a:srgbClr val="000000"/>
                </a:solidFill>
                <a:latin typeface="+mn-lt"/>
                <a:ea typeface="Verdana" panose="020B0604030504040204" pitchFamily="34" charset="0"/>
                <a:cs typeface="Source Sans Pro Light"/>
                <a:sym typeface="Source Sans Pro Light"/>
              </a:rPr>
              <a:t>Maroya Faied</a:t>
            </a:r>
          </a:p>
        </p:txBody>
      </p:sp>
      <p:sp>
        <p:nvSpPr>
          <p:cNvPr id="11" name="Google Shape;351;p53">
            <a:extLst>
              <a:ext uri="{FF2B5EF4-FFF2-40B4-BE49-F238E27FC236}">
                <a16:creationId xmlns:a16="http://schemas.microsoft.com/office/drawing/2014/main" id="{C9261122-EF8E-C27C-FF50-09EBCADB26B3}"/>
              </a:ext>
            </a:extLst>
          </p:cNvPr>
          <p:cNvSpPr/>
          <p:nvPr userDrawn="1"/>
        </p:nvSpPr>
        <p:spPr>
          <a:xfrm>
            <a:off x="7661656" y="3022552"/>
            <a:ext cx="2200013" cy="358572"/>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b="1">
                <a:latin typeface="+mn-lt"/>
                <a:ea typeface="Verdana"/>
                <a:cs typeface="Source Sans Pro"/>
                <a:sym typeface="Source Sans Pro"/>
              </a:rPr>
              <a:t>Customer Experience </a:t>
            </a:r>
            <a:endParaRPr lang="en-US" sz="1400" b="1" kern="0">
              <a:solidFill>
                <a:srgbClr val="000000"/>
              </a:solidFill>
              <a:latin typeface="+mn-lt"/>
              <a:ea typeface="Verdana" panose="020B0604030504040204" pitchFamily="34" charset="0"/>
              <a:cs typeface="Source Sans Pro"/>
              <a:sym typeface="Source Sans Pro"/>
            </a:endParaRPr>
          </a:p>
          <a:p>
            <a:pPr algn="ctr" defTabSz="1219170">
              <a:buClr>
                <a:srgbClr val="000000"/>
              </a:buClr>
            </a:pPr>
            <a:r>
              <a:rPr lang="en-US" sz="1400" kern="0">
                <a:solidFill>
                  <a:srgbClr val="000000"/>
                </a:solidFill>
                <a:latin typeface="+mn-lt"/>
                <a:ea typeface="Verdana"/>
                <a:cs typeface="Source Sans Pro Light"/>
                <a:sym typeface="Source Sans Pro Light"/>
              </a:rPr>
              <a:t>Lindsay Goldstein</a:t>
            </a:r>
            <a:endParaRPr lang="en-US" sz="1400" kern="0">
              <a:solidFill>
                <a:srgbClr val="000000"/>
              </a:solidFill>
              <a:latin typeface="+mn-lt"/>
              <a:ea typeface="Verdana"/>
              <a:cs typeface="Arial"/>
              <a:sym typeface="Arial"/>
            </a:endParaRPr>
          </a:p>
        </p:txBody>
      </p:sp>
      <p:sp>
        <p:nvSpPr>
          <p:cNvPr id="12" name="TextBox 3">
            <a:extLst>
              <a:ext uri="{FF2B5EF4-FFF2-40B4-BE49-F238E27FC236}">
                <a16:creationId xmlns:a16="http://schemas.microsoft.com/office/drawing/2014/main" id="{487F4126-F1AA-5B0A-53FC-07D9640947B6}"/>
              </a:ext>
            </a:extLst>
          </p:cNvPr>
          <p:cNvSpPr txBox="1"/>
          <p:nvPr userDrawn="1"/>
        </p:nvSpPr>
        <p:spPr>
          <a:xfrm>
            <a:off x="9972321" y="3016894"/>
            <a:ext cx="1983359" cy="553998"/>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000000"/>
              </a:buClr>
            </a:pPr>
            <a:r>
              <a:rPr lang="en-US" sz="1400" b="1" kern="0">
                <a:solidFill>
                  <a:srgbClr val="000000"/>
                </a:solidFill>
                <a:latin typeface="+mn-lt"/>
                <a:ea typeface="Verdana" panose="020B0604030504040204" pitchFamily="34" charset="0"/>
                <a:cs typeface="Arial"/>
                <a:sym typeface="Arial"/>
              </a:rPr>
              <a:t>Content Strategist</a:t>
            </a:r>
          </a:p>
          <a:p>
            <a:pPr algn="ctr" defTabSz="1219170">
              <a:buClr>
                <a:srgbClr val="000000"/>
              </a:buClr>
            </a:pPr>
            <a:r>
              <a:rPr lang="en-US" sz="1400" kern="0">
                <a:solidFill>
                  <a:srgbClr val="000000"/>
                </a:solidFill>
                <a:latin typeface="+mn-lt"/>
                <a:ea typeface="Verdana" panose="020B0604030504040204" pitchFamily="34" charset="0"/>
                <a:cs typeface="Arial"/>
                <a:sym typeface="Arial"/>
              </a:rPr>
              <a:t>Christine Thomas</a:t>
            </a:r>
          </a:p>
        </p:txBody>
      </p:sp>
      <p:sp>
        <p:nvSpPr>
          <p:cNvPr id="13" name="Google Shape;350;p53">
            <a:extLst>
              <a:ext uri="{FF2B5EF4-FFF2-40B4-BE49-F238E27FC236}">
                <a16:creationId xmlns:a16="http://schemas.microsoft.com/office/drawing/2014/main" id="{BDCA1154-BEBB-EAEC-7157-B629ECB05B20}"/>
              </a:ext>
            </a:extLst>
          </p:cNvPr>
          <p:cNvSpPr/>
          <p:nvPr userDrawn="1"/>
        </p:nvSpPr>
        <p:spPr>
          <a:xfrm>
            <a:off x="5635561" y="5579427"/>
            <a:ext cx="1818192" cy="661858"/>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000000"/>
              </a:buClr>
            </a:pPr>
            <a:r>
              <a:rPr lang="en-US" sz="1400" b="1" kern="0">
                <a:solidFill>
                  <a:srgbClr val="000000"/>
                </a:solidFill>
                <a:latin typeface="+mn-lt"/>
                <a:ea typeface="Verdana" panose="020B0604030504040204" pitchFamily="34" charset="0"/>
                <a:cs typeface="Source Sans Pro"/>
                <a:sym typeface="Source Sans Pro"/>
              </a:rPr>
              <a:t>UX Designer</a:t>
            </a:r>
            <a:endParaRPr lang="en-US" sz="1400" b="1" kern="0">
              <a:solidFill>
                <a:srgbClr val="000000"/>
              </a:solidFill>
              <a:latin typeface="+mn-lt"/>
              <a:ea typeface="Verdana" panose="020B0604030504040204" pitchFamily="34" charset="0"/>
              <a:cs typeface="Arial"/>
              <a:sym typeface="Arial"/>
            </a:endParaRPr>
          </a:p>
          <a:p>
            <a:pPr algn="ctr" defTabSz="1219170">
              <a:buClr>
                <a:srgbClr val="000000"/>
              </a:buClr>
            </a:pPr>
            <a:r>
              <a:rPr lang="en-US" kern="0">
                <a:solidFill>
                  <a:srgbClr val="000000"/>
                </a:solidFill>
                <a:latin typeface="+mn-lt"/>
                <a:ea typeface="Verdana" panose="020B0604030504040204" pitchFamily="34" charset="0"/>
                <a:cs typeface="Arial"/>
                <a:sym typeface="Source Sans Pro Light"/>
              </a:rPr>
              <a:t>Erin Elzi</a:t>
            </a:r>
            <a:endParaRPr lang="en-US" kern="0">
              <a:solidFill>
                <a:srgbClr val="000000"/>
              </a:solidFill>
              <a:latin typeface="+mn-lt"/>
              <a:ea typeface="Verdana" panose="020B0604030504040204" pitchFamily="34" charset="0"/>
              <a:cs typeface="Arial"/>
              <a:sym typeface="Arial"/>
            </a:endParaRPr>
          </a:p>
          <a:p>
            <a:pPr algn="ctr" defTabSz="1219170">
              <a:buClr>
                <a:srgbClr val="000000"/>
              </a:buClr>
            </a:pPr>
            <a:endParaRPr lang="en-US" sz="1400" kern="0">
              <a:solidFill>
                <a:srgbClr val="000000"/>
              </a:solidFill>
              <a:latin typeface="Verdana" panose="020B0604030504040204" pitchFamily="34" charset="0"/>
              <a:ea typeface="Verdana" panose="020B0604030504040204" pitchFamily="34" charset="0"/>
              <a:cs typeface="Source Sans Pro Light"/>
              <a:sym typeface="Source Sans Pro Light"/>
            </a:endParaRPr>
          </a:p>
          <a:p>
            <a:pPr algn="ctr" defTabSz="1219170">
              <a:buClr>
                <a:srgbClr val="000000"/>
              </a:buClr>
            </a:pPr>
            <a:endParaRPr lang="en-US" sz="1051" kern="0">
              <a:solidFill>
                <a:srgbClr val="000000"/>
              </a:solidFill>
              <a:latin typeface="Verdana" panose="020B0604030504040204" pitchFamily="34" charset="0"/>
              <a:ea typeface="Verdana" panose="020B0604030504040204" pitchFamily="34" charset="0"/>
              <a:cs typeface="Arial"/>
              <a:sym typeface="Arial"/>
            </a:endParaRPr>
          </a:p>
        </p:txBody>
      </p:sp>
      <p:sp>
        <p:nvSpPr>
          <p:cNvPr id="14" name="TextBox 5">
            <a:extLst>
              <a:ext uri="{FF2B5EF4-FFF2-40B4-BE49-F238E27FC236}">
                <a16:creationId xmlns:a16="http://schemas.microsoft.com/office/drawing/2014/main" id="{B54F710D-2C9C-E448-B444-546597F5C1BB}"/>
              </a:ext>
            </a:extLst>
          </p:cNvPr>
          <p:cNvSpPr txBox="1"/>
          <p:nvPr userDrawn="1"/>
        </p:nvSpPr>
        <p:spPr>
          <a:xfrm>
            <a:off x="9951525" y="5519991"/>
            <a:ext cx="1855407" cy="41036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000000"/>
              </a:buClr>
            </a:pPr>
            <a:r>
              <a:rPr lang="en-US" sz="1400" b="1" kern="0">
                <a:solidFill>
                  <a:srgbClr val="000000"/>
                </a:solidFill>
                <a:latin typeface="+mn-lt"/>
                <a:ea typeface="Verdana" panose="020B0604030504040204" pitchFamily="34" charset="0"/>
                <a:cs typeface="Source Sans Pro"/>
                <a:sym typeface="Source Sans Pro"/>
              </a:rPr>
              <a:t>UX Designer</a:t>
            </a:r>
          </a:p>
          <a:p>
            <a:pPr algn="ctr" defTabSz="1219170">
              <a:buClr>
                <a:srgbClr val="000000"/>
              </a:buClr>
            </a:pPr>
            <a:r>
              <a:rPr lang="en-US">
                <a:solidFill>
                  <a:srgbClr val="000000"/>
                </a:solidFill>
                <a:latin typeface="+mn-lt"/>
                <a:ea typeface="Verdana" panose="020B0604030504040204" pitchFamily="34" charset="0"/>
                <a:sym typeface="Source Sans Pro"/>
              </a:rPr>
              <a:t>Alexandra McNally</a:t>
            </a:r>
            <a:endParaRPr lang="en-US" kern="0">
              <a:solidFill>
                <a:srgbClr val="000000"/>
              </a:solidFill>
              <a:latin typeface="+mn-lt"/>
              <a:ea typeface="Verdana" panose="020B0604030504040204" pitchFamily="34" charset="0"/>
              <a:sym typeface="Arial"/>
            </a:endParaRPr>
          </a:p>
        </p:txBody>
      </p:sp>
      <p:sp>
        <p:nvSpPr>
          <p:cNvPr id="15" name="Google Shape;348;p53">
            <a:extLst>
              <a:ext uri="{FF2B5EF4-FFF2-40B4-BE49-F238E27FC236}">
                <a16:creationId xmlns:a16="http://schemas.microsoft.com/office/drawing/2014/main" id="{D711A4BA-E68C-4DF9-50C1-9E9A55BCED4B}"/>
              </a:ext>
            </a:extLst>
          </p:cNvPr>
          <p:cNvSpPr/>
          <p:nvPr userDrawn="1"/>
        </p:nvSpPr>
        <p:spPr>
          <a:xfrm>
            <a:off x="7567872" y="5508268"/>
            <a:ext cx="2310665" cy="5912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000000"/>
              </a:buClr>
            </a:pPr>
            <a:r>
              <a:rPr lang="en-US" sz="1400" b="1" kern="0">
                <a:solidFill>
                  <a:srgbClr val="000000"/>
                </a:solidFill>
                <a:latin typeface="+mn-lt"/>
                <a:ea typeface="Verdana" panose="020B0604030504040204" pitchFamily="34" charset="0"/>
                <a:cs typeface="Source Sans Pro"/>
                <a:sym typeface="Source Sans Pro"/>
              </a:rPr>
              <a:t>Developer</a:t>
            </a:r>
            <a:endParaRPr lang="en-US" sz="1400" b="1" kern="0">
              <a:solidFill>
                <a:srgbClr val="000000"/>
              </a:solidFill>
              <a:latin typeface="+mn-lt"/>
              <a:ea typeface="Verdana" panose="020B0604030504040204" pitchFamily="34" charset="0"/>
              <a:cs typeface="Arial"/>
              <a:sym typeface="Arial"/>
            </a:endParaRPr>
          </a:p>
          <a:p>
            <a:pPr algn="ctr" defTabSz="1219170">
              <a:buClr>
                <a:srgbClr val="000000"/>
              </a:buClr>
            </a:pPr>
            <a:r>
              <a:rPr lang="en-US" kern="0">
                <a:solidFill>
                  <a:srgbClr val="000000"/>
                </a:solidFill>
                <a:latin typeface="+mn-lt"/>
                <a:ea typeface="Verdana" panose="020B0604030504040204" pitchFamily="34" charset="0"/>
                <a:cs typeface="Arial"/>
                <a:sym typeface="Source Sans Pro Light"/>
              </a:rPr>
              <a:t>Jeff Schwartz</a:t>
            </a:r>
            <a:endParaRPr lang="en-US" kern="0">
              <a:solidFill>
                <a:srgbClr val="000000"/>
              </a:solidFill>
              <a:latin typeface="+mn-lt"/>
              <a:ea typeface="Verdana" panose="020B0604030504040204" pitchFamily="34" charset="0"/>
              <a:cs typeface="Arial"/>
              <a:sym typeface="Arial"/>
            </a:endParaRPr>
          </a:p>
          <a:p>
            <a:pPr algn="ctr" defTabSz="1219170">
              <a:buClr>
                <a:srgbClr val="000000"/>
              </a:buClr>
            </a:pPr>
            <a:endParaRPr lang="en-US" sz="1600" kern="0">
              <a:solidFill>
                <a:srgbClr val="000000"/>
              </a:solidFill>
              <a:latin typeface="Verdana" panose="020B0604030504040204" pitchFamily="34" charset="0"/>
              <a:ea typeface="Verdana" panose="020B0604030504040204" pitchFamily="34" charset="0"/>
              <a:cs typeface="Source Sans Pro Light"/>
              <a:sym typeface="Source Sans Pro Light"/>
            </a:endParaRPr>
          </a:p>
        </p:txBody>
      </p:sp>
    </p:spTree>
    <p:extLst>
      <p:ext uri="{BB962C8B-B14F-4D97-AF65-F5344CB8AC3E}">
        <p14:creationId xmlns:p14="http://schemas.microsoft.com/office/powerpoint/2010/main" val="1625953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4572000"/>
            <a:ext cx="12192000" cy="21332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3"/>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4500"/>
              <a:buFont typeface="Helvetica Neue"/>
              <a:buNone/>
            </a:pPr>
            <a:r>
              <a:rPr lang="en-US" sz="4500" b="1" i="0" u="none" strike="noStrike" cap="none">
                <a:solidFill>
                  <a:schemeClr val="lt1"/>
                </a:solidFill>
                <a:latin typeface="Helvetica Neue"/>
                <a:ea typeface="Helvetica Neue"/>
                <a:cs typeface="Helvetica Neue"/>
                <a:sym typeface="Helvetica Neue"/>
              </a:rPr>
              <a:t>Click to edit Master title style</a:t>
            </a:r>
            <a:endParaRPr sz="4500" b="1" i="0" u="none" strike="noStrike" cap="none">
              <a:solidFill>
                <a:schemeClr val="lt1"/>
              </a:solidFill>
              <a:latin typeface="Helvetica Neue"/>
              <a:ea typeface="Helvetica Neue"/>
              <a:cs typeface="Helvetica Neue"/>
              <a:sym typeface="Helvetica Neue"/>
            </a:endParaRPr>
          </a:p>
        </p:txBody>
      </p:sp>
      <p:sp>
        <p:nvSpPr>
          <p:cNvPr id="12" name="Google Shape;12;p3"/>
          <p:cNvSpPr txBox="1"/>
          <p:nvPr/>
        </p:nvSpPr>
        <p:spPr>
          <a:xfrm>
            <a:off x="838200" y="1752600"/>
            <a:ext cx="10515600" cy="106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000"/>
              <a:buFont typeface="Arial"/>
              <a:buNone/>
            </a:pPr>
            <a:r>
              <a:rPr lang="en-US" sz="3000" b="1" i="1" u="none" strike="noStrike" cap="none">
                <a:solidFill>
                  <a:schemeClr val="lt1"/>
                </a:solidFill>
                <a:latin typeface="Helvetica Neue"/>
                <a:ea typeface="Helvetica Neue"/>
                <a:cs typeface="Helvetica Neue"/>
                <a:sym typeface="Helvetica Neue"/>
              </a:rPr>
              <a:t>Click to edit Subtitle</a:t>
            </a:r>
            <a:endParaRPr sz="3000" b="1" i="1" u="none" strike="noStrike" cap="none">
              <a:solidFill>
                <a:schemeClr val="lt1"/>
              </a:solidFill>
              <a:latin typeface="Helvetica Neue"/>
              <a:ea typeface="Helvetica Neue"/>
              <a:cs typeface="Helvetica Neue"/>
              <a:sym typeface="Helvetica Neue"/>
            </a:endParaRPr>
          </a:p>
        </p:txBody>
      </p:sp>
      <p:pic>
        <p:nvPicPr>
          <p:cNvPr id="13" name="Google Shape;13;p3"/>
          <p:cNvPicPr preferRelativeResize="0"/>
          <p:nvPr/>
        </p:nvPicPr>
        <p:blipFill rotWithShape="1">
          <a:blip r:embed="rId3">
            <a:alphaModFix/>
          </a:blip>
          <a:srcRect/>
          <a:stretch/>
        </p:blipFill>
        <p:spPr>
          <a:xfrm>
            <a:off x="0" y="0"/>
            <a:ext cx="12192000" cy="457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7">
            <a:alphaModFix/>
          </a:blip>
          <a:srcRect/>
          <a:stretch/>
        </p:blipFill>
        <p:spPr>
          <a:xfrm>
            <a:off x="0" y="0"/>
            <a:ext cx="12188952" cy="1067645"/>
          </a:xfrm>
          <a:prstGeom prst="rect">
            <a:avLst/>
          </a:prstGeom>
          <a:noFill/>
          <a:ln>
            <a:noFill/>
          </a:ln>
        </p:spPr>
      </p:pic>
      <p:sp>
        <p:nvSpPr>
          <p:cNvPr id="31" name="Google Shape;31;p5"/>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9pPr>
          </a:lstStyle>
          <a:p>
            <a:endParaRPr/>
          </a:p>
        </p:txBody>
      </p:sp>
      <p:cxnSp>
        <p:nvCxnSpPr>
          <p:cNvPr id="32" name="Google Shape;32;p5" descr="graphic line"/>
          <p:cNvCxnSpPr/>
          <p:nvPr/>
        </p:nvCxnSpPr>
        <p:spPr>
          <a:xfrm>
            <a:off x="460248" y="6400800"/>
            <a:ext cx="11274552" cy="0"/>
          </a:xfrm>
          <a:prstGeom prst="straightConnector1">
            <a:avLst/>
          </a:prstGeom>
          <a:noFill/>
          <a:ln w="9525" cap="flat" cmpd="sng">
            <a:solidFill>
              <a:schemeClr val="lt2"/>
            </a:solidFill>
            <a:prstDash val="solid"/>
            <a:round/>
            <a:headEnd type="none" w="med" len="med"/>
            <a:tailEnd type="none" w="med" len="med"/>
          </a:ln>
        </p:spPr>
      </p:cxnSp>
      <p:sp>
        <p:nvSpPr>
          <p:cNvPr id="33" name="Google Shape;33;p5"/>
          <p:cNvSpPr/>
          <p:nvPr/>
        </p:nvSpPr>
        <p:spPr>
          <a:xfrm>
            <a:off x="457200" y="6492240"/>
            <a:ext cx="10287000"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a:solidFill>
                  <a:srgbClr val="006197"/>
                </a:solidFill>
                <a:latin typeface="Arial"/>
                <a:ea typeface="Arial"/>
                <a:cs typeface="Arial"/>
                <a:sym typeface="Arial"/>
              </a:rPr>
              <a:t>IAAF 2023 / General Services Administration / Federal Deposit Insurance Corporation / Department of Veterans Affairs / U.S. Access Board / Federal CIO Council</a:t>
            </a:r>
            <a:endParaRPr sz="800" b="0" i="0" u="none" strike="noStrike" cap="none">
              <a:solidFill>
                <a:srgbClr val="006197"/>
              </a:solidFill>
              <a:latin typeface="Arial"/>
              <a:ea typeface="Arial"/>
              <a:cs typeface="Arial"/>
              <a:sym typeface="Arial"/>
            </a:endParaRPr>
          </a:p>
        </p:txBody>
      </p:sp>
      <p:sp>
        <p:nvSpPr>
          <p:cNvPr id="34" name="Google Shape;34;p5"/>
          <p:cNvSpPr txBox="1">
            <a:spLocks noGrp="1"/>
          </p:cNvSpPr>
          <p:nvPr>
            <p:ph type="sldNum" idx="12"/>
          </p:nvPr>
        </p:nvSpPr>
        <p:spPr>
          <a:xfrm>
            <a:off x="11201401" y="6492240"/>
            <a:ext cx="533400" cy="18288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8"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8/10/relationships/comments" Target="../comments/modernComment_11E_CE6E3AF.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1F_49ED37C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0D_5CFD7BDF.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blog-nrrd.doi.gov/trusted-teste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0E_BE6AE7F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docs.google.com/spreadsheets/d/1ipD1wxFH4TsPN4ZAb7ZJhKhufvefEV5HEGdH0IeVQEI/edit?usp=shari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microsoft.com/office/2018/10/relationships/comments" Target="../comments/modernComment_111_9E2F7E8D.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microsoft.com/office/2018/10/relationships/comments" Target="../comments/modernComment_124_FD7FD21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microsoft.com/office/2018/10/relationships/comments" Target="../comments/modernComment_128_137FF4A6.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Alexandra.mcnally@onrr.gov" TargetMode="External"/><Relationship Id="rId2" Type="http://schemas.openxmlformats.org/officeDocument/2006/relationships/hyperlink" Target="mailto:erin.elzi@onrr.gov" TargetMode="External"/><Relationship Id="rId1" Type="http://schemas.openxmlformats.org/officeDocument/2006/relationships/slideLayout" Target="../slideLayouts/slideLayout2.xml"/><Relationship Id="rId4" Type="http://schemas.openxmlformats.org/officeDocument/2006/relationships/hyperlink" Target="mailto:onrrweb@onrr.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title"/>
          </p:nvPr>
        </p:nvSpPr>
        <p:spPr>
          <a:xfrm>
            <a:off x="533400" y="402449"/>
            <a:ext cx="1104900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Arial"/>
              <a:buNone/>
            </a:pPr>
            <a:r>
              <a:rPr lang="en-US"/>
              <a:t>Testing for Compliance: </a:t>
            </a:r>
            <a:br>
              <a:rPr lang="en-US"/>
            </a:br>
            <a:r>
              <a:rPr lang="en-US"/>
              <a:t>A Comparison of Tools and Methods</a:t>
            </a:r>
            <a:endParaRPr/>
          </a:p>
        </p:txBody>
      </p:sp>
      <p:sp>
        <p:nvSpPr>
          <p:cNvPr id="88" name="Google Shape;88;p1"/>
          <p:cNvSpPr txBox="1">
            <a:spLocks noGrp="1"/>
          </p:cNvSpPr>
          <p:nvPr>
            <p:ph type="body" idx="1"/>
          </p:nvPr>
        </p:nvSpPr>
        <p:spPr>
          <a:xfrm>
            <a:off x="475135" y="2080578"/>
            <a:ext cx="11174691" cy="69105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400"/>
              <a:buNone/>
            </a:pPr>
            <a:r>
              <a:rPr lang="en-US" sz="3200"/>
              <a:t>Annual Interagency Accessibility Forum</a:t>
            </a:r>
            <a:endParaRPr lang="en-US" sz="1600"/>
          </a:p>
        </p:txBody>
      </p:sp>
      <p:sp>
        <p:nvSpPr>
          <p:cNvPr id="89" name="Google Shape;89;p1"/>
          <p:cNvSpPr txBox="1">
            <a:spLocks noGrp="1"/>
          </p:cNvSpPr>
          <p:nvPr>
            <p:ph type="body" idx="2"/>
          </p:nvPr>
        </p:nvSpPr>
        <p:spPr>
          <a:xfrm>
            <a:off x="533401" y="3124200"/>
            <a:ext cx="5337048" cy="914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None/>
            </a:pPr>
            <a:r>
              <a:rPr lang="en-US" sz="2800"/>
              <a:t>November 7, 2023</a:t>
            </a:r>
            <a:endParaRPr sz="2800"/>
          </a:p>
        </p:txBody>
      </p:sp>
      <p:pic>
        <p:nvPicPr>
          <p:cNvPr id="3" name="GSA" descr="GSA Starmark logo">
            <a:extLst>
              <a:ext uri="{FF2B5EF4-FFF2-40B4-BE49-F238E27FC236}">
                <a16:creationId xmlns:a16="http://schemas.microsoft.com/office/drawing/2014/main" id="{29117E04-F918-CE4A-3958-D8BA5432AA8C}"/>
              </a:ext>
            </a:extLst>
          </p:cNvPr>
          <p:cNvPicPr preferRelativeResize="0"/>
          <p:nvPr/>
        </p:nvPicPr>
        <p:blipFill rotWithShape="1">
          <a:blip r:embed="rId3">
            <a:alphaModFix/>
          </a:blip>
          <a:srcRect/>
          <a:stretch/>
        </p:blipFill>
        <p:spPr>
          <a:xfrm>
            <a:off x="5961330" y="3121502"/>
            <a:ext cx="914400" cy="914400"/>
          </a:xfrm>
          <a:prstGeom prst="rect">
            <a:avLst/>
          </a:prstGeom>
          <a:noFill/>
          <a:ln>
            <a:noFill/>
          </a:ln>
        </p:spPr>
      </p:pic>
      <p:pic>
        <p:nvPicPr>
          <p:cNvPr id="5" name="FDIC" descr="Logo of the Federal Deposit Insurance Corporation (FDIC)">
            <a:extLst>
              <a:ext uri="{FF2B5EF4-FFF2-40B4-BE49-F238E27FC236}">
                <a16:creationId xmlns:a16="http://schemas.microsoft.com/office/drawing/2014/main" id="{FCB1931B-A09A-F05B-92CF-A4C045F7DDE3}"/>
              </a:ext>
            </a:extLst>
          </p:cNvPr>
          <p:cNvPicPr>
            <a:picLocks noChangeAspect="1"/>
          </p:cNvPicPr>
          <p:nvPr/>
        </p:nvPicPr>
        <p:blipFill>
          <a:blip r:embed="rId4"/>
          <a:stretch>
            <a:fillRect/>
          </a:stretch>
        </p:blipFill>
        <p:spPr>
          <a:xfrm>
            <a:off x="6986614" y="3233175"/>
            <a:ext cx="1704758" cy="691053"/>
          </a:xfrm>
          <a:prstGeom prst="rect">
            <a:avLst/>
          </a:prstGeom>
        </p:spPr>
      </p:pic>
      <p:pic>
        <p:nvPicPr>
          <p:cNvPr id="6" name="VA" descr="Seal of the Department of Veterans Affairs">
            <a:extLst>
              <a:ext uri="{FF2B5EF4-FFF2-40B4-BE49-F238E27FC236}">
                <a16:creationId xmlns:a16="http://schemas.microsoft.com/office/drawing/2014/main" id="{E9F6275C-ACDF-04CC-B8CC-BDED9292DE98}"/>
              </a:ext>
            </a:extLst>
          </p:cNvPr>
          <p:cNvPicPr>
            <a:picLocks noChangeAspect="1"/>
          </p:cNvPicPr>
          <p:nvPr/>
        </p:nvPicPr>
        <p:blipFill>
          <a:blip r:embed="rId5"/>
          <a:stretch>
            <a:fillRect/>
          </a:stretch>
        </p:blipFill>
        <p:spPr>
          <a:xfrm>
            <a:off x="8798882" y="3098881"/>
            <a:ext cx="965037" cy="965037"/>
          </a:xfrm>
          <a:prstGeom prst="rect">
            <a:avLst/>
          </a:prstGeom>
        </p:spPr>
      </p:pic>
      <p:pic>
        <p:nvPicPr>
          <p:cNvPr id="7" name="USAB" descr="Seal of the United States Access Board">
            <a:extLst>
              <a:ext uri="{FF2B5EF4-FFF2-40B4-BE49-F238E27FC236}">
                <a16:creationId xmlns:a16="http://schemas.microsoft.com/office/drawing/2014/main" id="{BAD25E63-D68A-E245-0562-3150365FC668}"/>
              </a:ext>
            </a:extLst>
          </p:cNvPr>
          <p:cNvPicPr>
            <a:picLocks noChangeAspect="1"/>
          </p:cNvPicPr>
          <p:nvPr/>
        </p:nvPicPr>
        <p:blipFill>
          <a:blip r:embed="rId6"/>
          <a:stretch>
            <a:fillRect/>
          </a:stretch>
        </p:blipFill>
        <p:spPr>
          <a:xfrm>
            <a:off x="9871429" y="3121502"/>
            <a:ext cx="914400" cy="914400"/>
          </a:xfrm>
          <a:prstGeom prst="rect">
            <a:avLst/>
          </a:prstGeom>
        </p:spPr>
      </p:pic>
      <p:pic>
        <p:nvPicPr>
          <p:cNvPr id="4" name="CIOC" descr="Seal of the CIO Council">
            <a:extLst>
              <a:ext uri="{FF2B5EF4-FFF2-40B4-BE49-F238E27FC236}">
                <a16:creationId xmlns:a16="http://schemas.microsoft.com/office/drawing/2014/main" id="{39011A92-3AA5-B9A9-EC9C-98E76820B8BE}"/>
              </a:ext>
            </a:extLst>
          </p:cNvPr>
          <p:cNvPicPr preferRelativeResize="0"/>
          <p:nvPr/>
        </p:nvPicPr>
        <p:blipFill rotWithShape="1">
          <a:blip r:embed="rId7">
            <a:alphaModFix/>
          </a:blip>
          <a:srcRect/>
          <a:stretch/>
        </p:blipFill>
        <p:spPr>
          <a:xfrm>
            <a:off x="10893339" y="3092364"/>
            <a:ext cx="979610" cy="978070"/>
          </a:xfrm>
          <a:prstGeom prst="rect">
            <a:avLst/>
          </a:prstGeom>
          <a:noFill/>
          <a:ln>
            <a:noFill/>
          </a:ln>
        </p:spPr>
      </p:pic>
      <p:sp>
        <p:nvSpPr>
          <p:cNvPr id="91" name="Google Shape;91;p1"/>
          <p:cNvSpPr txBox="1">
            <a:spLocks noGrp="1"/>
          </p:cNvSpPr>
          <p:nvPr>
            <p:ph type="body" idx="4"/>
          </p:nvPr>
        </p:nvSpPr>
        <p:spPr>
          <a:xfrm>
            <a:off x="533400" y="4857735"/>
            <a:ext cx="11049000" cy="126413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6197"/>
              </a:buClr>
              <a:buSzPts val="4400"/>
              <a:buNone/>
            </a:pPr>
            <a:r>
              <a:rPr lang="en-US"/>
              <a:t>Erin Elzi</a:t>
            </a:r>
          </a:p>
          <a:p>
            <a:pPr marL="0" lvl="0" indent="0" algn="l" rtl="0">
              <a:spcBef>
                <a:spcPts val="0"/>
              </a:spcBef>
              <a:spcAft>
                <a:spcPts val="0"/>
              </a:spcAft>
              <a:buClr>
                <a:srgbClr val="006197"/>
              </a:buClr>
              <a:buSzPts val="4400"/>
              <a:buNone/>
            </a:pPr>
            <a:r>
              <a:rPr lang="en-US"/>
              <a:t>Alex McNally</a:t>
            </a:r>
            <a:endParaRPr/>
          </a:p>
        </p:txBody>
      </p:sp>
      <p:sp>
        <p:nvSpPr>
          <p:cNvPr id="90" name="Google Shape;90;p1"/>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6197"/>
              </a:buClr>
              <a:buSzPts val="2400"/>
              <a:buNone/>
            </a:pPr>
            <a:r>
              <a:rPr lang="en-US"/>
              <a:t>Office of Natural Resources Revenue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9631-B3B7-1221-DBFC-E549A54CD900}"/>
              </a:ext>
            </a:extLst>
          </p:cNvPr>
          <p:cNvSpPr>
            <a:spLocks noGrp="1"/>
          </p:cNvSpPr>
          <p:nvPr>
            <p:ph type="title"/>
          </p:nvPr>
        </p:nvSpPr>
        <p:spPr/>
        <p:txBody>
          <a:bodyPr/>
          <a:lstStyle/>
          <a:p>
            <a:r>
              <a:rPr lang="en-US"/>
              <a:t>Example: Lighthouse in Dev Tools</a:t>
            </a:r>
          </a:p>
        </p:txBody>
      </p:sp>
      <p:pic>
        <p:nvPicPr>
          <p:cNvPr id="8" name="Picture 7" descr="Screenshot of ONRR's revenue Explore data page with a map of the united states where the states are colored different shades of green based on a value. There is a card on the right that shows Native American commodities from calendar year 2022 with $1.66 billion in total and the values for oil, gas, and natural gas liquid. On the right, there is a lighthouse panel that shows the accessibility is rated &quot;92&quot;. Below the score shows that shows opportunities to improve accessibility through aria and navigation. There is also a drop down to see where additional items can be manually checked. There are drop downs for passed audits and not applicable.">
            <a:extLst>
              <a:ext uri="{FF2B5EF4-FFF2-40B4-BE49-F238E27FC236}">
                <a16:creationId xmlns:a16="http://schemas.microsoft.com/office/drawing/2014/main" id="{416111F8-2D40-933A-D29E-A02B7EFB47C2}"/>
              </a:ext>
            </a:extLst>
          </p:cNvPr>
          <p:cNvPicPr>
            <a:picLocks noChangeAspect="1"/>
          </p:cNvPicPr>
          <p:nvPr/>
        </p:nvPicPr>
        <p:blipFill>
          <a:blip r:embed="rId2"/>
          <a:stretch>
            <a:fillRect/>
          </a:stretch>
        </p:blipFill>
        <p:spPr>
          <a:xfrm>
            <a:off x="1336317" y="1253611"/>
            <a:ext cx="9519366" cy="4933021"/>
          </a:xfrm>
          <a:prstGeom prst="rect">
            <a:avLst/>
          </a:prstGeom>
        </p:spPr>
      </p:pic>
      <p:sp>
        <p:nvSpPr>
          <p:cNvPr id="4" name="Slide Number Placeholder 3">
            <a:extLst>
              <a:ext uri="{FF2B5EF4-FFF2-40B4-BE49-F238E27FC236}">
                <a16:creationId xmlns:a16="http://schemas.microsoft.com/office/drawing/2014/main" id="{B68C4B9E-E6E8-5F48-8232-881CACA2B0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2068502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9631-B3B7-1221-DBFC-E549A54CD900}"/>
              </a:ext>
            </a:extLst>
          </p:cNvPr>
          <p:cNvSpPr>
            <a:spLocks noGrp="1"/>
          </p:cNvSpPr>
          <p:nvPr>
            <p:ph type="title"/>
          </p:nvPr>
        </p:nvSpPr>
        <p:spPr/>
        <p:txBody>
          <a:bodyPr/>
          <a:lstStyle/>
          <a:p>
            <a:r>
              <a:rPr lang="en-US"/>
              <a:t>Automated Testing: WAVE</a:t>
            </a:r>
          </a:p>
        </p:txBody>
      </p:sp>
      <p:sp>
        <p:nvSpPr>
          <p:cNvPr id="3" name="Text Placeholder 2">
            <a:extLst>
              <a:ext uri="{FF2B5EF4-FFF2-40B4-BE49-F238E27FC236}">
                <a16:creationId xmlns:a16="http://schemas.microsoft.com/office/drawing/2014/main" id="{62254351-20DB-7056-A2CE-F4F0D324D1CA}"/>
              </a:ext>
            </a:extLst>
          </p:cNvPr>
          <p:cNvSpPr>
            <a:spLocks noGrp="1"/>
          </p:cNvSpPr>
          <p:nvPr>
            <p:ph type="body" idx="1"/>
          </p:nvPr>
        </p:nvSpPr>
        <p:spPr/>
        <p:txBody>
          <a:bodyPr/>
          <a:lstStyle/>
          <a:p>
            <a:r>
              <a:rPr lang="en-US"/>
              <a:t>Free</a:t>
            </a:r>
          </a:p>
          <a:p>
            <a:r>
              <a:rPr lang="en-US"/>
              <a:t>Tests single page at a time - not a whole site</a:t>
            </a:r>
          </a:p>
          <a:p>
            <a:r>
              <a:rPr lang="en-US"/>
              <a:t>WAVE website tool allows users to simply enter URL</a:t>
            </a:r>
          </a:p>
          <a:p>
            <a:r>
              <a:rPr lang="en-US"/>
              <a:t>WAVE extension tool in Chrome browser</a:t>
            </a:r>
          </a:p>
          <a:p>
            <a:r>
              <a:rPr lang="en-US"/>
              <a:t>Tutorial videos for training</a:t>
            </a:r>
          </a:p>
          <a:p>
            <a:r>
              <a:rPr lang="en-US"/>
              <a:t>Checks for compliance with many WCAG 2.0 guidelines</a:t>
            </a:r>
          </a:p>
          <a:p>
            <a:r>
              <a:rPr lang="en-US"/>
              <a:t>Cannot review logical flow of content meaning, tab order logic, functional keyboard access, and alternative text meaning</a:t>
            </a:r>
          </a:p>
          <a:p>
            <a:endParaRPr lang="en-US"/>
          </a:p>
        </p:txBody>
      </p:sp>
      <p:sp>
        <p:nvSpPr>
          <p:cNvPr id="4" name="Slide Number Placeholder 3">
            <a:extLst>
              <a:ext uri="{FF2B5EF4-FFF2-40B4-BE49-F238E27FC236}">
                <a16:creationId xmlns:a16="http://schemas.microsoft.com/office/drawing/2014/main" id="{B68C4B9E-E6E8-5F48-8232-881CACA2B0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22439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9631-B3B7-1221-DBFC-E549A54CD900}"/>
              </a:ext>
            </a:extLst>
          </p:cNvPr>
          <p:cNvSpPr>
            <a:spLocks noGrp="1"/>
          </p:cNvSpPr>
          <p:nvPr>
            <p:ph type="title"/>
          </p:nvPr>
        </p:nvSpPr>
        <p:spPr/>
        <p:txBody>
          <a:bodyPr/>
          <a:lstStyle/>
          <a:p>
            <a:r>
              <a:rPr lang="en-US"/>
              <a:t>Automated Testing: WAVE Chrome Extension</a:t>
            </a:r>
          </a:p>
        </p:txBody>
      </p:sp>
      <p:pic>
        <p:nvPicPr>
          <p:cNvPr id="3" name="Picture 2" descr="Screenshot of WAVE applied to the Explore Data page on revenuedata.doi.gov. Results show 1 error, 0 contrast errors. 9 alerts. 10 features, 18 structural elements, and 104 aria. WAVE displays icons on the page being tested that indicate where the errors, alerts, features, structural elements, and aria labels are.">
            <a:extLst>
              <a:ext uri="{FF2B5EF4-FFF2-40B4-BE49-F238E27FC236}">
                <a16:creationId xmlns:a16="http://schemas.microsoft.com/office/drawing/2014/main" id="{00600D0F-A50C-1FE4-A713-0EB4A0C331AE}"/>
              </a:ext>
            </a:extLst>
          </p:cNvPr>
          <p:cNvPicPr>
            <a:picLocks noChangeAspect="1"/>
          </p:cNvPicPr>
          <p:nvPr/>
        </p:nvPicPr>
        <p:blipFill>
          <a:blip r:embed="rId2"/>
          <a:stretch>
            <a:fillRect/>
          </a:stretch>
        </p:blipFill>
        <p:spPr>
          <a:xfrm>
            <a:off x="491066" y="1181407"/>
            <a:ext cx="11241616" cy="5098435"/>
          </a:xfrm>
          <a:prstGeom prst="rect">
            <a:avLst/>
          </a:prstGeom>
          <a:ln>
            <a:solidFill>
              <a:schemeClr val="tx1"/>
            </a:solidFill>
          </a:ln>
        </p:spPr>
      </p:pic>
      <p:sp>
        <p:nvSpPr>
          <p:cNvPr id="4" name="Slide Number Placeholder 3">
            <a:extLst>
              <a:ext uri="{FF2B5EF4-FFF2-40B4-BE49-F238E27FC236}">
                <a16:creationId xmlns:a16="http://schemas.microsoft.com/office/drawing/2014/main" id="{B68C4B9E-E6E8-5F48-8232-881CACA2B0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414040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9631-B3B7-1221-DBFC-E549A54CD900}"/>
              </a:ext>
            </a:extLst>
          </p:cNvPr>
          <p:cNvSpPr>
            <a:spLocks noGrp="1"/>
          </p:cNvSpPr>
          <p:nvPr>
            <p:ph type="title"/>
          </p:nvPr>
        </p:nvSpPr>
        <p:spPr/>
        <p:txBody>
          <a:bodyPr/>
          <a:lstStyle/>
          <a:p>
            <a:r>
              <a:rPr lang="en-US"/>
              <a:t>Automated Testing: Level Access</a:t>
            </a:r>
          </a:p>
        </p:txBody>
      </p:sp>
      <p:sp>
        <p:nvSpPr>
          <p:cNvPr id="3" name="Text Placeholder 2">
            <a:extLst>
              <a:ext uri="{FF2B5EF4-FFF2-40B4-BE49-F238E27FC236}">
                <a16:creationId xmlns:a16="http://schemas.microsoft.com/office/drawing/2014/main" id="{62254351-20DB-7056-A2CE-F4F0D324D1CA}"/>
              </a:ext>
            </a:extLst>
          </p:cNvPr>
          <p:cNvSpPr>
            <a:spLocks noGrp="1"/>
          </p:cNvSpPr>
          <p:nvPr>
            <p:ph type="body" idx="1"/>
          </p:nvPr>
        </p:nvSpPr>
        <p:spPr/>
        <p:txBody>
          <a:bodyPr/>
          <a:lstStyle/>
          <a:p>
            <a:r>
              <a:rPr lang="en-US"/>
              <a:t>Subscription/paid for</a:t>
            </a:r>
          </a:p>
          <a:p>
            <a:r>
              <a:rPr lang="en-US"/>
              <a:t>Can run for an entire site or specific pages</a:t>
            </a:r>
          </a:p>
          <a:p>
            <a:r>
              <a:rPr lang="en-US"/>
              <a:t>Training videos and documents available</a:t>
            </a:r>
          </a:p>
          <a:p>
            <a:r>
              <a:rPr lang="en-US"/>
              <a:t>Different levels of account access to view or run reports</a:t>
            </a:r>
          </a:p>
          <a:p>
            <a:r>
              <a:rPr lang="en-US"/>
              <a:t>Prioritizes issues based on occurrence and how likely a user is to encounter the problem</a:t>
            </a:r>
          </a:p>
          <a:p>
            <a:r>
              <a:rPr lang="en-US"/>
              <a:t>Access Assistant extension</a:t>
            </a:r>
          </a:p>
          <a:p>
            <a:endParaRPr lang="en-US"/>
          </a:p>
        </p:txBody>
      </p:sp>
      <p:sp>
        <p:nvSpPr>
          <p:cNvPr id="4" name="Slide Number Placeholder 3">
            <a:extLst>
              <a:ext uri="{FF2B5EF4-FFF2-40B4-BE49-F238E27FC236}">
                <a16:creationId xmlns:a16="http://schemas.microsoft.com/office/drawing/2014/main" id="{B68C4B9E-E6E8-5F48-8232-881CACA2B0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2193440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D757-BD13-D587-43E1-681FB66DA1A1}"/>
              </a:ext>
            </a:extLst>
          </p:cNvPr>
          <p:cNvSpPr>
            <a:spLocks noGrp="1"/>
          </p:cNvSpPr>
          <p:nvPr>
            <p:ph type="title"/>
          </p:nvPr>
        </p:nvSpPr>
        <p:spPr/>
        <p:txBody>
          <a:bodyPr/>
          <a:lstStyle/>
          <a:p>
            <a:r>
              <a:rPr lang="en-US"/>
              <a:t>Example: Level Access</a:t>
            </a:r>
          </a:p>
        </p:txBody>
      </p:sp>
      <p:pic>
        <p:nvPicPr>
          <p:cNvPr id="5" name="Picture 4" descr="A screenshot of the Level Access dashboard, where at the top a user can see the Review panel, Status panel, and Report Deliverables panel. The Review panel allows the user to navigate to different sections to review. The Status panel shows the completion of automated testing, manual testing, and functional testing. It provides the number of violation instances, manual instance, and failed best practices, giving a percentage score. It also shows a description and the basics, which includes the owner name, creation date, and media type. The Report Deliverables panel provides an Appendices section, Findings section, and Excel Reports section.&#10;&#10;On the bottom there is a panel for Compliance Health by Ruleset, which compares the percentage score by WCAG 2 A standards versus the percentage score by WCAG 2 AA standards. ">
            <a:extLst>
              <a:ext uri="{FF2B5EF4-FFF2-40B4-BE49-F238E27FC236}">
                <a16:creationId xmlns:a16="http://schemas.microsoft.com/office/drawing/2014/main" id="{9C1C2CF7-3FAD-07BE-F6D1-FAB2FB27ECB8}"/>
              </a:ext>
            </a:extLst>
          </p:cNvPr>
          <p:cNvPicPr>
            <a:picLocks noChangeAspect="1"/>
          </p:cNvPicPr>
          <p:nvPr/>
        </p:nvPicPr>
        <p:blipFill>
          <a:blip r:embed="rId2"/>
          <a:stretch>
            <a:fillRect/>
          </a:stretch>
        </p:blipFill>
        <p:spPr>
          <a:xfrm>
            <a:off x="215900" y="1270119"/>
            <a:ext cx="11696699" cy="4936889"/>
          </a:xfrm>
          <a:prstGeom prst="rect">
            <a:avLst/>
          </a:prstGeom>
        </p:spPr>
      </p:pic>
      <p:sp>
        <p:nvSpPr>
          <p:cNvPr id="4" name="Slide Number Placeholder 3">
            <a:extLst>
              <a:ext uri="{FF2B5EF4-FFF2-40B4-BE49-F238E27FC236}">
                <a16:creationId xmlns:a16="http://schemas.microsoft.com/office/drawing/2014/main" id="{9F263B83-EDEE-A790-2006-FDA0423349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14</a:t>
            </a:fld>
            <a:endParaRPr lang="en-US"/>
          </a:p>
        </p:txBody>
      </p:sp>
    </p:spTree>
    <p:extLst>
      <p:ext uri="{BB962C8B-B14F-4D97-AF65-F5344CB8AC3E}">
        <p14:creationId xmlns:p14="http://schemas.microsoft.com/office/powerpoint/2010/main" val="3539054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9631-B3B7-1221-DBFC-E549A54CD900}"/>
              </a:ext>
            </a:extLst>
          </p:cNvPr>
          <p:cNvSpPr>
            <a:spLocks noGrp="1"/>
          </p:cNvSpPr>
          <p:nvPr>
            <p:ph type="title"/>
          </p:nvPr>
        </p:nvSpPr>
        <p:spPr/>
        <p:txBody>
          <a:bodyPr/>
          <a:lstStyle/>
          <a:p>
            <a:r>
              <a:rPr lang="en-US"/>
              <a:t>Automated Testing: Access Assistant (Level Access)</a:t>
            </a:r>
          </a:p>
        </p:txBody>
      </p:sp>
      <p:sp>
        <p:nvSpPr>
          <p:cNvPr id="3" name="Text Placeholder 2">
            <a:extLst>
              <a:ext uri="{FF2B5EF4-FFF2-40B4-BE49-F238E27FC236}">
                <a16:creationId xmlns:a16="http://schemas.microsoft.com/office/drawing/2014/main" id="{62254351-20DB-7056-A2CE-F4F0D324D1CA}"/>
              </a:ext>
            </a:extLst>
          </p:cNvPr>
          <p:cNvSpPr>
            <a:spLocks noGrp="1"/>
          </p:cNvSpPr>
          <p:nvPr>
            <p:ph type="body" idx="1"/>
          </p:nvPr>
        </p:nvSpPr>
        <p:spPr/>
        <p:txBody>
          <a:bodyPr/>
          <a:lstStyle/>
          <a:p>
            <a:r>
              <a:rPr lang="en-US"/>
              <a:t>Free</a:t>
            </a:r>
          </a:p>
          <a:p>
            <a:r>
              <a:rPr lang="en-US"/>
              <a:t>Run specific pages</a:t>
            </a:r>
          </a:p>
          <a:p>
            <a:r>
              <a:rPr lang="en-US"/>
              <a:t>Can be connected to your Level Access AMP reports (but not required)</a:t>
            </a:r>
          </a:p>
          <a:p>
            <a:r>
              <a:rPr lang="en-US"/>
              <a:t>Quick and easy way to check fixes from issues found by Level Access</a:t>
            </a:r>
          </a:p>
          <a:p>
            <a:r>
              <a:rPr lang="en-US"/>
              <a:t>Directs to the violation instance</a:t>
            </a:r>
          </a:p>
          <a:p>
            <a:endParaRPr lang="en-US"/>
          </a:p>
        </p:txBody>
      </p:sp>
      <p:sp>
        <p:nvSpPr>
          <p:cNvPr id="4" name="Slide Number Placeholder 3">
            <a:extLst>
              <a:ext uri="{FF2B5EF4-FFF2-40B4-BE49-F238E27FC236}">
                <a16:creationId xmlns:a16="http://schemas.microsoft.com/office/drawing/2014/main" id="{B68C4B9E-E6E8-5F48-8232-881CACA2B0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2677364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9631-B3B7-1221-DBFC-E549A54CD900}"/>
              </a:ext>
            </a:extLst>
          </p:cNvPr>
          <p:cNvSpPr>
            <a:spLocks noGrp="1"/>
          </p:cNvSpPr>
          <p:nvPr>
            <p:ph type="title"/>
          </p:nvPr>
        </p:nvSpPr>
        <p:spPr/>
        <p:txBody>
          <a:bodyPr/>
          <a:lstStyle/>
          <a:p>
            <a:r>
              <a:rPr lang="en-US"/>
              <a:t>Example: Access Assistant (Level Access)</a:t>
            </a:r>
          </a:p>
        </p:txBody>
      </p:sp>
      <p:pic>
        <p:nvPicPr>
          <p:cNvPr id="7" name="Picture 6" descr="A screenshot of Accent Assistant - Level Access, where the background is the ONRR.gov homepage with a window that shows the Access Assistant tool - Quick Test results. This includes a section for the Page, including the name and URL. It has a section for &quot;Provide alternative text for images&quot;, &quot;Avoid improper nesting of form elements and links&quot;, &quot;ensure link text is meaningful within context&quot; with more sections if the user scrolls down more. Each of the sections show a tag, description, and actions that has an eye icon.">
            <a:extLst>
              <a:ext uri="{FF2B5EF4-FFF2-40B4-BE49-F238E27FC236}">
                <a16:creationId xmlns:a16="http://schemas.microsoft.com/office/drawing/2014/main" id="{7FC86C0E-D9B2-9CF2-05B8-4352C906EB17}"/>
              </a:ext>
            </a:extLst>
          </p:cNvPr>
          <p:cNvPicPr>
            <a:picLocks noChangeAspect="1"/>
          </p:cNvPicPr>
          <p:nvPr/>
        </p:nvPicPr>
        <p:blipFill>
          <a:blip r:embed="rId2"/>
          <a:stretch>
            <a:fillRect/>
          </a:stretch>
        </p:blipFill>
        <p:spPr>
          <a:xfrm>
            <a:off x="4061360" y="1328397"/>
            <a:ext cx="7899070" cy="4517880"/>
          </a:xfrm>
          <a:prstGeom prst="rect">
            <a:avLst/>
          </a:prstGeom>
          <a:ln>
            <a:solidFill>
              <a:schemeClr val="tx1"/>
            </a:solidFill>
          </a:ln>
        </p:spPr>
      </p:pic>
      <p:sp>
        <p:nvSpPr>
          <p:cNvPr id="8" name="TextBox 7">
            <a:extLst>
              <a:ext uri="{FF2B5EF4-FFF2-40B4-BE49-F238E27FC236}">
                <a16:creationId xmlns:a16="http://schemas.microsoft.com/office/drawing/2014/main" id="{6191F13D-E470-FFA3-131D-CF8E788D7EA9}"/>
              </a:ext>
            </a:extLst>
          </p:cNvPr>
          <p:cNvSpPr txBox="1"/>
          <p:nvPr/>
        </p:nvSpPr>
        <p:spPr>
          <a:xfrm>
            <a:off x="534389" y="2157350"/>
            <a:ext cx="2743200"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2075A4"/>
                </a:solidFill>
              </a:rPr>
              <a:t>This page scores 100 in Lighthouse, but Access Assistant finds 16 instances of  4 violations </a:t>
            </a:r>
          </a:p>
        </p:txBody>
      </p:sp>
      <p:sp>
        <p:nvSpPr>
          <p:cNvPr id="4" name="Slide Number Placeholder 3">
            <a:extLst>
              <a:ext uri="{FF2B5EF4-FFF2-40B4-BE49-F238E27FC236}">
                <a16:creationId xmlns:a16="http://schemas.microsoft.com/office/drawing/2014/main" id="{B68C4B9E-E6E8-5F48-8232-881CACA2B0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1660223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9631-B3B7-1221-DBFC-E549A54CD900}"/>
              </a:ext>
            </a:extLst>
          </p:cNvPr>
          <p:cNvSpPr>
            <a:spLocks noGrp="1"/>
          </p:cNvSpPr>
          <p:nvPr>
            <p:ph type="title"/>
          </p:nvPr>
        </p:nvSpPr>
        <p:spPr/>
        <p:txBody>
          <a:bodyPr/>
          <a:lstStyle/>
          <a:p>
            <a:r>
              <a:rPr lang="en-US"/>
              <a:t>Example: Access Assistant (Level Access), continued</a:t>
            </a:r>
          </a:p>
        </p:txBody>
      </p:sp>
      <p:pic>
        <p:nvPicPr>
          <p:cNvPr id="5" name="Picture 4" descr="A screenshot of Accent Assistant - Level Access, where the background is the ONRR.gov homepage with a window that shows the Access Assistant tool - Quick Test result. When a user clicks on the eye icon, under the Action column, the Instance Details window appears with a description and a note. In this case, the note states &quot;This SVG element does not have a mechanism that allows an accessible name value to be calculated.&quot;">
            <a:extLst>
              <a:ext uri="{FF2B5EF4-FFF2-40B4-BE49-F238E27FC236}">
                <a16:creationId xmlns:a16="http://schemas.microsoft.com/office/drawing/2014/main" id="{D78653B2-747E-AEAC-1D34-5EEB0E41588E}"/>
              </a:ext>
            </a:extLst>
          </p:cNvPr>
          <p:cNvPicPr>
            <a:picLocks noChangeAspect="1"/>
          </p:cNvPicPr>
          <p:nvPr/>
        </p:nvPicPr>
        <p:blipFill>
          <a:blip r:embed="rId2"/>
          <a:stretch>
            <a:fillRect/>
          </a:stretch>
        </p:blipFill>
        <p:spPr>
          <a:xfrm>
            <a:off x="3982193" y="1471135"/>
            <a:ext cx="7810004" cy="4529287"/>
          </a:xfrm>
          <a:prstGeom prst="rect">
            <a:avLst/>
          </a:prstGeom>
          <a:ln>
            <a:solidFill>
              <a:schemeClr val="tx1"/>
            </a:solidFill>
          </a:ln>
        </p:spPr>
      </p:pic>
      <p:sp>
        <p:nvSpPr>
          <p:cNvPr id="6" name="TextBox 5">
            <a:extLst>
              <a:ext uri="{FF2B5EF4-FFF2-40B4-BE49-F238E27FC236}">
                <a16:creationId xmlns:a16="http://schemas.microsoft.com/office/drawing/2014/main" id="{30422E87-DBD2-D064-A4F3-E639FE49EBE0}"/>
              </a:ext>
            </a:extLst>
          </p:cNvPr>
          <p:cNvSpPr txBox="1"/>
          <p:nvPr/>
        </p:nvSpPr>
        <p:spPr>
          <a:xfrm>
            <a:off x="296883" y="2137557"/>
            <a:ext cx="335477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2075A4"/>
                </a:solidFill>
              </a:rPr>
              <a:t>Clicking on the eye icon in the quick test results takes you directly to the issue and highlights the issue in green.</a:t>
            </a:r>
          </a:p>
        </p:txBody>
      </p:sp>
      <p:sp>
        <p:nvSpPr>
          <p:cNvPr id="4" name="Slide Number Placeholder 3">
            <a:extLst>
              <a:ext uri="{FF2B5EF4-FFF2-40B4-BE49-F238E27FC236}">
                <a16:creationId xmlns:a16="http://schemas.microsoft.com/office/drawing/2014/main" id="{B68C4B9E-E6E8-5F48-8232-881CACA2B0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3593527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9631-B3B7-1221-DBFC-E549A54CD900}"/>
              </a:ext>
            </a:extLst>
          </p:cNvPr>
          <p:cNvSpPr>
            <a:spLocks noGrp="1"/>
          </p:cNvSpPr>
          <p:nvPr>
            <p:ph type="title"/>
          </p:nvPr>
        </p:nvSpPr>
        <p:spPr/>
        <p:txBody>
          <a:bodyPr/>
          <a:lstStyle/>
          <a:p>
            <a:r>
              <a:rPr lang="en-US"/>
              <a:t>Automated Testing: PDFs</a:t>
            </a:r>
          </a:p>
        </p:txBody>
      </p:sp>
      <p:pic>
        <p:nvPicPr>
          <p:cNvPr id="9" name="Picture 8" descr="Screenshot of Accessibility Checker window in Adobe Acrobat PDF. Behind the window shows that the &quot;Accessibility Check&quot; option was chosen. In the window, the following boxes are checked (or selected): Create accessibility report, Accessibility permission flag is set, Document is not image-only PDF, Document is tagged PDF, Document structure provides a logical reading order, Text language is specified, Document title is showing in title bar, Bookmarks are present in large documents, Document has appropriate color contrast, Show this dialog when the Checker Starts.">
            <a:extLst>
              <a:ext uri="{FF2B5EF4-FFF2-40B4-BE49-F238E27FC236}">
                <a16:creationId xmlns:a16="http://schemas.microsoft.com/office/drawing/2014/main" id="{6F89A108-4CA5-4F13-9F4D-6E227FCB38A8}"/>
              </a:ext>
            </a:extLst>
          </p:cNvPr>
          <p:cNvPicPr>
            <a:picLocks noChangeAspect="1"/>
          </p:cNvPicPr>
          <p:nvPr/>
        </p:nvPicPr>
        <p:blipFill>
          <a:blip r:embed="rId3"/>
          <a:stretch>
            <a:fillRect/>
          </a:stretch>
        </p:blipFill>
        <p:spPr>
          <a:xfrm>
            <a:off x="5600616" y="1330960"/>
            <a:ext cx="6134184" cy="4683760"/>
          </a:xfrm>
          <a:prstGeom prst="rect">
            <a:avLst/>
          </a:prstGeom>
        </p:spPr>
      </p:pic>
      <p:sp>
        <p:nvSpPr>
          <p:cNvPr id="10" name="Text Placeholder 2">
            <a:extLst>
              <a:ext uri="{FF2B5EF4-FFF2-40B4-BE49-F238E27FC236}">
                <a16:creationId xmlns:a16="http://schemas.microsoft.com/office/drawing/2014/main" id="{2BC0FBCD-D13E-47A4-B6A8-B09BDEE422DE}"/>
              </a:ext>
            </a:extLst>
          </p:cNvPr>
          <p:cNvSpPr>
            <a:spLocks noGrp="1"/>
          </p:cNvSpPr>
          <p:nvPr>
            <p:ph type="body" idx="1"/>
          </p:nvPr>
        </p:nvSpPr>
        <p:spPr>
          <a:xfrm>
            <a:off x="395012" y="1330960"/>
            <a:ext cx="5143416" cy="4937760"/>
          </a:xfrm>
        </p:spPr>
        <p:txBody>
          <a:bodyPr/>
          <a:lstStyle/>
          <a:p>
            <a:pPr marL="508000" indent="-457200"/>
            <a:r>
              <a:rPr lang="en-US" dirty="0"/>
              <a:t>Run an accessibility check that reviews tags, structure, alt text, titles, bookmarks, etc.</a:t>
            </a:r>
          </a:p>
          <a:p>
            <a:r>
              <a:rPr lang="en-US" dirty="0"/>
              <a:t>Creates accessibility reports</a:t>
            </a:r>
          </a:p>
          <a:p>
            <a:r>
              <a:rPr lang="en-US" dirty="0"/>
              <a:t>Manual checks required for reading order, color contrast, etc.</a:t>
            </a:r>
          </a:p>
          <a:p>
            <a:r>
              <a:rPr lang="en-US" dirty="0"/>
              <a:t>In-app (Adobe, ABBYY) or free (PAC 2021)</a:t>
            </a:r>
          </a:p>
          <a:p>
            <a:endParaRPr lang="en-US"/>
          </a:p>
        </p:txBody>
      </p:sp>
      <p:sp>
        <p:nvSpPr>
          <p:cNvPr id="4" name="Slide Number Placeholder 3">
            <a:extLst>
              <a:ext uri="{FF2B5EF4-FFF2-40B4-BE49-F238E27FC236}">
                <a16:creationId xmlns:a16="http://schemas.microsoft.com/office/drawing/2014/main" id="{B68C4B9E-E6E8-5F48-8232-881CACA2B0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216458159"/>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9631-B3B7-1221-DBFC-E549A54CD900}"/>
              </a:ext>
            </a:extLst>
          </p:cNvPr>
          <p:cNvSpPr>
            <a:spLocks noGrp="1"/>
          </p:cNvSpPr>
          <p:nvPr>
            <p:ph type="title"/>
          </p:nvPr>
        </p:nvSpPr>
        <p:spPr>
          <a:xfrm>
            <a:off x="457200" y="317405"/>
            <a:ext cx="11277600" cy="877143"/>
          </a:xfrm>
        </p:spPr>
        <p:txBody>
          <a:bodyPr/>
          <a:lstStyle/>
          <a:p>
            <a:r>
              <a:rPr lang="en-US"/>
              <a:t>Automated Testing: Non-PDF documents</a:t>
            </a:r>
            <a:br>
              <a:rPr lang="en-US"/>
            </a:br>
            <a:r>
              <a:rPr lang="en-US"/>
              <a:t> </a:t>
            </a:r>
          </a:p>
        </p:txBody>
      </p:sp>
      <p:pic>
        <p:nvPicPr>
          <p:cNvPr id="5" name="Picture 4" descr="In Microsoft Word the Accessibility Checker is found under the Review tab. Inspection results display to the right of the document.">
            <a:extLst>
              <a:ext uri="{FF2B5EF4-FFF2-40B4-BE49-F238E27FC236}">
                <a16:creationId xmlns:a16="http://schemas.microsoft.com/office/drawing/2014/main" id="{8B4FD2F9-4902-C114-6076-242E54308892}"/>
              </a:ext>
            </a:extLst>
          </p:cNvPr>
          <p:cNvPicPr>
            <a:picLocks noChangeAspect="1"/>
          </p:cNvPicPr>
          <p:nvPr/>
        </p:nvPicPr>
        <p:blipFill rotWithShape="1">
          <a:blip r:embed="rId4"/>
          <a:srcRect b="2445"/>
          <a:stretch/>
        </p:blipFill>
        <p:spPr>
          <a:xfrm>
            <a:off x="5644690" y="1477926"/>
            <a:ext cx="6208709" cy="4242390"/>
          </a:xfrm>
          <a:prstGeom prst="rect">
            <a:avLst/>
          </a:prstGeom>
          <a:ln>
            <a:solidFill>
              <a:schemeClr val="tx1"/>
            </a:solidFill>
          </a:ln>
        </p:spPr>
      </p:pic>
      <p:sp>
        <p:nvSpPr>
          <p:cNvPr id="10" name="Text Placeholder 2">
            <a:extLst>
              <a:ext uri="{FF2B5EF4-FFF2-40B4-BE49-F238E27FC236}">
                <a16:creationId xmlns:a16="http://schemas.microsoft.com/office/drawing/2014/main" id="{2BC0FBCD-D13E-47A4-B6A8-B09BDEE422DE}"/>
              </a:ext>
            </a:extLst>
          </p:cNvPr>
          <p:cNvSpPr>
            <a:spLocks noGrp="1"/>
          </p:cNvSpPr>
          <p:nvPr>
            <p:ph type="body" idx="1"/>
          </p:nvPr>
        </p:nvSpPr>
        <p:spPr>
          <a:xfrm>
            <a:off x="395012" y="1330960"/>
            <a:ext cx="5143416" cy="4937760"/>
          </a:xfrm>
        </p:spPr>
        <p:txBody>
          <a:bodyPr/>
          <a:lstStyle/>
          <a:p>
            <a:r>
              <a:rPr lang="en-US" dirty="0"/>
              <a:t>Microsoft and Google both have in-app accessibility checkers</a:t>
            </a:r>
          </a:p>
          <a:p>
            <a:r>
              <a:rPr lang="en-US"/>
              <a:t>What it checks depends on the app and document type</a:t>
            </a:r>
          </a:p>
          <a:p>
            <a:r>
              <a:rPr lang="en-US"/>
              <a:t>Detects major accessibility issues: text and heading hierarchy, alternative text, color contrast, etc.</a:t>
            </a:r>
          </a:p>
          <a:p>
            <a:endParaRPr lang="en-US"/>
          </a:p>
          <a:p>
            <a:endParaRPr lang="en-US"/>
          </a:p>
          <a:p>
            <a:endParaRPr lang="en-US"/>
          </a:p>
        </p:txBody>
      </p:sp>
      <p:sp>
        <p:nvSpPr>
          <p:cNvPr id="4" name="Slide Number Placeholder 3">
            <a:extLst>
              <a:ext uri="{FF2B5EF4-FFF2-40B4-BE49-F238E27FC236}">
                <a16:creationId xmlns:a16="http://schemas.microsoft.com/office/drawing/2014/main" id="{B68C4B9E-E6E8-5F48-8232-881CACA2B0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1240283077"/>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3170A-840D-E524-3B03-BD4D452C87CA}"/>
              </a:ext>
            </a:extLst>
          </p:cNvPr>
          <p:cNvSpPr>
            <a:spLocks noGrp="1"/>
          </p:cNvSpPr>
          <p:nvPr>
            <p:ph type="title"/>
          </p:nvPr>
        </p:nvSpPr>
        <p:spPr/>
        <p:txBody>
          <a:bodyPr/>
          <a:lstStyle/>
          <a:p>
            <a:r>
              <a:rPr lang="en-US"/>
              <a:t>Overview</a:t>
            </a:r>
          </a:p>
        </p:txBody>
      </p:sp>
      <p:sp>
        <p:nvSpPr>
          <p:cNvPr id="3" name="Text Placeholder 2">
            <a:extLst>
              <a:ext uri="{FF2B5EF4-FFF2-40B4-BE49-F238E27FC236}">
                <a16:creationId xmlns:a16="http://schemas.microsoft.com/office/drawing/2014/main" id="{8F6D7D45-4D14-A4DE-19BD-448AFEAFF171}"/>
              </a:ext>
            </a:extLst>
          </p:cNvPr>
          <p:cNvSpPr>
            <a:spLocks noGrp="1"/>
          </p:cNvSpPr>
          <p:nvPr>
            <p:ph type="body" idx="1"/>
          </p:nvPr>
        </p:nvSpPr>
        <p:spPr/>
        <p:txBody>
          <a:bodyPr/>
          <a:lstStyle/>
          <a:p>
            <a:r>
              <a:rPr lang="en-US"/>
              <a:t>Who we are, what our team does, and how testing helps meet our accessibility goals</a:t>
            </a:r>
          </a:p>
          <a:p>
            <a:r>
              <a:rPr lang="en-US"/>
              <a:t>Automated versus manual accessibility testing</a:t>
            </a:r>
          </a:p>
          <a:p>
            <a:r>
              <a:rPr lang="en-US"/>
              <a:t>Our experience in using various methods</a:t>
            </a:r>
          </a:p>
          <a:p>
            <a:pPr lvl="1"/>
            <a:r>
              <a:rPr lang="en-US"/>
              <a:t>Automated methods and tools</a:t>
            </a:r>
          </a:p>
          <a:p>
            <a:pPr lvl="1"/>
            <a:r>
              <a:rPr lang="en-US"/>
              <a:t>Manual methods and tools</a:t>
            </a:r>
          </a:p>
          <a:p>
            <a:r>
              <a:rPr lang="en-US"/>
              <a:t>Comparison &amp; Recap</a:t>
            </a:r>
          </a:p>
          <a:p>
            <a:r>
              <a:rPr lang="en-US"/>
              <a:t>Q &amp; A</a:t>
            </a:r>
          </a:p>
          <a:p>
            <a:pPr lvl="1"/>
            <a:endParaRPr lang="en-US"/>
          </a:p>
          <a:p>
            <a:pPr lvl="1"/>
            <a:endParaRPr lang="en-US"/>
          </a:p>
        </p:txBody>
      </p:sp>
      <p:sp>
        <p:nvSpPr>
          <p:cNvPr id="4" name="Slide Number Placeholder 3">
            <a:extLst>
              <a:ext uri="{FF2B5EF4-FFF2-40B4-BE49-F238E27FC236}">
                <a16:creationId xmlns:a16="http://schemas.microsoft.com/office/drawing/2014/main" id="{4DE345B6-BE37-00A2-3B56-4A08E8B25D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28769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9631-B3B7-1221-DBFC-E549A54CD900}"/>
              </a:ext>
            </a:extLst>
          </p:cNvPr>
          <p:cNvSpPr>
            <a:spLocks noGrp="1"/>
          </p:cNvSpPr>
          <p:nvPr>
            <p:ph type="title"/>
          </p:nvPr>
        </p:nvSpPr>
        <p:spPr/>
        <p:txBody>
          <a:bodyPr/>
          <a:lstStyle/>
          <a:p>
            <a:r>
              <a:rPr lang="en-US"/>
              <a:t>Manual Testing: Screen Readers</a:t>
            </a:r>
          </a:p>
        </p:txBody>
      </p:sp>
      <p:sp>
        <p:nvSpPr>
          <p:cNvPr id="5" name="Text Placeholder 4">
            <a:extLst>
              <a:ext uri="{FF2B5EF4-FFF2-40B4-BE49-F238E27FC236}">
                <a16:creationId xmlns:a16="http://schemas.microsoft.com/office/drawing/2014/main" id="{CF93A250-58B4-CF48-258E-606A1F3B8F03}"/>
              </a:ext>
            </a:extLst>
          </p:cNvPr>
          <p:cNvSpPr>
            <a:spLocks noGrp="1"/>
          </p:cNvSpPr>
          <p:nvPr>
            <p:ph type="body" idx="1"/>
          </p:nvPr>
        </p:nvSpPr>
        <p:spPr/>
        <p:txBody>
          <a:bodyPr/>
          <a:lstStyle/>
          <a:p>
            <a:pPr marL="50800" indent="0">
              <a:buNone/>
            </a:pPr>
            <a:r>
              <a:rPr lang="en-US"/>
              <a:t>NVDA</a:t>
            </a:r>
          </a:p>
        </p:txBody>
      </p:sp>
      <p:sp>
        <p:nvSpPr>
          <p:cNvPr id="6" name="Text Placeholder 5">
            <a:extLst>
              <a:ext uri="{FF2B5EF4-FFF2-40B4-BE49-F238E27FC236}">
                <a16:creationId xmlns:a16="http://schemas.microsoft.com/office/drawing/2014/main" id="{2F004963-95F1-5533-CB60-102BC5D29774}"/>
              </a:ext>
            </a:extLst>
          </p:cNvPr>
          <p:cNvSpPr>
            <a:spLocks noGrp="1"/>
          </p:cNvSpPr>
          <p:nvPr>
            <p:ph type="body" idx="2"/>
          </p:nvPr>
        </p:nvSpPr>
        <p:spPr>
          <a:xfrm>
            <a:off x="457200" y="2211917"/>
            <a:ext cx="5486400" cy="4023360"/>
          </a:xfrm>
        </p:spPr>
        <p:txBody>
          <a:bodyPr/>
          <a:lstStyle/>
          <a:p>
            <a:pPr marL="393700" indent="-342900"/>
            <a:r>
              <a:rPr lang="en-US" sz="2000"/>
              <a:t>Free</a:t>
            </a:r>
          </a:p>
          <a:p>
            <a:pPr marL="393700" indent="-342900"/>
            <a:r>
              <a:rPr lang="en-US" sz="2000"/>
              <a:t>Opensource; continuous community improvement</a:t>
            </a:r>
          </a:p>
          <a:p>
            <a:pPr marL="393700" indent="-342900"/>
            <a:r>
              <a:rPr lang="en-US" sz="2000"/>
              <a:t>Use on Windows OS</a:t>
            </a:r>
          </a:p>
          <a:p>
            <a:pPr marL="393700" indent="-342900"/>
            <a:r>
              <a:rPr lang="en-US" sz="2000"/>
              <a:t>Output text as audio or braille</a:t>
            </a:r>
          </a:p>
          <a:p>
            <a:pPr marL="393700" indent="-342900"/>
            <a:r>
              <a:rPr lang="en-US" sz="2000"/>
              <a:t>Best on Chrome &amp; Firefox</a:t>
            </a:r>
          </a:p>
          <a:p>
            <a:pPr marL="393700" indent="-342900"/>
            <a:r>
              <a:rPr lang="en-US" sz="2000"/>
              <a:t>More widely used – better for understanding UX</a:t>
            </a:r>
          </a:p>
          <a:p>
            <a:endParaRPr lang="en-US" sz="2000"/>
          </a:p>
          <a:p>
            <a:endParaRPr lang="en-US"/>
          </a:p>
        </p:txBody>
      </p:sp>
      <p:sp>
        <p:nvSpPr>
          <p:cNvPr id="7" name="Text Placeholder 6">
            <a:extLst>
              <a:ext uri="{FF2B5EF4-FFF2-40B4-BE49-F238E27FC236}">
                <a16:creationId xmlns:a16="http://schemas.microsoft.com/office/drawing/2014/main" id="{8931BD08-F344-C3B6-3C03-065BB8234426}"/>
              </a:ext>
            </a:extLst>
          </p:cNvPr>
          <p:cNvSpPr>
            <a:spLocks noGrp="1"/>
          </p:cNvSpPr>
          <p:nvPr>
            <p:ph type="body" idx="3"/>
          </p:nvPr>
        </p:nvSpPr>
        <p:spPr/>
        <p:txBody>
          <a:bodyPr/>
          <a:lstStyle/>
          <a:p>
            <a:r>
              <a:rPr lang="en-US"/>
              <a:t>Jaws</a:t>
            </a:r>
          </a:p>
        </p:txBody>
      </p:sp>
      <p:sp>
        <p:nvSpPr>
          <p:cNvPr id="8" name="Text Placeholder 7">
            <a:extLst>
              <a:ext uri="{FF2B5EF4-FFF2-40B4-BE49-F238E27FC236}">
                <a16:creationId xmlns:a16="http://schemas.microsoft.com/office/drawing/2014/main" id="{67B33F1E-AA99-618D-8637-163790ECE0B1}"/>
              </a:ext>
            </a:extLst>
          </p:cNvPr>
          <p:cNvSpPr>
            <a:spLocks noGrp="1"/>
          </p:cNvSpPr>
          <p:nvPr>
            <p:ph type="body" idx="4"/>
          </p:nvPr>
        </p:nvSpPr>
        <p:spPr>
          <a:xfrm>
            <a:off x="6248400" y="2159000"/>
            <a:ext cx="5486400" cy="4038600"/>
          </a:xfrm>
        </p:spPr>
        <p:txBody>
          <a:bodyPr/>
          <a:lstStyle/>
          <a:p>
            <a:r>
              <a:rPr lang="en-US" sz="2000"/>
              <a:t>Paid-for</a:t>
            </a:r>
          </a:p>
          <a:p>
            <a:r>
              <a:rPr lang="en-US" sz="2000"/>
              <a:t>Licensing is only for a specific version; fixes/updates are added costs</a:t>
            </a:r>
          </a:p>
          <a:p>
            <a:r>
              <a:rPr lang="en-US" sz="2000"/>
              <a:t>Use on Windows OS</a:t>
            </a:r>
          </a:p>
          <a:p>
            <a:r>
              <a:rPr lang="en-US" sz="2000"/>
              <a:t>Output text as audio or braille</a:t>
            </a:r>
          </a:p>
          <a:p>
            <a:r>
              <a:rPr lang="en-US" sz="2000"/>
              <a:t>Best on Chrome &amp; Firefox</a:t>
            </a:r>
          </a:p>
          <a:p>
            <a:r>
              <a:rPr lang="en-US" sz="2000"/>
              <a:t>Browse mode - preferred for testing and audits</a:t>
            </a:r>
          </a:p>
          <a:p>
            <a:r>
              <a:rPr lang="en-US" sz="2000"/>
              <a:t>Better training and support</a:t>
            </a:r>
          </a:p>
          <a:p>
            <a:r>
              <a:rPr lang="en-US" sz="2000"/>
              <a:t>More customizable</a:t>
            </a:r>
          </a:p>
          <a:p>
            <a:r>
              <a:rPr lang="en-US" sz="2000"/>
              <a:t>Industry standard</a:t>
            </a:r>
          </a:p>
        </p:txBody>
      </p:sp>
      <p:sp>
        <p:nvSpPr>
          <p:cNvPr id="4" name="Slide Number Placeholder 3">
            <a:extLst>
              <a:ext uri="{FF2B5EF4-FFF2-40B4-BE49-F238E27FC236}">
                <a16:creationId xmlns:a16="http://schemas.microsoft.com/office/drawing/2014/main" id="{B68C4B9E-E6E8-5F48-8232-881CACA2B0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1560116191"/>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9631-B3B7-1221-DBFC-E549A54CD900}"/>
              </a:ext>
            </a:extLst>
          </p:cNvPr>
          <p:cNvSpPr>
            <a:spLocks noGrp="1"/>
          </p:cNvSpPr>
          <p:nvPr>
            <p:ph type="title"/>
          </p:nvPr>
        </p:nvSpPr>
        <p:spPr/>
        <p:txBody>
          <a:bodyPr/>
          <a:lstStyle/>
          <a:p>
            <a:r>
              <a:rPr lang="en-US"/>
              <a:t>Manual Testing: Trusted Tester</a:t>
            </a:r>
          </a:p>
        </p:txBody>
      </p:sp>
      <p:sp>
        <p:nvSpPr>
          <p:cNvPr id="3" name="Text Placeholder 2">
            <a:extLst>
              <a:ext uri="{FF2B5EF4-FFF2-40B4-BE49-F238E27FC236}">
                <a16:creationId xmlns:a16="http://schemas.microsoft.com/office/drawing/2014/main" id="{62254351-20DB-7056-A2CE-F4F0D324D1CA}"/>
              </a:ext>
            </a:extLst>
          </p:cNvPr>
          <p:cNvSpPr>
            <a:spLocks noGrp="1"/>
          </p:cNvSpPr>
          <p:nvPr>
            <p:ph type="body" idx="1"/>
          </p:nvPr>
        </p:nvSpPr>
        <p:spPr/>
        <p:txBody>
          <a:bodyPr/>
          <a:lstStyle/>
          <a:p>
            <a:pPr marL="508000" indent="-457200"/>
            <a:r>
              <a:rPr lang="en-US" sz="2400"/>
              <a:t>Uses ANDI and ACRT</a:t>
            </a:r>
          </a:p>
          <a:p>
            <a:pPr marL="508000" indent="-457200"/>
            <a:r>
              <a:rPr lang="en-US" sz="2400"/>
              <a:t>Very comprehensive (and very time-consuming)</a:t>
            </a:r>
          </a:p>
          <a:p>
            <a:pPr marL="508000" indent="-457200"/>
            <a:r>
              <a:rPr lang="en-US" sz="2400"/>
              <a:t>Single-page </a:t>
            </a:r>
          </a:p>
          <a:p>
            <a:pPr marL="508000" indent="-457200"/>
            <a:r>
              <a:rPr lang="en-US" sz="2400"/>
              <a:t>62 criteria</a:t>
            </a:r>
          </a:p>
          <a:p>
            <a:pPr marL="508000" indent="-457200"/>
            <a:r>
              <a:rPr lang="en-US" sz="2400"/>
              <a:t>Contextual</a:t>
            </a:r>
          </a:p>
          <a:p>
            <a:pPr marL="508000" indent="-457200"/>
            <a:r>
              <a:rPr lang="en-US" sz="2400"/>
              <a:t>Also tests for many issues found by automated testing</a:t>
            </a:r>
          </a:p>
          <a:p>
            <a:pPr marL="508000" indent="-457200"/>
            <a:r>
              <a:rPr lang="en-US" sz="2400"/>
              <a:t>Lengthy training and certification process</a:t>
            </a:r>
          </a:p>
          <a:p>
            <a:pPr marL="965200" lvl="1" indent="-457200"/>
            <a:r>
              <a:rPr lang="en-US" sz="2400"/>
              <a:t>ODDD blog post: </a:t>
            </a:r>
            <a:r>
              <a:rPr lang="en-US" sz="2400">
                <a:hlinkClick r:id="rId2"/>
              </a:rPr>
              <a:t>Advanced Section 508 Compliance Testing</a:t>
            </a:r>
            <a:endParaRPr lang="en-US" sz="2400"/>
          </a:p>
          <a:p>
            <a:pPr marL="965200" lvl="1" indent="-457200"/>
            <a:r>
              <a:rPr lang="en-US" sz="2400"/>
              <a:t>Managed by the Department of Homeland Security</a:t>
            </a:r>
          </a:p>
          <a:p>
            <a:pPr marL="965200" lvl="1" indent="-457200"/>
            <a:r>
              <a:rPr lang="en-US" sz="2400"/>
              <a:t>Free</a:t>
            </a:r>
          </a:p>
          <a:p>
            <a:pPr marL="965200" lvl="1" indent="-457200"/>
            <a:r>
              <a:rPr lang="en-US" sz="2400"/>
              <a:t>Training not required, but we highly recommend it</a:t>
            </a:r>
          </a:p>
          <a:p>
            <a:pPr marL="965200" lvl="1" indent="-457200"/>
            <a:endParaRPr lang="en-US"/>
          </a:p>
          <a:p>
            <a:pPr marL="965200" lvl="1" indent="-457200"/>
            <a:endParaRPr lang="en-US"/>
          </a:p>
          <a:p>
            <a:endParaRPr lang="en-US"/>
          </a:p>
        </p:txBody>
      </p:sp>
      <p:sp>
        <p:nvSpPr>
          <p:cNvPr id="4" name="Slide Number Placeholder 3">
            <a:extLst>
              <a:ext uri="{FF2B5EF4-FFF2-40B4-BE49-F238E27FC236}">
                <a16:creationId xmlns:a16="http://schemas.microsoft.com/office/drawing/2014/main" id="{B68C4B9E-E6E8-5F48-8232-881CACA2B0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3608186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9631-B3B7-1221-DBFC-E549A54CD900}"/>
              </a:ext>
            </a:extLst>
          </p:cNvPr>
          <p:cNvSpPr>
            <a:spLocks noGrp="1"/>
          </p:cNvSpPr>
          <p:nvPr>
            <p:ph type="title"/>
          </p:nvPr>
        </p:nvSpPr>
        <p:spPr/>
        <p:txBody>
          <a:bodyPr/>
          <a:lstStyle/>
          <a:p>
            <a:r>
              <a:rPr lang="en-US"/>
              <a:t>Manual Testing: ANDI</a:t>
            </a:r>
          </a:p>
        </p:txBody>
      </p:sp>
      <p:sp>
        <p:nvSpPr>
          <p:cNvPr id="3" name="Text Placeholder 2">
            <a:extLst>
              <a:ext uri="{FF2B5EF4-FFF2-40B4-BE49-F238E27FC236}">
                <a16:creationId xmlns:a16="http://schemas.microsoft.com/office/drawing/2014/main" id="{62254351-20DB-7056-A2CE-F4F0D324D1CA}"/>
              </a:ext>
            </a:extLst>
          </p:cNvPr>
          <p:cNvSpPr>
            <a:spLocks noGrp="1"/>
          </p:cNvSpPr>
          <p:nvPr>
            <p:ph type="body" idx="1"/>
          </p:nvPr>
        </p:nvSpPr>
        <p:spPr/>
        <p:txBody>
          <a:bodyPr/>
          <a:lstStyle/>
          <a:p>
            <a:pPr marL="508000" indent="-457200"/>
            <a:r>
              <a:rPr lang="en-US"/>
              <a:t>Free</a:t>
            </a:r>
          </a:p>
          <a:p>
            <a:r>
              <a:rPr lang="en-US"/>
              <a:t>Opensource</a:t>
            </a:r>
          </a:p>
          <a:p>
            <a:r>
              <a:rPr lang="en-US"/>
              <a:t>Bookmarklet</a:t>
            </a:r>
          </a:p>
          <a:p>
            <a:r>
              <a:rPr lang="en-US"/>
              <a:t>Developed by US Social Security Administration</a:t>
            </a:r>
          </a:p>
          <a:p>
            <a:r>
              <a:rPr lang="en-US"/>
              <a:t>Sometimes firewalls prevent the use on browsers, so requires certain approvals by IT groups</a:t>
            </a:r>
          </a:p>
          <a:p>
            <a:r>
              <a:rPr lang="en-US"/>
              <a:t>Results for an audit can be tracked in ACRT</a:t>
            </a:r>
          </a:p>
          <a:p>
            <a:endParaRPr lang="en-US"/>
          </a:p>
        </p:txBody>
      </p:sp>
      <p:sp>
        <p:nvSpPr>
          <p:cNvPr id="4" name="Slide Number Placeholder 3">
            <a:extLst>
              <a:ext uri="{FF2B5EF4-FFF2-40B4-BE49-F238E27FC236}">
                <a16:creationId xmlns:a16="http://schemas.microsoft.com/office/drawing/2014/main" id="{B68C4B9E-E6E8-5F48-8232-881CACA2B0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3194677239"/>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7AAE-6407-6A39-321D-781443399096}"/>
              </a:ext>
            </a:extLst>
          </p:cNvPr>
          <p:cNvSpPr>
            <a:spLocks noGrp="1"/>
          </p:cNvSpPr>
          <p:nvPr>
            <p:ph type="title"/>
          </p:nvPr>
        </p:nvSpPr>
        <p:spPr>
          <a:xfrm>
            <a:off x="457200" y="317405"/>
            <a:ext cx="10515600" cy="877143"/>
          </a:xfrm>
        </p:spPr>
        <p:txBody>
          <a:bodyPr/>
          <a:lstStyle/>
          <a:p>
            <a:r>
              <a:rPr lang="en-US"/>
              <a:t>Example: ANDI</a:t>
            </a:r>
            <a:br>
              <a:rPr lang="en-US"/>
            </a:br>
            <a:endParaRPr lang="en-US"/>
          </a:p>
        </p:txBody>
      </p:sp>
      <p:pic>
        <p:nvPicPr>
          <p:cNvPr id="8" name="Picture 7" descr="onrr.gov homepage with ANDI open to the links/buttons section. The Contacts button is flagged as an error for having the same name/description as another link but a different href">
            <a:extLst>
              <a:ext uri="{FF2B5EF4-FFF2-40B4-BE49-F238E27FC236}">
                <a16:creationId xmlns:a16="http://schemas.microsoft.com/office/drawing/2014/main" id="{7A60A352-030D-3D17-76AE-7976BF956588}"/>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84150" y="1240927"/>
            <a:ext cx="11866033" cy="5180480"/>
          </a:xfrm>
          <a:prstGeom prst="rect">
            <a:avLst/>
          </a:prstGeom>
          <a:ln>
            <a:solidFill>
              <a:schemeClr val="tx1"/>
            </a:solidFill>
          </a:ln>
        </p:spPr>
      </p:pic>
      <p:sp>
        <p:nvSpPr>
          <p:cNvPr id="9" name="Oval 8" descr="Circle used to highlight the Contact button error listed in ANDI">
            <a:extLst>
              <a:ext uri="{FF2B5EF4-FFF2-40B4-BE49-F238E27FC236}">
                <a16:creationId xmlns:a16="http://schemas.microsoft.com/office/drawing/2014/main" id="{921709F8-B2CD-DD7A-CF29-58ECFFEDF268}"/>
              </a:ext>
            </a:extLst>
          </p:cNvPr>
          <p:cNvSpPr/>
          <p:nvPr/>
        </p:nvSpPr>
        <p:spPr>
          <a:xfrm>
            <a:off x="6244167" y="2047875"/>
            <a:ext cx="4910666" cy="391584"/>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Circle used to highlight the ANDI output for the Contacts button: Contacts, with an ambiguous link error.">
            <a:extLst>
              <a:ext uri="{FF2B5EF4-FFF2-40B4-BE49-F238E27FC236}">
                <a16:creationId xmlns:a16="http://schemas.microsoft.com/office/drawing/2014/main" id="{1494C9B3-ED8C-8DFB-5FE6-FE95C7EFA240}"/>
              </a:ext>
            </a:extLst>
          </p:cNvPr>
          <p:cNvSpPr/>
          <p:nvPr/>
        </p:nvSpPr>
        <p:spPr>
          <a:xfrm>
            <a:off x="994833" y="2058458"/>
            <a:ext cx="4910666" cy="508000"/>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5DCCACC3-831F-3033-4EDB-E79A398DA2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23</a:t>
            </a:fld>
            <a:endParaRPr lang="en-US"/>
          </a:p>
        </p:txBody>
      </p:sp>
    </p:spTree>
    <p:extLst>
      <p:ext uri="{BB962C8B-B14F-4D97-AF65-F5344CB8AC3E}">
        <p14:creationId xmlns:p14="http://schemas.microsoft.com/office/powerpoint/2010/main" val="290221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7AAE-6407-6A39-321D-781443399096}"/>
              </a:ext>
            </a:extLst>
          </p:cNvPr>
          <p:cNvSpPr>
            <a:spLocks noGrp="1"/>
          </p:cNvSpPr>
          <p:nvPr>
            <p:ph type="title"/>
          </p:nvPr>
        </p:nvSpPr>
        <p:spPr>
          <a:xfrm>
            <a:off x="457200" y="317405"/>
            <a:ext cx="10515600" cy="877143"/>
          </a:xfrm>
        </p:spPr>
        <p:txBody>
          <a:bodyPr/>
          <a:lstStyle/>
          <a:p>
            <a:r>
              <a:rPr lang="en-US"/>
              <a:t>Example: ACRT</a:t>
            </a:r>
            <a:br>
              <a:rPr lang="en-US"/>
            </a:br>
            <a:endParaRPr lang="en-US"/>
          </a:p>
        </p:txBody>
      </p:sp>
      <p:pic>
        <p:nvPicPr>
          <p:cNvPr id="3" name="Picture 2" descr="ACRT test results filtered by Fail. Columns include issue number, test name, test ID, test condition. test result, browser, tester comment, location/screen, screenshot, global issue, remediation details, and remediation screenshot. The tester marks the test result as pass, fail, or not tested, and then can enter all needed information into the tester comments and location/screen fields.">
            <a:extLst>
              <a:ext uri="{FF2B5EF4-FFF2-40B4-BE49-F238E27FC236}">
                <a16:creationId xmlns:a16="http://schemas.microsoft.com/office/drawing/2014/main" id="{C1B3E1C6-30A3-EBBE-F668-39C1A072299A}"/>
              </a:ext>
            </a:extLst>
          </p:cNvPr>
          <p:cNvPicPr>
            <a:picLocks noChangeAspect="1"/>
          </p:cNvPicPr>
          <p:nvPr/>
        </p:nvPicPr>
        <p:blipFill>
          <a:blip r:embed="rId2"/>
          <a:stretch>
            <a:fillRect/>
          </a:stretch>
        </p:blipFill>
        <p:spPr>
          <a:xfrm>
            <a:off x="194734" y="1194733"/>
            <a:ext cx="11791948" cy="5092951"/>
          </a:xfrm>
          <a:prstGeom prst="rect">
            <a:avLst/>
          </a:prstGeom>
          <a:ln>
            <a:solidFill>
              <a:schemeClr val="tx1"/>
            </a:solidFill>
          </a:ln>
        </p:spPr>
      </p:pic>
      <p:sp>
        <p:nvSpPr>
          <p:cNvPr id="7" name="Slide Number Placeholder 6">
            <a:extLst>
              <a:ext uri="{FF2B5EF4-FFF2-40B4-BE49-F238E27FC236}">
                <a16:creationId xmlns:a16="http://schemas.microsoft.com/office/drawing/2014/main" id="{5DCCACC3-831F-3033-4EDB-E79A398DA2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24</a:t>
            </a:fld>
            <a:endParaRPr lang="en-US"/>
          </a:p>
        </p:txBody>
      </p:sp>
    </p:spTree>
    <p:extLst>
      <p:ext uri="{BB962C8B-B14F-4D97-AF65-F5344CB8AC3E}">
        <p14:creationId xmlns:p14="http://schemas.microsoft.com/office/powerpoint/2010/main" val="2116785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9631-B3B7-1221-DBFC-E549A54CD900}"/>
              </a:ext>
            </a:extLst>
          </p:cNvPr>
          <p:cNvSpPr>
            <a:spLocks noGrp="1"/>
          </p:cNvSpPr>
          <p:nvPr>
            <p:ph type="title"/>
          </p:nvPr>
        </p:nvSpPr>
        <p:spPr/>
        <p:txBody>
          <a:bodyPr/>
          <a:lstStyle/>
          <a:p>
            <a:r>
              <a:rPr lang="en-US"/>
              <a:t>Manual Testing: Bespoke</a:t>
            </a:r>
          </a:p>
        </p:txBody>
      </p:sp>
      <p:sp>
        <p:nvSpPr>
          <p:cNvPr id="3" name="Text Placeholder 2">
            <a:extLst>
              <a:ext uri="{FF2B5EF4-FFF2-40B4-BE49-F238E27FC236}">
                <a16:creationId xmlns:a16="http://schemas.microsoft.com/office/drawing/2014/main" id="{62254351-20DB-7056-A2CE-F4F0D324D1CA}"/>
              </a:ext>
            </a:extLst>
          </p:cNvPr>
          <p:cNvSpPr>
            <a:spLocks noGrp="1"/>
          </p:cNvSpPr>
          <p:nvPr>
            <p:ph type="body" idx="1"/>
          </p:nvPr>
        </p:nvSpPr>
        <p:spPr/>
        <p:txBody>
          <a:bodyPr/>
          <a:lstStyle/>
          <a:p>
            <a:r>
              <a:rPr lang="en-US"/>
              <a:t>Cost is variable, may depend on in-house expertise</a:t>
            </a:r>
          </a:p>
          <a:p>
            <a:r>
              <a:rPr lang="en-US"/>
              <a:t>Meets specific needs of agency or company</a:t>
            </a:r>
          </a:p>
          <a:p>
            <a:r>
              <a:rPr lang="en-US"/>
              <a:t>Potentially time consuming (large lift)</a:t>
            </a:r>
          </a:p>
          <a:p>
            <a:r>
              <a:rPr lang="en-US"/>
              <a:t>Potential tasks related to manual testing:</a:t>
            </a:r>
          </a:p>
          <a:p>
            <a:pPr lvl="1"/>
            <a:r>
              <a:rPr lang="en-US"/>
              <a:t>Research of accessibility challenges and best practices</a:t>
            </a:r>
          </a:p>
          <a:p>
            <a:pPr lvl="1"/>
            <a:r>
              <a:rPr lang="en-US"/>
              <a:t>Evaluate website or webpage against these researched accessibility elements</a:t>
            </a:r>
          </a:p>
          <a:p>
            <a:pPr lvl="1"/>
            <a:r>
              <a:rPr lang="en-US"/>
              <a:t>Prioritize with list of inaccessible website/webpage attributes</a:t>
            </a:r>
          </a:p>
          <a:p>
            <a:pPr lvl="1"/>
            <a:r>
              <a:rPr lang="en-US"/>
              <a:t>Fix identified attributes</a:t>
            </a:r>
          </a:p>
          <a:p>
            <a:endParaRPr lang="en-US"/>
          </a:p>
          <a:p>
            <a:endParaRPr lang="en-US"/>
          </a:p>
        </p:txBody>
      </p:sp>
      <p:sp>
        <p:nvSpPr>
          <p:cNvPr id="4" name="Slide Number Placeholder 3">
            <a:extLst>
              <a:ext uri="{FF2B5EF4-FFF2-40B4-BE49-F238E27FC236}">
                <a16:creationId xmlns:a16="http://schemas.microsoft.com/office/drawing/2014/main" id="{B68C4B9E-E6E8-5F48-8232-881CACA2B0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371896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9631-B3B7-1221-DBFC-E549A54CD900}"/>
              </a:ext>
            </a:extLst>
          </p:cNvPr>
          <p:cNvSpPr>
            <a:spLocks noGrp="1"/>
          </p:cNvSpPr>
          <p:nvPr>
            <p:ph type="title"/>
          </p:nvPr>
        </p:nvSpPr>
        <p:spPr/>
        <p:txBody>
          <a:bodyPr/>
          <a:lstStyle/>
          <a:p>
            <a:r>
              <a:rPr lang="en-US"/>
              <a:t>Criteria: Bespoke</a:t>
            </a:r>
          </a:p>
        </p:txBody>
      </p:sp>
      <p:pic>
        <p:nvPicPr>
          <p:cNvPr id="6" name="Picture 5" descr="A table with the title &quot;Search Engine Accessibility Elements&quot; with three columns: Category of Compliance, Description of Accessibility Element, and WCAG Guidance. &#10;There are several entries in the table, three of which are described next. The first entry has a category of compliance of &quot;position&quot;, the description is &quot;Search bar should be positioned where people would expect to find it, which is typically in the upper right corner of the screen&quot; and the WCAG guidance is a link with the name of &quot;3.2.4 Consistent Identification&quot;. The second entry has a category of compliance of &quot;Labeling or Alt Text&quot;, the description is &quot;Search icon is labeled with alt-text=”search” attribute in the image tag&quot;, and the WCAG guidance is a link with the name of &quot;1.1.1 Non-text Content&quot;. The fourth entry has a category of compliance of &quot;Visual Element&quot;, the description is &quot;Check color contrast&quot;, and the WCAG guidance is a link with the name of &quot;1.4.3 Contrast (Minimum)&quot;. ">
            <a:extLst>
              <a:ext uri="{FF2B5EF4-FFF2-40B4-BE49-F238E27FC236}">
                <a16:creationId xmlns:a16="http://schemas.microsoft.com/office/drawing/2014/main" id="{34628090-5C83-0E69-B67C-622FE37C1EBC}"/>
              </a:ext>
            </a:extLst>
          </p:cNvPr>
          <p:cNvPicPr>
            <a:picLocks noChangeAspect="1"/>
          </p:cNvPicPr>
          <p:nvPr/>
        </p:nvPicPr>
        <p:blipFill>
          <a:blip r:embed="rId2"/>
          <a:stretch>
            <a:fillRect/>
          </a:stretch>
        </p:blipFill>
        <p:spPr>
          <a:xfrm>
            <a:off x="4490816" y="1338870"/>
            <a:ext cx="7109291" cy="4829461"/>
          </a:xfrm>
          <a:prstGeom prst="rect">
            <a:avLst/>
          </a:prstGeom>
        </p:spPr>
      </p:pic>
      <p:sp>
        <p:nvSpPr>
          <p:cNvPr id="5" name="TextBox 4">
            <a:extLst>
              <a:ext uri="{FF2B5EF4-FFF2-40B4-BE49-F238E27FC236}">
                <a16:creationId xmlns:a16="http://schemas.microsoft.com/office/drawing/2014/main" id="{B49BC919-0756-E390-1164-433FBAA41874}"/>
              </a:ext>
            </a:extLst>
          </p:cNvPr>
          <p:cNvSpPr txBox="1"/>
          <p:nvPr/>
        </p:nvSpPr>
        <p:spPr>
          <a:xfrm>
            <a:off x="457728" y="2196041"/>
            <a:ext cx="366183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2075A4"/>
                </a:solidFill>
              </a:rPr>
              <a:t>Using WCAG Guidance, we created our own set of criteria for an accessible search function</a:t>
            </a:r>
          </a:p>
        </p:txBody>
      </p:sp>
      <p:sp>
        <p:nvSpPr>
          <p:cNvPr id="4" name="Slide Number Placeholder 3">
            <a:extLst>
              <a:ext uri="{FF2B5EF4-FFF2-40B4-BE49-F238E27FC236}">
                <a16:creationId xmlns:a16="http://schemas.microsoft.com/office/drawing/2014/main" id="{B68C4B9E-E6E8-5F48-8232-881CACA2B0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171206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4887-B57B-1037-C846-C829D6D43F71}"/>
              </a:ext>
            </a:extLst>
          </p:cNvPr>
          <p:cNvSpPr>
            <a:spLocks noGrp="1"/>
          </p:cNvSpPr>
          <p:nvPr>
            <p:ph type="title"/>
          </p:nvPr>
        </p:nvSpPr>
        <p:spPr/>
        <p:txBody>
          <a:bodyPr/>
          <a:lstStyle/>
          <a:p>
            <a:r>
              <a:rPr lang="en-US"/>
              <a:t>Findings: What each tool/method does and does not find</a:t>
            </a:r>
          </a:p>
        </p:txBody>
      </p:sp>
      <p:sp>
        <p:nvSpPr>
          <p:cNvPr id="3" name="Text Placeholder 2">
            <a:extLst>
              <a:ext uri="{FF2B5EF4-FFF2-40B4-BE49-F238E27FC236}">
                <a16:creationId xmlns:a16="http://schemas.microsoft.com/office/drawing/2014/main" id="{B4786D8D-EF21-8FCA-10E4-C4FD9C0BF9D0}"/>
              </a:ext>
            </a:extLst>
          </p:cNvPr>
          <p:cNvSpPr>
            <a:spLocks noGrp="1"/>
          </p:cNvSpPr>
          <p:nvPr>
            <p:ph type="body" idx="1"/>
          </p:nvPr>
        </p:nvSpPr>
        <p:spPr/>
        <p:txBody>
          <a:bodyPr/>
          <a:lstStyle/>
          <a:p>
            <a:pPr marL="50800" indent="0">
              <a:buNone/>
            </a:pPr>
            <a:r>
              <a:rPr lang="en-US">
                <a:hlinkClick r:id="rId2"/>
              </a:rPr>
              <a:t>https://docs.google.com/spreadsheets/d/1ipD1wxFH4TsPN4ZAb7ZJhKhufvefEV5HEGdH0IeVQEI/edit?usp=sharing</a:t>
            </a:r>
            <a:endParaRPr lang="en-US"/>
          </a:p>
          <a:p>
            <a:endParaRPr lang="en-US"/>
          </a:p>
          <a:p>
            <a:r>
              <a:rPr lang="en-US"/>
              <a:t>Let's work together and make this a useful, living document!</a:t>
            </a:r>
          </a:p>
          <a:p>
            <a:r>
              <a:rPr lang="en-US"/>
              <a:t>Feel free to add comments on things we should change or add.</a:t>
            </a:r>
          </a:p>
          <a:p>
            <a:endParaRPr lang="en-US"/>
          </a:p>
        </p:txBody>
      </p:sp>
      <p:sp>
        <p:nvSpPr>
          <p:cNvPr id="4" name="Slide Number Placeholder 3">
            <a:extLst>
              <a:ext uri="{FF2B5EF4-FFF2-40B4-BE49-F238E27FC236}">
                <a16:creationId xmlns:a16="http://schemas.microsoft.com/office/drawing/2014/main" id="{D8BBDB65-1C55-6CD6-675E-E93C2D0060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9388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A3CC-D58F-F414-4601-CFFE0746DA47}"/>
              </a:ext>
            </a:extLst>
          </p:cNvPr>
          <p:cNvSpPr>
            <a:spLocks noGrp="1"/>
          </p:cNvSpPr>
          <p:nvPr>
            <p:ph type="title"/>
          </p:nvPr>
        </p:nvSpPr>
        <p:spPr/>
        <p:txBody>
          <a:bodyPr/>
          <a:lstStyle/>
          <a:p>
            <a:r>
              <a:rPr lang="en-US"/>
              <a:t>Automated Comparison: Lighthouse, Level Access, Wave</a:t>
            </a:r>
          </a:p>
        </p:txBody>
      </p:sp>
      <p:sp>
        <p:nvSpPr>
          <p:cNvPr id="3" name="Text Placeholder 2">
            <a:extLst>
              <a:ext uri="{FF2B5EF4-FFF2-40B4-BE49-F238E27FC236}">
                <a16:creationId xmlns:a16="http://schemas.microsoft.com/office/drawing/2014/main" id="{9EC323A4-28A9-6B6D-A94F-ADB22C70CC75}"/>
              </a:ext>
            </a:extLst>
          </p:cNvPr>
          <p:cNvSpPr>
            <a:spLocks noGrp="1"/>
          </p:cNvSpPr>
          <p:nvPr>
            <p:ph type="body" idx="1"/>
          </p:nvPr>
        </p:nvSpPr>
        <p:spPr/>
        <p:txBody>
          <a:bodyPr/>
          <a:lstStyle/>
          <a:p>
            <a:r>
              <a:rPr lang="en-US">
                <a:solidFill>
                  <a:srgbClr val="2075A4"/>
                </a:solidFill>
              </a:rPr>
              <a:t>Lighthouse</a:t>
            </a:r>
          </a:p>
        </p:txBody>
      </p:sp>
      <p:sp>
        <p:nvSpPr>
          <p:cNvPr id="4" name="Text Placeholder 3">
            <a:extLst>
              <a:ext uri="{FF2B5EF4-FFF2-40B4-BE49-F238E27FC236}">
                <a16:creationId xmlns:a16="http://schemas.microsoft.com/office/drawing/2014/main" id="{A926CC5B-AE68-5A49-51C8-2D1F7A0D8B9B}"/>
              </a:ext>
            </a:extLst>
          </p:cNvPr>
          <p:cNvSpPr>
            <a:spLocks noGrp="1"/>
          </p:cNvSpPr>
          <p:nvPr>
            <p:ph type="body" idx="2"/>
          </p:nvPr>
        </p:nvSpPr>
        <p:spPr/>
        <p:txBody>
          <a:bodyPr/>
          <a:lstStyle/>
          <a:p>
            <a:r>
              <a:rPr lang="en-US" sz="1800"/>
              <a:t>Free</a:t>
            </a:r>
          </a:p>
          <a:p>
            <a:r>
              <a:rPr lang="en-US" sz="1800"/>
              <a:t>Runs on a single page</a:t>
            </a:r>
          </a:p>
          <a:p>
            <a:r>
              <a:rPr lang="en-US" sz="1800"/>
              <a:t>Can check for more than accessibility</a:t>
            </a:r>
          </a:p>
          <a:p>
            <a:r>
              <a:rPr lang="en-US" sz="1800"/>
              <a:t>Can be integrated into </a:t>
            </a:r>
            <a:r>
              <a:rPr lang="en-US" sz="1800" err="1"/>
              <a:t>CircleCI</a:t>
            </a:r>
            <a:endParaRPr lang="en-US" sz="1800"/>
          </a:p>
          <a:p>
            <a:r>
              <a:rPr lang="en-US" sz="1800"/>
              <a:t>Details where the detected failures are located</a:t>
            </a:r>
          </a:p>
          <a:p>
            <a:r>
              <a:rPr lang="en-US" sz="1800"/>
              <a:t>Provides a list of some manual things to check</a:t>
            </a:r>
          </a:p>
          <a:p>
            <a:endParaRPr lang="en-US" sz="1800"/>
          </a:p>
        </p:txBody>
      </p:sp>
      <p:sp>
        <p:nvSpPr>
          <p:cNvPr id="5" name="Text Placeholder 4">
            <a:extLst>
              <a:ext uri="{FF2B5EF4-FFF2-40B4-BE49-F238E27FC236}">
                <a16:creationId xmlns:a16="http://schemas.microsoft.com/office/drawing/2014/main" id="{A8DB1295-F6BB-1171-0DE6-8CE211415D8D}"/>
              </a:ext>
            </a:extLst>
          </p:cNvPr>
          <p:cNvSpPr>
            <a:spLocks noGrp="1"/>
          </p:cNvSpPr>
          <p:nvPr>
            <p:ph type="body" idx="3"/>
          </p:nvPr>
        </p:nvSpPr>
        <p:spPr/>
        <p:txBody>
          <a:bodyPr/>
          <a:lstStyle/>
          <a:p>
            <a:r>
              <a:rPr lang="en-US">
                <a:solidFill>
                  <a:srgbClr val="2075A4"/>
                </a:solidFill>
              </a:rPr>
              <a:t>Level</a:t>
            </a:r>
            <a:r>
              <a:rPr lang="en-US"/>
              <a:t> Access</a:t>
            </a:r>
          </a:p>
        </p:txBody>
      </p:sp>
      <p:sp>
        <p:nvSpPr>
          <p:cNvPr id="6" name="Text Placeholder 5">
            <a:extLst>
              <a:ext uri="{FF2B5EF4-FFF2-40B4-BE49-F238E27FC236}">
                <a16:creationId xmlns:a16="http://schemas.microsoft.com/office/drawing/2014/main" id="{B10FEC5C-7180-C4AE-0858-03AD07189D69}"/>
              </a:ext>
            </a:extLst>
          </p:cNvPr>
          <p:cNvSpPr>
            <a:spLocks noGrp="1"/>
          </p:cNvSpPr>
          <p:nvPr>
            <p:ph type="body" idx="4"/>
          </p:nvPr>
        </p:nvSpPr>
        <p:spPr/>
        <p:txBody>
          <a:bodyPr/>
          <a:lstStyle/>
          <a:p>
            <a:r>
              <a:rPr lang="en-US" sz="1800"/>
              <a:t>Free</a:t>
            </a:r>
          </a:p>
          <a:p>
            <a:r>
              <a:rPr lang="en-US" sz="1800"/>
              <a:t>Run specific pages</a:t>
            </a:r>
          </a:p>
          <a:p>
            <a:r>
              <a:rPr lang="en-US" sz="1800"/>
              <a:t>Can be connected to your Level Access AMP reports (but not required)</a:t>
            </a:r>
          </a:p>
          <a:p>
            <a:r>
              <a:rPr lang="en-US" sz="1800"/>
              <a:t>Quick and easy way to check fixes from issues found by Level Access</a:t>
            </a:r>
          </a:p>
          <a:p>
            <a:r>
              <a:rPr lang="en-US" sz="1800"/>
              <a:t>Directs to the violation instance</a:t>
            </a:r>
          </a:p>
        </p:txBody>
      </p:sp>
      <p:sp>
        <p:nvSpPr>
          <p:cNvPr id="7" name="Text Placeholder 6">
            <a:extLst>
              <a:ext uri="{FF2B5EF4-FFF2-40B4-BE49-F238E27FC236}">
                <a16:creationId xmlns:a16="http://schemas.microsoft.com/office/drawing/2014/main" id="{8B6B39A3-72D0-07AB-B707-6A99840AE300}"/>
              </a:ext>
            </a:extLst>
          </p:cNvPr>
          <p:cNvSpPr>
            <a:spLocks noGrp="1"/>
          </p:cNvSpPr>
          <p:nvPr>
            <p:ph type="body" idx="5"/>
          </p:nvPr>
        </p:nvSpPr>
        <p:spPr/>
        <p:txBody>
          <a:bodyPr/>
          <a:lstStyle/>
          <a:p>
            <a:r>
              <a:rPr lang="en-US">
                <a:solidFill>
                  <a:srgbClr val="2075A4"/>
                </a:solidFill>
              </a:rPr>
              <a:t>Wave</a:t>
            </a:r>
          </a:p>
        </p:txBody>
      </p:sp>
      <p:sp>
        <p:nvSpPr>
          <p:cNvPr id="8" name="Text Placeholder 7">
            <a:extLst>
              <a:ext uri="{FF2B5EF4-FFF2-40B4-BE49-F238E27FC236}">
                <a16:creationId xmlns:a16="http://schemas.microsoft.com/office/drawing/2014/main" id="{49227E13-B2DF-D838-E2B6-E4552481DEC5}"/>
              </a:ext>
            </a:extLst>
          </p:cNvPr>
          <p:cNvSpPr>
            <a:spLocks noGrp="1"/>
          </p:cNvSpPr>
          <p:nvPr>
            <p:ph type="body" idx="6"/>
          </p:nvPr>
        </p:nvSpPr>
        <p:spPr/>
        <p:txBody>
          <a:bodyPr/>
          <a:lstStyle/>
          <a:p>
            <a:r>
              <a:rPr lang="en-US" sz="1800"/>
              <a:t>Free</a:t>
            </a:r>
          </a:p>
          <a:p>
            <a:r>
              <a:rPr lang="en-US" sz="1800"/>
              <a:t>Tests one single page at a time - not a whole site</a:t>
            </a:r>
          </a:p>
          <a:p>
            <a:r>
              <a:rPr lang="en-US" sz="1800"/>
              <a:t>WAVE website tool + Chrome extension tool</a:t>
            </a:r>
          </a:p>
          <a:p>
            <a:r>
              <a:rPr lang="en-US" sz="1800"/>
              <a:t>Tutorial videos for training</a:t>
            </a:r>
          </a:p>
          <a:p>
            <a:r>
              <a:rPr lang="en-US" sz="1800"/>
              <a:t>Checks for compliance with many WCAG 2.0 guidelines</a:t>
            </a:r>
          </a:p>
          <a:p>
            <a:r>
              <a:rPr lang="en-US" sz="1800"/>
              <a:t>Cannot review logical flow of content meaning, tab order logic, functional keyboard access, and alternative text meaning</a:t>
            </a:r>
          </a:p>
          <a:p>
            <a:endParaRPr lang="en-US" sz="1800"/>
          </a:p>
        </p:txBody>
      </p:sp>
      <p:sp>
        <p:nvSpPr>
          <p:cNvPr id="9" name="Slide Number Placeholder 8">
            <a:extLst>
              <a:ext uri="{FF2B5EF4-FFF2-40B4-BE49-F238E27FC236}">
                <a16:creationId xmlns:a16="http://schemas.microsoft.com/office/drawing/2014/main" id="{DF761D0A-F239-DE61-ACE4-1994E3A8A4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2653912717"/>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A3CC-D58F-F414-4601-CFFE0746DA47}"/>
              </a:ext>
            </a:extLst>
          </p:cNvPr>
          <p:cNvSpPr>
            <a:spLocks noGrp="1"/>
          </p:cNvSpPr>
          <p:nvPr>
            <p:ph type="title"/>
          </p:nvPr>
        </p:nvSpPr>
        <p:spPr/>
        <p:txBody>
          <a:bodyPr/>
          <a:lstStyle/>
          <a:p>
            <a:r>
              <a:rPr lang="en-US"/>
              <a:t>Manual Comparison: Trusted Tester, NVDA, Bespoke</a:t>
            </a:r>
          </a:p>
        </p:txBody>
      </p:sp>
      <p:sp>
        <p:nvSpPr>
          <p:cNvPr id="3" name="Text Placeholder 2">
            <a:extLst>
              <a:ext uri="{FF2B5EF4-FFF2-40B4-BE49-F238E27FC236}">
                <a16:creationId xmlns:a16="http://schemas.microsoft.com/office/drawing/2014/main" id="{9EC323A4-28A9-6B6D-A94F-ADB22C70CC75}"/>
              </a:ext>
            </a:extLst>
          </p:cNvPr>
          <p:cNvSpPr>
            <a:spLocks noGrp="1"/>
          </p:cNvSpPr>
          <p:nvPr>
            <p:ph type="body" idx="1"/>
          </p:nvPr>
        </p:nvSpPr>
        <p:spPr/>
        <p:txBody>
          <a:bodyPr/>
          <a:lstStyle/>
          <a:p>
            <a:r>
              <a:rPr lang="en-US">
                <a:solidFill>
                  <a:srgbClr val="006197"/>
                </a:solidFill>
              </a:rPr>
              <a:t>Trusted Tester</a:t>
            </a:r>
          </a:p>
        </p:txBody>
      </p:sp>
      <p:sp>
        <p:nvSpPr>
          <p:cNvPr id="4" name="Text Placeholder 3">
            <a:extLst>
              <a:ext uri="{FF2B5EF4-FFF2-40B4-BE49-F238E27FC236}">
                <a16:creationId xmlns:a16="http://schemas.microsoft.com/office/drawing/2014/main" id="{A926CC5B-AE68-5A49-51C8-2D1F7A0D8B9B}"/>
              </a:ext>
            </a:extLst>
          </p:cNvPr>
          <p:cNvSpPr>
            <a:spLocks noGrp="1"/>
          </p:cNvSpPr>
          <p:nvPr>
            <p:ph type="body" idx="2"/>
          </p:nvPr>
        </p:nvSpPr>
        <p:spPr>
          <a:xfrm>
            <a:off x="457200" y="2211917"/>
            <a:ext cx="3474720" cy="4097443"/>
          </a:xfrm>
        </p:spPr>
        <p:txBody>
          <a:bodyPr/>
          <a:lstStyle/>
          <a:p>
            <a:pPr marL="393700" indent="-342900"/>
            <a:r>
              <a:rPr lang="en-US" sz="2000">
                <a:solidFill>
                  <a:srgbClr val="2075A4"/>
                </a:solidFill>
              </a:rPr>
              <a:t>Comprehensive </a:t>
            </a:r>
            <a:endParaRPr lang="en-US">
              <a:solidFill>
                <a:srgbClr val="2075A4"/>
              </a:solidFill>
            </a:endParaRPr>
          </a:p>
          <a:p>
            <a:pPr marL="393700" indent="-342900"/>
            <a:r>
              <a:rPr lang="en-US" sz="2000">
                <a:solidFill>
                  <a:srgbClr val="2075A4"/>
                </a:solidFill>
              </a:rPr>
              <a:t>Time consuming</a:t>
            </a:r>
          </a:p>
          <a:p>
            <a:pPr marL="393700" indent="-342900"/>
            <a:r>
              <a:rPr lang="en-US" sz="2000">
                <a:solidFill>
                  <a:srgbClr val="2075A4"/>
                </a:solidFill>
              </a:rPr>
              <a:t>Single-page </a:t>
            </a:r>
          </a:p>
          <a:p>
            <a:pPr marL="393700" indent="-342900"/>
            <a:r>
              <a:rPr lang="en-US" sz="2000">
                <a:solidFill>
                  <a:srgbClr val="2075A4"/>
                </a:solidFill>
              </a:rPr>
              <a:t>Contextual</a:t>
            </a:r>
          </a:p>
          <a:p>
            <a:pPr marL="393700" indent="-342900"/>
            <a:r>
              <a:rPr lang="en-US" sz="2000">
                <a:solidFill>
                  <a:srgbClr val="2075A4"/>
                </a:solidFill>
              </a:rPr>
              <a:t>Also tests for many issues found by automated testing</a:t>
            </a:r>
          </a:p>
          <a:p>
            <a:pPr marL="393700" indent="-342900"/>
            <a:r>
              <a:rPr lang="en-US" sz="2000">
                <a:solidFill>
                  <a:srgbClr val="2075A4"/>
                </a:solidFill>
              </a:rPr>
              <a:t>Heavy learning curve</a:t>
            </a:r>
          </a:p>
          <a:p>
            <a:pPr marL="393700" indent="-342900"/>
            <a:r>
              <a:rPr lang="en-US" sz="2000">
                <a:solidFill>
                  <a:srgbClr val="2075A4"/>
                </a:solidFill>
              </a:rPr>
              <a:t>Lengthy training and certification process</a:t>
            </a:r>
          </a:p>
          <a:p>
            <a:endParaRPr lang="en-US"/>
          </a:p>
        </p:txBody>
      </p:sp>
      <p:sp>
        <p:nvSpPr>
          <p:cNvPr id="5" name="Text Placeholder 4">
            <a:extLst>
              <a:ext uri="{FF2B5EF4-FFF2-40B4-BE49-F238E27FC236}">
                <a16:creationId xmlns:a16="http://schemas.microsoft.com/office/drawing/2014/main" id="{A8DB1295-F6BB-1171-0DE6-8CE211415D8D}"/>
              </a:ext>
            </a:extLst>
          </p:cNvPr>
          <p:cNvSpPr>
            <a:spLocks noGrp="1"/>
          </p:cNvSpPr>
          <p:nvPr>
            <p:ph type="body" idx="3"/>
          </p:nvPr>
        </p:nvSpPr>
        <p:spPr/>
        <p:txBody>
          <a:bodyPr/>
          <a:lstStyle/>
          <a:p>
            <a:r>
              <a:rPr lang="en-US"/>
              <a:t>NVDA</a:t>
            </a:r>
          </a:p>
        </p:txBody>
      </p:sp>
      <p:sp>
        <p:nvSpPr>
          <p:cNvPr id="6" name="Text Placeholder 5">
            <a:extLst>
              <a:ext uri="{FF2B5EF4-FFF2-40B4-BE49-F238E27FC236}">
                <a16:creationId xmlns:a16="http://schemas.microsoft.com/office/drawing/2014/main" id="{B10FEC5C-7180-C4AE-0858-03AD07189D69}"/>
              </a:ext>
            </a:extLst>
          </p:cNvPr>
          <p:cNvSpPr>
            <a:spLocks noGrp="1"/>
          </p:cNvSpPr>
          <p:nvPr>
            <p:ph type="body" idx="4"/>
          </p:nvPr>
        </p:nvSpPr>
        <p:spPr>
          <a:xfrm>
            <a:off x="4358640" y="2127250"/>
            <a:ext cx="3474720" cy="4182110"/>
          </a:xfrm>
        </p:spPr>
        <p:txBody>
          <a:bodyPr/>
          <a:lstStyle/>
          <a:p>
            <a:pPr marL="393700" indent="-342900"/>
            <a:r>
              <a:rPr lang="en-US" sz="2000">
                <a:solidFill>
                  <a:srgbClr val="2075A4"/>
                </a:solidFill>
              </a:rPr>
              <a:t>Free</a:t>
            </a:r>
          </a:p>
          <a:p>
            <a:pPr marL="393700" indent="-342900"/>
            <a:r>
              <a:rPr lang="en-US" sz="2000">
                <a:solidFill>
                  <a:srgbClr val="2075A4"/>
                </a:solidFill>
              </a:rPr>
              <a:t>Opensource; continuous community improvement</a:t>
            </a:r>
          </a:p>
          <a:p>
            <a:pPr marL="393700" indent="-342900"/>
            <a:r>
              <a:rPr lang="en-US" sz="2000">
                <a:solidFill>
                  <a:srgbClr val="2075A4"/>
                </a:solidFill>
              </a:rPr>
              <a:t>Single-page</a:t>
            </a:r>
          </a:p>
          <a:p>
            <a:pPr marL="393700" indent="-342900"/>
            <a:r>
              <a:rPr lang="en-US" sz="2000">
                <a:solidFill>
                  <a:srgbClr val="2075A4"/>
                </a:solidFill>
              </a:rPr>
              <a:t>Use on Windows OS</a:t>
            </a:r>
          </a:p>
          <a:p>
            <a:pPr marL="393700" indent="-342900"/>
            <a:r>
              <a:rPr lang="en-US" sz="2000">
                <a:solidFill>
                  <a:srgbClr val="2075A4"/>
                </a:solidFill>
              </a:rPr>
              <a:t>Output text as audio or braille</a:t>
            </a:r>
          </a:p>
          <a:p>
            <a:pPr marL="393700" indent="-342900"/>
            <a:r>
              <a:rPr lang="en-US" sz="2000">
                <a:solidFill>
                  <a:srgbClr val="2075A4"/>
                </a:solidFill>
              </a:rPr>
              <a:t>Best on Chrome &amp; Firefox</a:t>
            </a:r>
          </a:p>
          <a:p>
            <a:pPr marL="393700" indent="-342900"/>
            <a:r>
              <a:rPr lang="en-US" sz="2000">
                <a:solidFill>
                  <a:srgbClr val="2075A4"/>
                </a:solidFill>
              </a:rPr>
              <a:t>Heavy learning curve</a:t>
            </a:r>
          </a:p>
        </p:txBody>
      </p:sp>
      <p:sp>
        <p:nvSpPr>
          <p:cNvPr id="7" name="Text Placeholder 6">
            <a:extLst>
              <a:ext uri="{FF2B5EF4-FFF2-40B4-BE49-F238E27FC236}">
                <a16:creationId xmlns:a16="http://schemas.microsoft.com/office/drawing/2014/main" id="{8B6B39A3-72D0-07AB-B707-6A99840AE300}"/>
              </a:ext>
            </a:extLst>
          </p:cNvPr>
          <p:cNvSpPr>
            <a:spLocks noGrp="1"/>
          </p:cNvSpPr>
          <p:nvPr>
            <p:ph type="body" idx="5"/>
          </p:nvPr>
        </p:nvSpPr>
        <p:spPr/>
        <p:txBody>
          <a:bodyPr/>
          <a:lstStyle/>
          <a:p>
            <a:r>
              <a:rPr lang="en-US">
                <a:solidFill>
                  <a:srgbClr val="006197"/>
                </a:solidFill>
              </a:rPr>
              <a:t>Bespoke</a:t>
            </a:r>
          </a:p>
        </p:txBody>
      </p:sp>
      <p:sp>
        <p:nvSpPr>
          <p:cNvPr id="8" name="Text Placeholder 7">
            <a:extLst>
              <a:ext uri="{FF2B5EF4-FFF2-40B4-BE49-F238E27FC236}">
                <a16:creationId xmlns:a16="http://schemas.microsoft.com/office/drawing/2014/main" id="{49227E13-B2DF-D838-E2B6-E4552481DEC5}"/>
              </a:ext>
            </a:extLst>
          </p:cNvPr>
          <p:cNvSpPr>
            <a:spLocks noGrp="1"/>
          </p:cNvSpPr>
          <p:nvPr>
            <p:ph type="body" idx="6"/>
          </p:nvPr>
        </p:nvSpPr>
        <p:spPr>
          <a:xfrm>
            <a:off x="8229600" y="2127250"/>
            <a:ext cx="3474720" cy="4182110"/>
          </a:xfrm>
        </p:spPr>
        <p:txBody>
          <a:bodyPr/>
          <a:lstStyle/>
          <a:p>
            <a:pPr>
              <a:lnSpc>
                <a:spcPct val="100000"/>
              </a:lnSpc>
            </a:pPr>
            <a:r>
              <a:rPr lang="en-US" sz="2100"/>
              <a:t>Cost is variable, may depend on in-house expertise</a:t>
            </a:r>
          </a:p>
          <a:p>
            <a:pPr>
              <a:lnSpc>
                <a:spcPct val="100000"/>
              </a:lnSpc>
            </a:pPr>
            <a:r>
              <a:rPr lang="en-US" sz="2100"/>
              <a:t>Meets specific needs of agency or company</a:t>
            </a:r>
          </a:p>
          <a:p>
            <a:pPr>
              <a:lnSpc>
                <a:spcPct val="100000"/>
              </a:lnSpc>
            </a:pPr>
            <a:r>
              <a:rPr lang="en-US" sz="2100"/>
              <a:t>Potentially time consuming (large lift)</a:t>
            </a:r>
          </a:p>
          <a:p>
            <a:pPr>
              <a:lnSpc>
                <a:spcPct val="100000"/>
              </a:lnSpc>
            </a:pPr>
            <a:r>
              <a:rPr lang="en-US" sz="2100"/>
              <a:t>Potential tasks include: research, </a:t>
            </a:r>
            <a:br>
              <a:rPr lang="en-US"/>
            </a:br>
            <a:r>
              <a:rPr lang="en-US" sz="2100"/>
              <a:t>evaluate, prioritize, fix</a:t>
            </a:r>
            <a:endParaRPr lang="en-US"/>
          </a:p>
        </p:txBody>
      </p:sp>
      <p:sp>
        <p:nvSpPr>
          <p:cNvPr id="9" name="Slide Number Placeholder 8">
            <a:extLst>
              <a:ext uri="{FF2B5EF4-FFF2-40B4-BE49-F238E27FC236}">
                <a16:creationId xmlns:a16="http://schemas.microsoft.com/office/drawing/2014/main" id="{DF761D0A-F239-DE61-ACE4-1994E3A8A4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1874405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278E-BFA0-57B1-80C6-B6B07360FF6A}"/>
              </a:ext>
            </a:extLst>
          </p:cNvPr>
          <p:cNvSpPr>
            <a:spLocks noGrp="1"/>
          </p:cNvSpPr>
          <p:nvPr>
            <p:ph type="title"/>
          </p:nvPr>
        </p:nvSpPr>
        <p:spPr/>
        <p:txBody>
          <a:bodyPr/>
          <a:lstStyle/>
          <a:p>
            <a:r>
              <a:rPr lang="en-US"/>
              <a:t>Who are we?</a:t>
            </a:r>
            <a:br>
              <a:rPr lang="en-US"/>
            </a:br>
            <a:endParaRPr lang="en-US"/>
          </a:p>
        </p:txBody>
      </p:sp>
      <p:sp>
        <p:nvSpPr>
          <p:cNvPr id="4" name="Text Placeholder 3">
            <a:extLst>
              <a:ext uri="{FF2B5EF4-FFF2-40B4-BE49-F238E27FC236}">
                <a16:creationId xmlns:a16="http://schemas.microsoft.com/office/drawing/2014/main" id="{2DE08DF2-E322-DF12-BB63-D7EBF46DB3F8}"/>
              </a:ext>
            </a:extLst>
          </p:cNvPr>
          <p:cNvSpPr>
            <a:spLocks noGrp="1"/>
          </p:cNvSpPr>
          <p:nvPr>
            <p:ph type="body" idx="1"/>
          </p:nvPr>
        </p:nvSpPr>
        <p:spPr>
          <a:xfrm>
            <a:off x="711199" y="1838631"/>
            <a:ext cx="4673601" cy="4470729"/>
          </a:xfrm>
        </p:spPr>
        <p:txBody>
          <a:bodyPr/>
          <a:lstStyle/>
          <a:p>
            <a:pPr marL="50800" indent="0">
              <a:buNone/>
            </a:pPr>
            <a:r>
              <a:rPr lang="en-US" dirty="0"/>
              <a:t>Open Data, Design, and Development (ODDD)</a:t>
            </a:r>
          </a:p>
          <a:p>
            <a:pPr marL="50800" indent="0">
              <a:buNone/>
            </a:pPr>
            <a:endParaRPr lang="en-US" dirty="0"/>
          </a:p>
          <a:p>
            <a:pPr marL="50800" indent="0">
              <a:buNone/>
            </a:pPr>
            <a:r>
              <a:rPr lang="en-US" dirty="0"/>
              <a:t>Office of Natural Resources Revenue (ONRR)</a:t>
            </a:r>
          </a:p>
        </p:txBody>
      </p:sp>
      <p:pic>
        <p:nvPicPr>
          <p:cNvPr id="17" name="Picture 16" descr="Open Data, Design, and Development logo. I'm ODDD">
            <a:extLst>
              <a:ext uri="{FF2B5EF4-FFF2-40B4-BE49-F238E27FC236}">
                <a16:creationId xmlns:a16="http://schemas.microsoft.com/office/drawing/2014/main" id="{8774E01A-5E4B-5769-ADB8-E3FBFED6AF58}"/>
              </a:ext>
            </a:extLst>
          </p:cNvPr>
          <p:cNvPicPr>
            <a:picLocks noChangeAspect="1"/>
          </p:cNvPicPr>
          <p:nvPr/>
        </p:nvPicPr>
        <p:blipFill>
          <a:blip r:embed="rId2"/>
          <a:stretch>
            <a:fillRect/>
          </a:stretch>
        </p:blipFill>
        <p:spPr>
          <a:xfrm>
            <a:off x="734142" y="4644867"/>
            <a:ext cx="5471650" cy="1132458"/>
          </a:xfrm>
          <a:prstGeom prst="rect">
            <a:avLst/>
          </a:prstGeom>
        </p:spPr>
      </p:pic>
      <p:pic>
        <p:nvPicPr>
          <p:cNvPr id="5" name="Picture 4" descr="Photo: Team Manager, Maroya Faied">
            <a:extLst>
              <a:ext uri="{FF2B5EF4-FFF2-40B4-BE49-F238E27FC236}">
                <a16:creationId xmlns:a16="http://schemas.microsoft.com/office/drawing/2014/main" id="{4B388C95-5263-25D0-1FE8-B3CE058E1FDF}"/>
              </a:ext>
            </a:extLst>
          </p:cNvPr>
          <p:cNvPicPr>
            <a:picLocks noChangeAspect="1"/>
          </p:cNvPicPr>
          <p:nvPr/>
        </p:nvPicPr>
        <p:blipFill>
          <a:blip r:embed="rId3"/>
          <a:stretch>
            <a:fillRect/>
          </a:stretch>
        </p:blipFill>
        <p:spPr>
          <a:xfrm>
            <a:off x="6124165" y="2092940"/>
            <a:ext cx="1104900" cy="1095375"/>
          </a:xfrm>
          <a:prstGeom prst="rect">
            <a:avLst/>
          </a:prstGeom>
        </p:spPr>
      </p:pic>
      <p:sp>
        <p:nvSpPr>
          <p:cNvPr id="11" name="Google Shape;349;p53">
            <a:extLst>
              <a:ext uri="{FF2B5EF4-FFF2-40B4-BE49-F238E27FC236}">
                <a16:creationId xmlns:a16="http://schemas.microsoft.com/office/drawing/2014/main" id="{EEA005F1-1755-492D-CE40-337F1660CF98}"/>
              </a:ext>
            </a:extLst>
          </p:cNvPr>
          <p:cNvSpPr/>
          <p:nvPr/>
        </p:nvSpPr>
        <p:spPr>
          <a:xfrm>
            <a:off x="5800589" y="3247043"/>
            <a:ext cx="1752423" cy="60012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000000"/>
              </a:buClr>
            </a:pPr>
            <a:r>
              <a:rPr lang="en-US" b="1">
                <a:latin typeface="+mn-lt"/>
                <a:ea typeface="Verdana" panose="020B0604030504040204" pitchFamily="34" charset="0"/>
                <a:cs typeface="Source Sans Pro"/>
                <a:sym typeface="Source Sans Pro"/>
              </a:rPr>
              <a:t>Product</a:t>
            </a:r>
            <a:r>
              <a:rPr lang="en-US" sz="1400" b="1" kern="0">
                <a:solidFill>
                  <a:srgbClr val="000000"/>
                </a:solidFill>
                <a:latin typeface="+mn-lt"/>
                <a:ea typeface="Verdana" panose="020B0604030504040204" pitchFamily="34" charset="0"/>
                <a:cs typeface="Source Sans Pro"/>
                <a:sym typeface="Source Sans Pro"/>
              </a:rPr>
              <a:t> Manager</a:t>
            </a:r>
            <a:endParaRPr lang="en-US" sz="1400" b="1" kern="0">
              <a:solidFill>
                <a:srgbClr val="000000"/>
              </a:solidFill>
              <a:latin typeface="+mn-lt"/>
              <a:ea typeface="Verdana" panose="020B0604030504040204" pitchFamily="34" charset="0"/>
              <a:cs typeface="Arial"/>
              <a:sym typeface="Arial"/>
            </a:endParaRPr>
          </a:p>
          <a:p>
            <a:pPr algn="ctr" defTabSz="1219170">
              <a:buClr>
                <a:srgbClr val="000000"/>
              </a:buClr>
            </a:pPr>
            <a:r>
              <a:rPr lang="en-US" sz="1400" kern="0">
                <a:solidFill>
                  <a:srgbClr val="000000"/>
                </a:solidFill>
                <a:latin typeface="+mn-lt"/>
                <a:ea typeface="Verdana" panose="020B0604030504040204" pitchFamily="34" charset="0"/>
                <a:cs typeface="Source Sans Pro Light"/>
                <a:sym typeface="Source Sans Pro Light"/>
              </a:rPr>
              <a:t>Maroya Faied</a:t>
            </a:r>
          </a:p>
        </p:txBody>
      </p:sp>
      <p:pic>
        <p:nvPicPr>
          <p:cNvPr id="6" name="Picture 5" descr="Photo: Lindsay Goldstein, Program Analyst">
            <a:extLst>
              <a:ext uri="{FF2B5EF4-FFF2-40B4-BE49-F238E27FC236}">
                <a16:creationId xmlns:a16="http://schemas.microsoft.com/office/drawing/2014/main" id="{DF545C19-59FC-E0C8-1CEF-240EDF08B510}"/>
              </a:ext>
            </a:extLst>
          </p:cNvPr>
          <p:cNvPicPr>
            <a:picLocks noChangeAspect="1"/>
          </p:cNvPicPr>
          <p:nvPr/>
        </p:nvPicPr>
        <p:blipFill>
          <a:blip r:embed="rId4"/>
          <a:stretch>
            <a:fillRect/>
          </a:stretch>
        </p:blipFill>
        <p:spPr>
          <a:xfrm>
            <a:off x="8094201" y="2112911"/>
            <a:ext cx="1095375" cy="1095375"/>
          </a:xfrm>
          <a:prstGeom prst="rect">
            <a:avLst/>
          </a:prstGeom>
        </p:spPr>
      </p:pic>
      <p:sp>
        <p:nvSpPr>
          <p:cNvPr id="12" name="Google Shape;351;p53">
            <a:extLst>
              <a:ext uri="{FF2B5EF4-FFF2-40B4-BE49-F238E27FC236}">
                <a16:creationId xmlns:a16="http://schemas.microsoft.com/office/drawing/2014/main" id="{8FF2E1AE-8961-923E-220A-B1C185637C7A}"/>
              </a:ext>
            </a:extLst>
          </p:cNvPr>
          <p:cNvSpPr/>
          <p:nvPr/>
        </p:nvSpPr>
        <p:spPr>
          <a:xfrm>
            <a:off x="7521351" y="3242829"/>
            <a:ext cx="2200013" cy="358572"/>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b="1">
                <a:latin typeface="+mn-lt"/>
                <a:ea typeface="Verdana"/>
                <a:cs typeface="Source Sans Pro"/>
                <a:sym typeface="Source Sans Pro"/>
              </a:rPr>
              <a:t>Customer Experience </a:t>
            </a:r>
            <a:endParaRPr lang="en-US" sz="1400" b="1" kern="0">
              <a:solidFill>
                <a:srgbClr val="000000"/>
              </a:solidFill>
              <a:latin typeface="+mn-lt"/>
              <a:ea typeface="Verdana" panose="020B0604030504040204" pitchFamily="34" charset="0"/>
              <a:cs typeface="Source Sans Pro"/>
              <a:sym typeface="Source Sans Pro"/>
            </a:endParaRPr>
          </a:p>
          <a:p>
            <a:pPr algn="ctr" defTabSz="1219170">
              <a:buClr>
                <a:srgbClr val="000000"/>
              </a:buClr>
            </a:pPr>
            <a:r>
              <a:rPr lang="en-US" sz="1400" kern="0">
                <a:solidFill>
                  <a:srgbClr val="000000"/>
                </a:solidFill>
                <a:latin typeface="+mn-lt"/>
                <a:ea typeface="Verdana"/>
                <a:cs typeface="Source Sans Pro Light"/>
                <a:sym typeface="Source Sans Pro Light"/>
              </a:rPr>
              <a:t>Lindsay Goldstein</a:t>
            </a:r>
            <a:endParaRPr lang="en-US" sz="1400" kern="0">
              <a:solidFill>
                <a:srgbClr val="000000"/>
              </a:solidFill>
              <a:latin typeface="+mn-lt"/>
              <a:ea typeface="Verdana"/>
              <a:cs typeface="Arial"/>
              <a:sym typeface="Arial"/>
            </a:endParaRPr>
          </a:p>
        </p:txBody>
      </p:sp>
      <p:pic>
        <p:nvPicPr>
          <p:cNvPr id="7" name="Picture 6" descr="Photo: Christine Thomas, Program Analyst">
            <a:extLst>
              <a:ext uri="{FF2B5EF4-FFF2-40B4-BE49-F238E27FC236}">
                <a16:creationId xmlns:a16="http://schemas.microsoft.com/office/drawing/2014/main" id="{B9F61A8E-8A47-56DF-4B2F-63256A3E9BB9}"/>
              </a:ext>
            </a:extLst>
          </p:cNvPr>
          <p:cNvPicPr>
            <a:picLocks noChangeAspect="1"/>
          </p:cNvPicPr>
          <p:nvPr/>
        </p:nvPicPr>
        <p:blipFill>
          <a:blip r:embed="rId5"/>
          <a:stretch>
            <a:fillRect/>
          </a:stretch>
        </p:blipFill>
        <p:spPr>
          <a:xfrm>
            <a:off x="10064238" y="2083722"/>
            <a:ext cx="1095375" cy="1104900"/>
          </a:xfrm>
          <a:prstGeom prst="rect">
            <a:avLst/>
          </a:prstGeom>
        </p:spPr>
      </p:pic>
      <p:sp>
        <p:nvSpPr>
          <p:cNvPr id="13" name="TextBox 6">
            <a:extLst>
              <a:ext uri="{FF2B5EF4-FFF2-40B4-BE49-F238E27FC236}">
                <a16:creationId xmlns:a16="http://schemas.microsoft.com/office/drawing/2014/main" id="{5853E94D-53C6-C206-6CAE-1BA176BC9DC6}"/>
              </a:ext>
            </a:extLst>
          </p:cNvPr>
          <p:cNvSpPr txBox="1"/>
          <p:nvPr/>
        </p:nvSpPr>
        <p:spPr>
          <a:xfrm>
            <a:off x="9658740" y="3250572"/>
            <a:ext cx="1983359" cy="553998"/>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000000"/>
              </a:buClr>
            </a:pPr>
            <a:r>
              <a:rPr lang="en-US" sz="1400" b="1" kern="0">
                <a:solidFill>
                  <a:srgbClr val="000000"/>
                </a:solidFill>
                <a:latin typeface="+mn-lt"/>
                <a:ea typeface="Verdana" panose="020B0604030504040204" pitchFamily="34" charset="0"/>
                <a:cs typeface="Arial"/>
                <a:sym typeface="Arial"/>
              </a:rPr>
              <a:t>Content Strategist</a:t>
            </a:r>
          </a:p>
          <a:p>
            <a:pPr algn="ctr" defTabSz="1219170">
              <a:buClr>
                <a:srgbClr val="000000"/>
              </a:buClr>
            </a:pPr>
            <a:r>
              <a:rPr lang="en-US" sz="1400" kern="0">
                <a:solidFill>
                  <a:srgbClr val="000000"/>
                </a:solidFill>
                <a:latin typeface="+mn-lt"/>
                <a:ea typeface="Verdana" panose="020B0604030504040204" pitchFamily="34" charset="0"/>
                <a:cs typeface="Arial"/>
                <a:sym typeface="Arial"/>
              </a:rPr>
              <a:t>Christine Thomas</a:t>
            </a:r>
          </a:p>
        </p:txBody>
      </p:sp>
      <p:pic>
        <p:nvPicPr>
          <p:cNvPr id="9" name="Picture 8" descr="Photo of Jeff Schwartz">
            <a:extLst>
              <a:ext uri="{FF2B5EF4-FFF2-40B4-BE49-F238E27FC236}">
                <a16:creationId xmlns:a16="http://schemas.microsoft.com/office/drawing/2014/main" id="{23CF14D7-7C01-F9FE-A198-9296FAF9C9FC}"/>
              </a:ext>
            </a:extLst>
          </p:cNvPr>
          <p:cNvPicPr>
            <a:picLocks noChangeAspect="1"/>
          </p:cNvPicPr>
          <p:nvPr/>
        </p:nvPicPr>
        <p:blipFill>
          <a:blip r:embed="rId6"/>
          <a:stretch>
            <a:fillRect/>
          </a:stretch>
        </p:blipFill>
        <p:spPr>
          <a:xfrm>
            <a:off x="6122118" y="4393278"/>
            <a:ext cx="1104900" cy="1200150"/>
          </a:xfrm>
          <a:prstGeom prst="rect">
            <a:avLst/>
          </a:prstGeom>
        </p:spPr>
      </p:pic>
      <p:sp>
        <p:nvSpPr>
          <p:cNvPr id="16" name="Google Shape;348;p53">
            <a:extLst>
              <a:ext uri="{FF2B5EF4-FFF2-40B4-BE49-F238E27FC236}">
                <a16:creationId xmlns:a16="http://schemas.microsoft.com/office/drawing/2014/main" id="{02A42B87-1E57-5457-EAE1-D88FE58DE474}"/>
              </a:ext>
            </a:extLst>
          </p:cNvPr>
          <p:cNvSpPr/>
          <p:nvPr/>
        </p:nvSpPr>
        <p:spPr>
          <a:xfrm>
            <a:off x="5767215" y="5645470"/>
            <a:ext cx="1751999" cy="5912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000000"/>
              </a:buClr>
            </a:pPr>
            <a:r>
              <a:rPr lang="en-US" sz="1400" b="1" kern="0" dirty="0">
                <a:solidFill>
                  <a:srgbClr val="000000"/>
                </a:solidFill>
                <a:latin typeface="+mn-lt"/>
                <a:ea typeface="Verdana"/>
                <a:cs typeface="Source Sans Pro"/>
                <a:sym typeface="Source Sans Pro"/>
              </a:rPr>
              <a:t>Developer</a:t>
            </a:r>
            <a:endParaRPr lang="en-US" sz="1400" b="1" kern="0" dirty="0">
              <a:solidFill>
                <a:srgbClr val="000000"/>
              </a:solidFill>
              <a:latin typeface="+mn-lt"/>
              <a:ea typeface="Verdana"/>
            </a:endParaRPr>
          </a:p>
          <a:p>
            <a:pPr algn="ctr" defTabSz="1219170">
              <a:buClr>
                <a:srgbClr val="000000"/>
              </a:buClr>
            </a:pPr>
            <a:r>
              <a:rPr lang="en-US" kern="0" dirty="0">
                <a:solidFill>
                  <a:srgbClr val="000000"/>
                </a:solidFill>
                <a:latin typeface="+mn-lt"/>
                <a:ea typeface="Verdana"/>
                <a:cs typeface="Arial"/>
                <a:sym typeface="Source Sans Pro Light"/>
              </a:rPr>
              <a:t>Jeff Schwartz</a:t>
            </a:r>
            <a:endParaRPr lang="en-US" kern="0" dirty="0">
              <a:solidFill>
                <a:srgbClr val="000000"/>
              </a:solidFill>
              <a:latin typeface="+mn-lt"/>
              <a:ea typeface="Verdana"/>
              <a:cs typeface="Arial"/>
              <a:sym typeface="Arial"/>
            </a:endParaRPr>
          </a:p>
          <a:p>
            <a:pPr algn="ctr" defTabSz="1219170">
              <a:buClr>
                <a:srgbClr val="000000"/>
              </a:buClr>
            </a:pPr>
            <a:endParaRPr lang="en-US" sz="1600" kern="0">
              <a:solidFill>
                <a:srgbClr val="000000"/>
              </a:solidFill>
              <a:latin typeface="Verdana" panose="020B0604030504040204" pitchFamily="34" charset="0"/>
              <a:ea typeface="Verdana" panose="020B0604030504040204" pitchFamily="34" charset="0"/>
              <a:cs typeface="Source Sans Pro Light"/>
              <a:sym typeface="Source Sans Pro Light"/>
            </a:endParaRPr>
          </a:p>
        </p:txBody>
      </p:sp>
      <p:pic>
        <p:nvPicPr>
          <p:cNvPr id="8" name="Picture 7" descr="Photo: Erin Elzi, UX Designer">
            <a:extLst>
              <a:ext uri="{FF2B5EF4-FFF2-40B4-BE49-F238E27FC236}">
                <a16:creationId xmlns:a16="http://schemas.microsoft.com/office/drawing/2014/main" id="{110CD669-158F-E389-0E99-BCBFF6B642BF}"/>
              </a:ext>
            </a:extLst>
          </p:cNvPr>
          <p:cNvPicPr>
            <a:picLocks noChangeAspect="1"/>
          </p:cNvPicPr>
          <p:nvPr/>
        </p:nvPicPr>
        <p:blipFill>
          <a:blip r:embed="rId7"/>
          <a:stretch>
            <a:fillRect/>
          </a:stretch>
        </p:blipFill>
        <p:spPr>
          <a:xfrm>
            <a:off x="8101371" y="4455242"/>
            <a:ext cx="1095375" cy="1143000"/>
          </a:xfrm>
          <a:prstGeom prst="rect">
            <a:avLst/>
          </a:prstGeom>
        </p:spPr>
      </p:pic>
      <p:sp>
        <p:nvSpPr>
          <p:cNvPr id="14" name="Google Shape;350;p53">
            <a:extLst>
              <a:ext uri="{FF2B5EF4-FFF2-40B4-BE49-F238E27FC236}">
                <a16:creationId xmlns:a16="http://schemas.microsoft.com/office/drawing/2014/main" id="{6AD08633-2973-1F65-E172-E5503D363E14}"/>
              </a:ext>
            </a:extLst>
          </p:cNvPr>
          <p:cNvSpPr/>
          <p:nvPr/>
        </p:nvSpPr>
        <p:spPr>
          <a:xfrm>
            <a:off x="7809156" y="5649270"/>
            <a:ext cx="1666839" cy="604953"/>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000000"/>
              </a:buClr>
            </a:pPr>
            <a:r>
              <a:rPr lang="en-US" sz="1400" b="1" kern="0">
                <a:solidFill>
                  <a:srgbClr val="000000"/>
                </a:solidFill>
                <a:latin typeface="+mn-lt"/>
                <a:ea typeface="Verdana" panose="020B0604030504040204" pitchFamily="34" charset="0"/>
                <a:cs typeface="Source Sans Pro"/>
                <a:sym typeface="Source Sans Pro"/>
              </a:rPr>
              <a:t>UX Designer</a:t>
            </a:r>
            <a:endParaRPr lang="en-US" sz="1400" b="1" kern="0">
              <a:solidFill>
                <a:srgbClr val="000000"/>
              </a:solidFill>
              <a:latin typeface="+mn-lt"/>
              <a:ea typeface="Verdana" panose="020B0604030504040204" pitchFamily="34" charset="0"/>
              <a:cs typeface="Arial"/>
              <a:sym typeface="Arial"/>
            </a:endParaRPr>
          </a:p>
          <a:p>
            <a:pPr algn="ctr" defTabSz="1219170">
              <a:buClr>
                <a:srgbClr val="000000"/>
              </a:buClr>
            </a:pPr>
            <a:r>
              <a:rPr lang="en-US" kern="0">
                <a:solidFill>
                  <a:srgbClr val="000000"/>
                </a:solidFill>
                <a:latin typeface="+mn-lt"/>
                <a:ea typeface="Verdana" panose="020B0604030504040204" pitchFamily="34" charset="0"/>
                <a:cs typeface="Arial"/>
                <a:sym typeface="Source Sans Pro Light"/>
              </a:rPr>
              <a:t>Erin Elzi</a:t>
            </a:r>
            <a:endParaRPr lang="en-US" kern="0">
              <a:solidFill>
                <a:srgbClr val="000000"/>
              </a:solidFill>
              <a:latin typeface="+mn-lt"/>
              <a:ea typeface="Verdana" panose="020B0604030504040204" pitchFamily="34" charset="0"/>
              <a:cs typeface="Arial"/>
              <a:sym typeface="Arial"/>
            </a:endParaRPr>
          </a:p>
          <a:p>
            <a:pPr algn="ctr" defTabSz="1219170">
              <a:buClr>
                <a:srgbClr val="000000"/>
              </a:buClr>
            </a:pPr>
            <a:endParaRPr lang="en-US" sz="1400" kern="0">
              <a:solidFill>
                <a:srgbClr val="000000"/>
              </a:solidFill>
              <a:latin typeface="Verdana" panose="020B0604030504040204" pitchFamily="34" charset="0"/>
              <a:ea typeface="Verdana" panose="020B0604030504040204" pitchFamily="34" charset="0"/>
              <a:cs typeface="Source Sans Pro Light"/>
              <a:sym typeface="Source Sans Pro Light"/>
            </a:endParaRPr>
          </a:p>
          <a:p>
            <a:pPr algn="ctr" defTabSz="1219170">
              <a:buClr>
                <a:srgbClr val="000000"/>
              </a:buClr>
            </a:pPr>
            <a:endParaRPr lang="en-US" sz="1051" kern="0">
              <a:solidFill>
                <a:srgbClr val="000000"/>
              </a:solidFill>
              <a:latin typeface="Verdana" panose="020B0604030504040204" pitchFamily="34" charset="0"/>
              <a:ea typeface="Verdana" panose="020B0604030504040204" pitchFamily="34" charset="0"/>
              <a:cs typeface="Arial"/>
              <a:sym typeface="Arial"/>
            </a:endParaRPr>
          </a:p>
        </p:txBody>
      </p:sp>
      <p:pic>
        <p:nvPicPr>
          <p:cNvPr id="10" name="Picture 9" descr="Photo of Alexandra McNally">
            <a:extLst>
              <a:ext uri="{FF2B5EF4-FFF2-40B4-BE49-F238E27FC236}">
                <a16:creationId xmlns:a16="http://schemas.microsoft.com/office/drawing/2014/main" id="{18232E0C-0A86-AC38-20AF-D00645F2C513}"/>
              </a:ext>
            </a:extLst>
          </p:cNvPr>
          <p:cNvPicPr>
            <a:picLocks noChangeAspect="1"/>
          </p:cNvPicPr>
          <p:nvPr/>
        </p:nvPicPr>
        <p:blipFill>
          <a:blip r:embed="rId8"/>
          <a:stretch>
            <a:fillRect/>
          </a:stretch>
        </p:blipFill>
        <p:spPr>
          <a:xfrm>
            <a:off x="10066798" y="4429637"/>
            <a:ext cx="1104900" cy="1114425"/>
          </a:xfrm>
          <a:prstGeom prst="rect">
            <a:avLst/>
          </a:prstGeom>
        </p:spPr>
      </p:pic>
      <p:sp>
        <p:nvSpPr>
          <p:cNvPr id="15" name="TextBox 9">
            <a:extLst>
              <a:ext uri="{FF2B5EF4-FFF2-40B4-BE49-F238E27FC236}">
                <a16:creationId xmlns:a16="http://schemas.microsoft.com/office/drawing/2014/main" id="{78069E40-1B13-EA6C-838A-0E8EDAEDE5EE}"/>
              </a:ext>
            </a:extLst>
          </p:cNvPr>
          <p:cNvSpPr txBox="1"/>
          <p:nvPr/>
        </p:nvSpPr>
        <p:spPr>
          <a:xfrm>
            <a:off x="9557910" y="5650600"/>
            <a:ext cx="2176875" cy="41036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000000"/>
              </a:buClr>
            </a:pPr>
            <a:r>
              <a:rPr lang="en-US" sz="1400" b="1" kern="0">
                <a:solidFill>
                  <a:srgbClr val="000000"/>
                </a:solidFill>
                <a:latin typeface="+mn-lt"/>
                <a:ea typeface="Verdana" panose="020B0604030504040204" pitchFamily="34" charset="0"/>
                <a:cs typeface="Source Sans Pro"/>
                <a:sym typeface="Source Sans Pro"/>
              </a:rPr>
              <a:t>UX Designer</a:t>
            </a:r>
            <a:endParaRPr lang="en-US"/>
          </a:p>
          <a:p>
            <a:pPr algn="ctr" defTabSz="1219170">
              <a:buClr>
                <a:srgbClr val="000000"/>
              </a:buClr>
            </a:pPr>
            <a:r>
              <a:rPr lang="en-US">
                <a:solidFill>
                  <a:srgbClr val="000000"/>
                </a:solidFill>
                <a:latin typeface="+mn-lt"/>
                <a:ea typeface="Verdana" panose="020B0604030504040204" pitchFamily="34" charset="0"/>
                <a:sym typeface="Source Sans Pro"/>
              </a:rPr>
              <a:t>Alexandra McNally</a:t>
            </a:r>
            <a:endParaRPr lang="en-US" kern="0">
              <a:solidFill>
                <a:srgbClr val="000000"/>
              </a:solidFill>
              <a:latin typeface="+mn-lt"/>
              <a:ea typeface="Verdana" panose="020B0604030504040204" pitchFamily="34" charset="0"/>
            </a:endParaRPr>
          </a:p>
        </p:txBody>
      </p:sp>
      <p:sp>
        <p:nvSpPr>
          <p:cNvPr id="3" name="Slide Number">
            <a:extLst>
              <a:ext uri="{FF2B5EF4-FFF2-40B4-BE49-F238E27FC236}">
                <a16:creationId xmlns:a16="http://schemas.microsoft.com/office/drawing/2014/main" id="{F59C8941-6124-1283-A472-787DDFE85F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3780483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A3CC-D58F-F414-4601-CFFE0746DA47}"/>
              </a:ext>
            </a:extLst>
          </p:cNvPr>
          <p:cNvSpPr>
            <a:spLocks noGrp="1"/>
          </p:cNvSpPr>
          <p:nvPr>
            <p:ph type="title"/>
          </p:nvPr>
        </p:nvSpPr>
        <p:spPr/>
        <p:txBody>
          <a:bodyPr/>
          <a:lstStyle/>
          <a:p>
            <a:r>
              <a:rPr lang="en-US"/>
              <a:t>Automated Comparison: onrr.gov homepage</a:t>
            </a:r>
          </a:p>
        </p:txBody>
      </p:sp>
      <p:sp>
        <p:nvSpPr>
          <p:cNvPr id="3" name="2">
            <a:extLst>
              <a:ext uri="{FF2B5EF4-FFF2-40B4-BE49-F238E27FC236}">
                <a16:creationId xmlns:a16="http://schemas.microsoft.com/office/drawing/2014/main" id="{9EC323A4-28A9-6B6D-A94F-ADB22C70CC75}"/>
              </a:ext>
            </a:extLst>
          </p:cNvPr>
          <p:cNvSpPr>
            <a:spLocks noGrp="1"/>
          </p:cNvSpPr>
          <p:nvPr>
            <p:ph type="body" idx="1"/>
          </p:nvPr>
        </p:nvSpPr>
        <p:spPr/>
        <p:txBody>
          <a:bodyPr/>
          <a:lstStyle/>
          <a:p>
            <a:r>
              <a:rPr lang="en-US">
                <a:solidFill>
                  <a:srgbClr val="2075A4"/>
                </a:solidFill>
              </a:rPr>
              <a:t>Lighthouse</a:t>
            </a:r>
          </a:p>
        </p:txBody>
      </p:sp>
      <p:pic>
        <p:nvPicPr>
          <p:cNvPr id="12" name="3" descr="Lighthouse score for onrr.gov showing 100.">
            <a:extLst>
              <a:ext uri="{FF2B5EF4-FFF2-40B4-BE49-F238E27FC236}">
                <a16:creationId xmlns:a16="http://schemas.microsoft.com/office/drawing/2014/main" id="{2AB7A925-FE15-24A8-C3FB-30B490541F06}"/>
              </a:ext>
            </a:extLst>
          </p:cNvPr>
          <p:cNvPicPr>
            <a:picLocks noChangeAspect="1"/>
          </p:cNvPicPr>
          <p:nvPr/>
        </p:nvPicPr>
        <p:blipFill>
          <a:blip r:embed="rId2"/>
          <a:stretch>
            <a:fillRect/>
          </a:stretch>
        </p:blipFill>
        <p:spPr>
          <a:xfrm>
            <a:off x="565150" y="2241550"/>
            <a:ext cx="3103033" cy="3126317"/>
          </a:xfrm>
          <a:prstGeom prst="rect">
            <a:avLst/>
          </a:prstGeom>
          <a:ln>
            <a:solidFill>
              <a:schemeClr val="tx1"/>
            </a:solidFill>
          </a:ln>
        </p:spPr>
      </p:pic>
      <p:sp>
        <p:nvSpPr>
          <p:cNvPr id="11" name="4">
            <a:extLst>
              <a:ext uri="{FF2B5EF4-FFF2-40B4-BE49-F238E27FC236}">
                <a16:creationId xmlns:a16="http://schemas.microsoft.com/office/drawing/2014/main" id="{0F126F9E-FD54-2EE9-CE03-75B3AFBEB5AD}"/>
              </a:ext>
            </a:extLst>
          </p:cNvPr>
          <p:cNvSpPr>
            <a:spLocks noGrp="1"/>
          </p:cNvSpPr>
          <p:nvPr>
            <p:ph type="body" idx="2"/>
          </p:nvPr>
        </p:nvSpPr>
        <p:spPr>
          <a:xfrm>
            <a:off x="563033" y="5524499"/>
            <a:ext cx="3368887" cy="700194"/>
          </a:xfrm>
        </p:spPr>
        <p:txBody>
          <a:bodyPr/>
          <a:lstStyle/>
          <a:p>
            <a:pPr marL="50800" indent="0">
              <a:buNone/>
            </a:pPr>
            <a:r>
              <a:rPr lang="en-US" sz="2000"/>
              <a:t>100%</a:t>
            </a:r>
          </a:p>
          <a:p>
            <a:pPr marL="50800" indent="0">
              <a:buNone/>
            </a:pPr>
            <a:r>
              <a:rPr lang="en-US" sz="2000"/>
              <a:t>23 passed audits</a:t>
            </a:r>
          </a:p>
        </p:txBody>
      </p:sp>
      <p:sp>
        <p:nvSpPr>
          <p:cNvPr id="5" name="5">
            <a:extLst>
              <a:ext uri="{FF2B5EF4-FFF2-40B4-BE49-F238E27FC236}">
                <a16:creationId xmlns:a16="http://schemas.microsoft.com/office/drawing/2014/main" id="{A8DB1295-F6BB-1171-0DE6-8CE211415D8D}"/>
              </a:ext>
            </a:extLst>
          </p:cNvPr>
          <p:cNvSpPr>
            <a:spLocks noGrp="1"/>
          </p:cNvSpPr>
          <p:nvPr>
            <p:ph type="body" idx="3"/>
          </p:nvPr>
        </p:nvSpPr>
        <p:spPr/>
        <p:txBody>
          <a:bodyPr/>
          <a:lstStyle/>
          <a:p>
            <a:r>
              <a:rPr lang="en-US">
                <a:solidFill>
                  <a:srgbClr val="2075A4"/>
                </a:solidFill>
              </a:rPr>
              <a:t>Level</a:t>
            </a:r>
            <a:r>
              <a:rPr lang="en-US"/>
              <a:t> Access </a:t>
            </a:r>
          </a:p>
          <a:p>
            <a:r>
              <a:rPr lang="en-US"/>
              <a:t>Access Assistant</a:t>
            </a:r>
          </a:p>
        </p:txBody>
      </p:sp>
      <p:pic>
        <p:nvPicPr>
          <p:cNvPr id="17" name="6" descr="A screenshot of Accent Assistant - Level Access, where the background is the ONRR.gov homepage with a window that shows the Access Assistant tool - Quick Test results. This includes a section for the Page, including the name and URL. It has a section for &quot;Provide alternative text for images&quot;, &quot;Avoid improper nesting of form elements and links&quot;, &quot;ensure link text is meaningful within context&quot; with more sections if the user scrolls down more. Each of the sections show a tag, description, and actions that has an eye icon.">
            <a:extLst>
              <a:ext uri="{FF2B5EF4-FFF2-40B4-BE49-F238E27FC236}">
                <a16:creationId xmlns:a16="http://schemas.microsoft.com/office/drawing/2014/main" id="{78B14776-38E5-A59C-B705-94B8C8932803}"/>
              </a:ext>
            </a:extLst>
          </p:cNvPr>
          <p:cNvPicPr>
            <a:picLocks noChangeAspect="1"/>
          </p:cNvPicPr>
          <p:nvPr/>
        </p:nvPicPr>
        <p:blipFill rotWithShape="1">
          <a:blip r:embed="rId3"/>
          <a:srcRect l="27577" t="5152" r="7898" b="9368"/>
          <a:stretch/>
        </p:blipFill>
        <p:spPr>
          <a:xfrm>
            <a:off x="4400027" y="2545479"/>
            <a:ext cx="3668118" cy="2782395"/>
          </a:xfrm>
          <a:prstGeom prst="rect">
            <a:avLst/>
          </a:prstGeom>
          <a:ln>
            <a:solidFill>
              <a:schemeClr val="tx1"/>
            </a:solidFill>
          </a:ln>
        </p:spPr>
      </p:pic>
      <p:sp>
        <p:nvSpPr>
          <p:cNvPr id="6" name="7">
            <a:extLst>
              <a:ext uri="{FF2B5EF4-FFF2-40B4-BE49-F238E27FC236}">
                <a16:creationId xmlns:a16="http://schemas.microsoft.com/office/drawing/2014/main" id="{B10FEC5C-7180-C4AE-0858-03AD07189D69}"/>
              </a:ext>
            </a:extLst>
          </p:cNvPr>
          <p:cNvSpPr>
            <a:spLocks noGrp="1"/>
          </p:cNvSpPr>
          <p:nvPr>
            <p:ph type="body" idx="4"/>
          </p:nvPr>
        </p:nvSpPr>
        <p:spPr>
          <a:xfrm>
            <a:off x="4358640" y="5535083"/>
            <a:ext cx="3474720" cy="774277"/>
          </a:xfrm>
        </p:spPr>
        <p:txBody>
          <a:bodyPr/>
          <a:lstStyle/>
          <a:p>
            <a:pPr marL="50800" indent="0">
              <a:buNone/>
            </a:pPr>
            <a:r>
              <a:rPr lang="en-US" sz="1800"/>
              <a:t>16 instances of 4 violations</a:t>
            </a:r>
          </a:p>
        </p:txBody>
      </p:sp>
      <p:sp>
        <p:nvSpPr>
          <p:cNvPr id="7" name="8">
            <a:extLst>
              <a:ext uri="{FF2B5EF4-FFF2-40B4-BE49-F238E27FC236}">
                <a16:creationId xmlns:a16="http://schemas.microsoft.com/office/drawing/2014/main" id="{8B6B39A3-72D0-07AB-B707-6A99840AE300}"/>
              </a:ext>
            </a:extLst>
          </p:cNvPr>
          <p:cNvSpPr>
            <a:spLocks noGrp="1"/>
          </p:cNvSpPr>
          <p:nvPr>
            <p:ph type="body" idx="5"/>
          </p:nvPr>
        </p:nvSpPr>
        <p:spPr/>
        <p:txBody>
          <a:bodyPr/>
          <a:lstStyle/>
          <a:p>
            <a:r>
              <a:rPr lang="en-US">
                <a:solidFill>
                  <a:srgbClr val="2075A4"/>
                </a:solidFill>
              </a:rPr>
              <a:t>Wave</a:t>
            </a:r>
          </a:p>
        </p:txBody>
      </p:sp>
      <p:pic>
        <p:nvPicPr>
          <p:cNvPr id="15" name="9" descr="Wave score for onrr.gov showing 0 errors, 0 contrast errors, 28 alerts, 4 features, 17 structural elements, and 117 aria.">
            <a:extLst>
              <a:ext uri="{FF2B5EF4-FFF2-40B4-BE49-F238E27FC236}">
                <a16:creationId xmlns:a16="http://schemas.microsoft.com/office/drawing/2014/main" id="{D04F9BAA-4438-EA0F-F894-83AAD09E0371}"/>
              </a:ext>
            </a:extLst>
          </p:cNvPr>
          <p:cNvPicPr>
            <a:picLocks noChangeAspect="1"/>
          </p:cNvPicPr>
          <p:nvPr/>
        </p:nvPicPr>
        <p:blipFill>
          <a:blip r:embed="rId4"/>
          <a:stretch>
            <a:fillRect/>
          </a:stretch>
        </p:blipFill>
        <p:spPr>
          <a:xfrm>
            <a:off x="8923668" y="1921934"/>
            <a:ext cx="1964664" cy="3606800"/>
          </a:xfrm>
          <a:prstGeom prst="rect">
            <a:avLst/>
          </a:prstGeom>
          <a:ln>
            <a:solidFill>
              <a:schemeClr val="tx1"/>
            </a:solidFill>
          </a:ln>
        </p:spPr>
      </p:pic>
      <p:sp>
        <p:nvSpPr>
          <p:cNvPr id="8" name="10">
            <a:extLst>
              <a:ext uri="{FF2B5EF4-FFF2-40B4-BE49-F238E27FC236}">
                <a16:creationId xmlns:a16="http://schemas.microsoft.com/office/drawing/2014/main" id="{49227E13-B2DF-D838-E2B6-E4552481DEC5}"/>
              </a:ext>
            </a:extLst>
          </p:cNvPr>
          <p:cNvSpPr>
            <a:spLocks noGrp="1"/>
          </p:cNvSpPr>
          <p:nvPr>
            <p:ph type="body" idx="6"/>
          </p:nvPr>
        </p:nvSpPr>
        <p:spPr>
          <a:xfrm>
            <a:off x="8229600" y="5640916"/>
            <a:ext cx="3474720" cy="668444"/>
          </a:xfrm>
        </p:spPr>
        <p:txBody>
          <a:bodyPr/>
          <a:lstStyle/>
          <a:p>
            <a:pPr marL="50800" indent="0">
              <a:buNone/>
            </a:pPr>
            <a:r>
              <a:rPr lang="en-US" sz="1800"/>
              <a:t>Zero errors, 28 alerts</a:t>
            </a:r>
          </a:p>
        </p:txBody>
      </p:sp>
      <p:sp>
        <p:nvSpPr>
          <p:cNvPr id="9" name="Slide Number Placeholder 8">
            <a:extLst>
              <a:ext uri="{FF2B5EF4-FFF2-40B4-BE49-F238E27FC236}">
                <a16:creationId xmlns:a16="http://schemas.microsoft.com/office/drawing/2014/main" id="{DF761D0A-F239-DE61-ACE4-1994E3A8A4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3257540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A3CC-D58F-F414-4601-CFFE0746DA47}"/>
              </a:ext>
            </a:extLst>
          </p:cNvPr>
          <p:cNvSpPr>
            <a:spLocks noGrp="1"/>
          </p:cNvSpPr>
          <p:nvPr>
            <p:ph type="title"/>
          </p:nvPr>
        </p:nvSpPr>
        <p:spPr/>
        <p:txBody>
          <a:bodyPr/>
          <a:lstStyle/>
          <a:p>
            <a:r>
              <a:rPr lang="en-US"/>
              <a:t>Manual Comparison: onrr.gov homepage</a:t>
            </a:r>
          </a:p>
        </p:txBody>
      </p:sp>
      <p:sp>
        <p:nvSpPr>
          <p:cNvPr id="3" name="Text Placeholder 2">
            <a:extLst>
              <a:ext uri="{FF2B5EF4-FFF2-40B4-BE49-F238E27FC236}">
                <a16:creationId xmlns:a16="http://schemas.microsoft.com/office/drawing/2014/main" id="{9EC323A4-28A9-6B6D-A94F-ADB22C70CC75}"/>
              </a:ext>
            </a:extLst>
          </p:cNvPr>
          <p:cNvSpPr>
            <a:spLocks noGrp="1"/>
          </p:cNvSpPr>
          <p:nvPr>
            <p:ph type="body" idx="1"/>
          </p:nvPr>
        </p:nvSpPr>
        <p:spPr/>
        <p:txBody>
          <a:bodyPr/>
          <a:lstStyle/>
          <a:p>
            <a:r>
              <a:rPr lang="en-US">
                <a:solidFill>
                  <a:srgbClr val="2075A4"/>
                </a:solidFill>
              </a:rPr>
              <a:t>Trusted Tester</a:t>
            </a:r>
          </a:p>
        </p:txBody>
      </p:sp>
      <p:sp>
        <p:nvSpPr>
          <p:cNvPr id="4" name="Text Placeholder 3">
            <a:extLst>
              <a:ext uri="{FF2B5EF4-FFF2-40B4-BE49-F238E27FC236}">
                <a16:creationId xmlns:a16="http://schemas.microsoft.com/office/drawing/2014/main" id="{A926CC5B-AE68-5A49-51C8-2D1F7A0D8B9B}"/>
              </a:ext>
            </a:extLst>
          </p:cNvPr>
          <p:cNvSpPr>
            <a:spLocks noGrp="1"/>
          </p:cNvSpPr>
          <p:nvPr>
            <p:ph type="body" idx="2"/>
          </p:nvPr>
        </p:nvSpPr>
        <p:spPr/>
        <p:txBody>
          <a:bodyPr/>
          <a:lstStyle/>
          <a:p>
            <a:pPr marL="50800" indent="0">
              <a:buNone/>
            </a:pPr>
            <a:r>
              <a:rPr lang="en-US"/>
              <a:t>6 violations found</a:t>
            </a:r>
          </a:p>
          <a:p>
            <a:pPr marL="50800" indent="0">
              <a:buNone/>
            </a:pPr>
            <a:r>
              <a:rPr lang="en-US"/>
              <a:t>13 instances</a:t>
            </a:r>
          </a:p>
          <a:p>
            <a:pPr marL="50800" indent="0">
              <a:buNone/>
            </a:pPr>
            <a:endParaRPr lang="en-US"/>
          </a:p>
          <a:p>
            <a:pPr marL="50800" indent="0">
              <a:buNone/>
            </a:pPr>
            <a:r>
              <a:rPr lang="en-US"/>
              <a:t>ACRT Risk Score: 5</a:t>
            </a:r>
          </a:p>
        </p:txBody>
      </p:sp>
      <p:sp>
        <p:nvSpPr>
          <p:cNvPr id="5" name="Text Placeholder 4">
            <a:extLst>
              <a:ext uri="{FF2B5EF4-FFF2-40B4-BE49-F238E27FC236}">
                <a16:creationId xmlns:a16="http://schemas.microsoft.com/office/drawing/2014/main" id="{A8DB1295-F6BB-1171-0DE6-8CE211415D8D}"/>
              </a:ext>
            </a:extLst>
          </p:cNvPr>
          <p:cNvSpPr>
            <a:spLocks noGrp="1"/>
          </p:cNvSpPr>
          <p:nvPr>
            <p:ph type="body" idx="3"/>
          </p:nvPr>
        </p:nvSpPr>
        <p:spPr/>
        <p:txBody>
          <a:bodyPr/>
          <a:lstStyle/>
          <a:p>
            <a:r>
              <a:rPr lang="en-US"/>
              <a:t>NVDA</a:t>
            </a:r>
          </a:p>
        </p:txBody>
      </p:sp>
      <p:sp>
        <p:nvSpPr>
          <p:cNvPr id="6" name="Text Placeholder 5">
            <a:extLst>
              <a:ext uri="{FF2B5EF4-FFF2-40B4-BE49-F238E27FC236}">
                <a16:creationId xmlns:a16="http://schemas.microsoft.com/office/drawing/2014/main" id="{B10FEC5C-7180-C4AE-0858-03AD07189D69}"/>
              </a:ext>
            </a:extLst>
          </p:cNvPr>
          <p:cNvSpPr>
            <a:spLocks noGrp="1"/>
          </p:cNvSpPr>
          <p:nvPr>
            <p:ph type="body" idx="4"/>
          </p:nvPr>
        </p:nvSpPr>
        <p:spPr/>
        <p:txBody>
          <a:bodyPr/>
          <a:lstStyle/>
          <a:p>
            <a:pPr marL="50800" indent="0">
              <a:buNone/>
            </a:pPr>
            <a:r>
              <a:rPr lang="en-US"/>
              <a:t>2 violations found</a:t>
            </a:r>
          </a:p>
          <a:p>
            <a:pPr marL="50800" indent="0">
              <a:buNone/>
            </a:pPr>
            <a:r>
              <a:rPr lang="en-US"/>
              <a:t>13 instances</a:t>
            </a:r>
          </a:p>
        </p:txBody>
      </p:sp>
      <p:sp>
        <p:nvSpPr>
          <p:cNvPr id="7" name="Text Placeholder 6">
            <a:extLst>
              <a:ext uri="{FF2B5EF4-FFF2-40B4-BE49-F238E27FC236}">
                <a16:creationId xmlns:a16="http://schemas.microsoft.com/office/drawing/2014/main" id="{8B6B39A3-72D0-07AB-B707-6A99840AE300}"/>
              </a:ext>
            </a:extLst>
          </p:cNvPr>
          <p:cNvSpPr>
            <a:spLocks noGrp="1"/>
          </p:cNvSpPr>
          <p:nvPr>
            <p:ph type="body" idx="5"/>
          </p:nvPr>
        </p:nvSpPr>
        <p:spPr/>
        <p:txBody>
          <a:bodyPr/>
          <a:lstStyle/>
          <a:p>
            <a:r>
              <a:rPr lang="en-US">
                <a:solidFill>
                  <a:srgbClr val="2075A4"/>
                </a:solidFill>
              </a:rPr>
              <a:t>Bespoke</a:t>
            </a:r>
          </a:p>
        </p:txBody>
      </p:sp>
      <p:sp>
        <p:nvSpPr>
          <p:cNvPr id="8" name="TextBox 7">
            <a:extLst>
              <a:ext uri="{FF2B5EF4-FFF2-40B4-BE49-F238E27FC236}">
                <a16:creationId xmlns:a16="http://schemas.microsoft.com/office/drawing/2014/main" id="{C3EDA03E-14F8-A24E-734A-10AAE336825E}"/>
              </a:ext>
            </a:extLst>
          </p:cNvPr>
          <p:cNvSpPr txBox="1"/>
          <p:nvPr/>
        </p:nvSpPr>
        <p:spPr>
          <a:xfrm>
            <a:off x="8286750" y="2291290"/>
            <a:ext cx="31750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2075A4"/>
                </a:solidFill>
              </a:rPr>
              <a:t>4 violations found</a:t>
            </a:r>
          </a:p>
        </p:txBody>
      </p:sp>
      <p:sp>
        <p:nvSpPr>
          <p:cNvPr id="9" name="Slide Number Placeholder 8">
            <a:extLst>
              <a:ext uri="{FF2B5EF4-FFF2-40B4-BE49-F238E27FC236}">
                <a16:creationId xmlns:a16="http://schemas.microsoft.com/office/drawing/2014/main" id="{DF761D0A-F239-DE61-ACE4-1994E3A8A4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4253012500"/>
      </p:ext>
    </p:extLst>
  </p:cSld>
  <p:clrMapOvr>
    <a:masterClrMapping/>
  </p:clrMapOvr>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6A4E-EB81-F566-DB60-FA140F35D0B3}"/>
              </a:ext>
            </a:extLst>
          </p:cNvPr>
          <p:cNvSpPr>
            <a:spLocks noGrp="1"/>
          </p:cNvSpPr>
          <p:nvPr>
            <p:ph type="title"/>
          </p:nvPr>
        </p:nvSpPr>
        <p:spPr/>
        <p:txBody>
          <a:bodyPr/>
          <a:lstStyle/>
          <a:p>
            <a:r>
              <a:rPr lang="en-US"/>
              <a:t>Onrr.gov homepage issues found </a:t>
            </a:r>
          </a:p>
        </p:txBody>
      </p:sp>
      <p:sp>
        <p:nvSpPr>
          <p:cNvPr id="3" name="Text Placeholder 2">
            <a:extLst>
              <a:ext uri="{FF2B5EF4-FFF2-40B4-BE49-F238E27FC236}">
                <a16:creationId xmlns:a16="http://schemas.microsoft.com/office/drawing/2014/main" id="{B19C3345-FD50-A307-A310-1926DE360117}"/>
              </a:ext>
            </a:extLst>
          </p:cNvPr>
          <p:cNvSpPr>
            <a:spLocks noGrp="1"/>
          </p:cNvSpPr>
          <p:nvPr>
            <p:ph type="body" idx="1"/>
          </p:nvPr>
        </p:nvSpPr>
        <p:spPr/>
        <p:txBody>
          <a:bodyPr/>
          <a:lstStyle/>
          <a:p>
            <a:r>
              <a:rPr lang="en-US">
                <a:solidFill>
                  <a:srgbClr val="2075A4"/>
                </a:solidFill>
              </a:rPr>
              <a:t>Level Access</a:t>
            </a:r>
            <a:endParaRPr lang="en-US"/>
          </a:p>
          <a:p>
            <a:r>
              <a:rPr lang="en-US">
                <a:solidFill>
                  <a:srgbClr val="2075A4"/>
                </a:solidFill>
              </a:rPr>
              <a:t>Access Assistant</a:t>
            </a:r>
          </a:p>
        </p:txBody>
      </p:sp>
      <p:sp>
        <p:nvSpPr>
          <p:cNvPr id="4" name="Text Placeholder 3">
            <a:extLst>
              <a:ext uri="{FF2B5EF4-FFF2-40B4-BE49-F238E27FC236}">
                <a16:creationId xmlns:a16="http://schemas.microsoft.com/office/drawing/2014/main" id="{D9099709-15D8-FDA2-A152-060C9FBD7DAD}"/>
              </a:ext>
            </a:extLst>
          </p:cNvPr>
          <p:cNvSpPr>
            <a:spLocks noGrp="1"/>
          </p:cNvSpPr>
          <p:nvPr>
            <p:ph type="body" idx="2"/>
          </p:nvPr>
        </p:nvSpPr>
        <p:spPr>
          <a:xfrm>
            <a:off x="457200" y="2697891"/>
            <a:ext cx="3474720" cy="3611469"/>
          </a:xfrm>
        </p:spPr>
        <p:txBody>
          <a:bodyPr/>
          <a:lstStyle/>
          <a:p>
            <a:r>
              <a:rPr lang="en-US" sz="2000"/>
              <a:t>Missing alt text</a:t>
            </a:r>
          </a:p>
          <a:p>
            <a:r>
              <a:rPr lang="en-US" sz="2000"/>
              <a:t>Improper nesting of form elements &amp; links</a:t>
            </a:r>
          </a:p>
          <a:p>
            <a:r>
              <a:rPr lang="en-US" sz="2000"/>
              <a:t>Link text must be meaningful in context</a:t>
            </a:r>
          </a:p>
          <a:p>
            <a:r>
              <a:rPr lang="en-US" sz="2000"/>
              <a:t>Invalid Aria roles, states, and properties</a:t>
            </a:r>
          </a:p>
        </p:txBody>
      </p:sp>
      <p:sp>
        <p:nvSpPr>
          <p:cNvPr id="5" name="Text Placeholder 4">
            <a:extLst>
              <a:ext uri="{FF2B5EF4-FFF2-40B4-BE49-F238E27FC236}">
                <a16:creationId xmlns:a16="http://schemas.microsoft.com/office/drawing/2014/main" id="{BF0110A6-9E54-D393-1487-8084A80BEFC6}"/>
              </a:ext>
            </a:extLst>
          </p:cNvPr>
          <p:cNvSpPr>
            <a:spLocks noGrp="1"/>
          </p:cNvSpPr>
          <p:nvPr>
            <p:ph type="body" idx="3"/>
          </p:nvPr>
        </p:nvSpPr>
        <p:spPr/>
        <p:txBody>
          <a:bodyPr/>
          <a:lstStyle/>
          <a:p>
            <a:r>
              <a:rPr lang="en-US"/>
              <a:t>Trusted Tester</a:t>
            </a:r>
          </a:p>
        </p:txBody>
      </p:sp>
      <p:sp>
        <p:nvSpPr>
          <p:cNvPr id="6" name="Text Placeholder 5">
            <a:extLst>
              <a:ext uri="{FF2B5EF4-FFF2-40B4-BE49-F238E27FC236}">
                <a16:creationId xmlns:a16="http://schemas.microsoft.com/office/drawing/2014/main" id="{8ED79295-9C7A-90AC-E54A-3F7B71BA5DC4}"/>
              </a:ext>
            </a:extLst>
          </p:cNvPr>
          <p:cNvSpPr>
            <a:spLocks noGrp="1"/>
          </p:cNvSpPr>
          <p:nvPr>
            <p:ph type="body" idx="4"/>
          </p:nvPr>
        </p:nvSpPr>
        <p:spPr>
          <a:xfrm>
            <a:off x="4358640" y="2692400"/>
            <a:ext cx="3474720" cy="3616960"/>
          </a:xfrm>
        </p:spPr>
        <p:txBody>
          <a:bodyPr/>
          <a:lstStyle/>
          <a:p>
            <a:r>
              <a:rPr lang="en-US" sz="2000"/>
              <a:t>Missing visible focus</a:t>
            </a:r>
          </a:p>
          <a:p>
            <a:r>
              <a:rPr lang="en-US" sz="2000"/>
              <a:t>Link purpose (meaningful link text)</a:t>
            </a:r>
          </a:p>
          <a:p>
            <a:r>
              <a:rPr lang="en-US" sz="2000"/>
              <a:t>Decorative images have meaningful alt text</a:t>
            </a:r>
          </a:p>
          <a:p>
            <a:r>
              <a:rPr lang="en-US" sz="2000"/>
              <a:t>Missing bypass function</a:t>
            </a:r>
          </a:p>
          <a:p>
            <a:r>
              <a:rPr lang="en-US" sz="2000"/>
              <a:t>Contrast</a:t>
            </a:r>
          </a:p>
          <a:p>
            <a:r>
              <a:rPr lang="en-US" sz="2000"/>
              <a:t>CSS positioning</a:t>
            </a:r>
          </a:p>
        </p:txBody>
      </p:sp>
      <p:sp>
        <p:nvSpPr>
          <p:cNvPr id="7" name="Text Placeholder 6">
            <a:extLst>
              <a:ext uri="{FF2B5EF4-FFF2-40B4-BE49-F238E27FC236}">
                <a16:creationId xmlns:a16="http://schemas.microsoft.com/office/drawing/2014/main" id="{86A0E76A-3BEC-18BD-23F6-D8FEBB3F301A}"/>
              </a:ext>
            </a:extLst>
          </p:cNvPr>
          <p:cNvSpPr>
            <a:spLocks noGrp="1"/>
          </p:cNvSpPr>
          <p:nvPr>
            <p:ph type="body" idx="5"/>
          </p:nvPr>
        </p:nvSpPr>
        <p:spPr/>
        <p:txBody>
          <a:bodyPr/>
          <a:lstStyle/>
          <a:p>
            <a:r>
              <a:rPr lang="en-US">
                <a:solidFill>
                  <a:srgbClr val="2075A4"/>
                </a:solidFill>
              </a:rPr>
              <a:t>NVDA</a:t>
            </a:r>
          </a:p>
        </p:txBody>
      </p:sp>
      <p:sp>
        <p:nvSpPr>
          <p:cNvPr id="8" name="Text Placeholder 7">
            <a:extLst>
              <a:ext uri="{FF2B5EF4-FFF2-40B4-BE49-F238E27FC236}">
                <a16:creationId xmlns:a16="http://schemas.microsoft.com/office/drawing/2014/main" id="{355647FC-182B-549D-C11E-E886BD3722F4}"/>
              </a:ext>
            </a:extLst>
          </p:cNvPr>
          <p:cNvSpPr>
            <a:spLocks noGrp="1"/>
          </p:cNvSpPr>
          <p:nvPr>
            <p:ph type="body" idx="6"/>
          </p:nvPr>
        </p:nvSpPr>
        <p:spPr>
          <a:xfrm>
            <a:off x="8229600" y="2695432"/>
            <a:ext cx="3474720" cy="3613928"/>
          </a:xfrm>
        </p:spPr>
        <p:txBody>
          <a:bodyPr/>
          <a:lstStyle/>
          <a:p>
            <a:pPr>
              <a:lnSpc>
                <a:spcPct val="100000"/>
              </a:lnSpc>
            </a:pPr>
            <a:r>
              <a:rPr lang="en-US" sz="2000"/>
              <a:t>Link purpose (meaningful link text)</a:t>
            </a:r>
          </a:p>
          <a:p>
            <a:pPr>
              <a:lnSpc>
                <a:spcPct val="100000"/>
              </a:lnSpc>
            </a:pPr>
            <a:r>
              <a:rPr lang="en-US" sz="2000"/>
              <a:t>Missing bypass function</a:t>
            </a:r>
          </a:p>
          <a:p>
            <a:endParaRPr lang="en-US"/>
          </a:p>
        </p:txBody>
      </p:sp>
      <p:sp>
        <p:nvSpPr>
          <p:cNvPr id="9" name="Slide Number Placeholder 8">
            <a:extLst>
              <a:ext uri="{FF2B5EF4-FFF2-40B4-BE49-F238E27FC236}">
                <a16:creationId xmlns:a16="http://schemas.microsoft.com/office/drawing/2014/main" id="{57289893-BDF7-1A72-5DBD-F89577FB16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32</a:t>
            </a:fld>
            <a:endParaRPr lang="en-US"/>
          </a:p>
        </p:txBody>
      </p:sp>
    </p:spTree>
    <p:extLst>
      <p:ext uri="{BB962C8B-B14F-4D97-AF65-F5344CB8AC3E}">
        <p14:creationId xmlns:p14="http://schemas.microsoft.com/office/powerpoint/2010/main" val="2070231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A3CC-D58F-F414-4601-CFFE0746DA47}"/>
              </a:ext>
            </a:extLst>
          </p:cNvPr>
          <p:cNvSpPr>
            <a:spLocks noGrp="1"/>
          </p:cNvSpPr>
          <p:nvPr>
            <p:ph type="title"/>
          </p:nvPr>
        </p:nvSpPr>
        <p:spPr/>
        <p:txBody>
          <a:bodyPr/>
          <a:lstStyle/>
          <a:p>
            <a:r>
              <a:rPr lang="en-US"/>
              <a:t>Automated Comparison: revenuedate.doi.gov homepage</a:t>
            </a:r>
          </a:p>
        </p:txBody>
      </p:sp>
      <p:sp>
        <p:nvSpPr>
          <p:cNvPr id="3" name="Text Placeholder 2">
            <a:extLst>
              <a:ext uri="{FF2B5EF4-FFF2-40B4-BE49-F238E27FC236}">
                <a16:creationId xmlns:a16="http://schemas.microsoft.com/office/drawing/2014/main" id="{9EC323A4-28A9-6B6D-A94F-ADB22C70CC75}"/>
              </a:ext>
            </a:extLst>
          </p:cNvPr>
          <p:cNvSpPr>
            <a:spLocks noGrp="1"/>
          </p:cNvSpPr>
          <p:nvPr>
            <p:ph type="body" idx="1"/>
          </p:nvPr>
        </p:nvSpPr>
        <p:spPr/>
        <p:txBody>
          <a:bodyPr/>
          <a:lstStyle/>
          <a:p>
            <a:r>
              <a:rPr lang="en-US">
                <a:solidFill>
                  <a:srgbClr val="2075A4"/>
                </a:solidFill>
              </a:rPr>
              <a:t>Lighthouse</a:t>
            </a:r>
          </a:p>
        </p:txBody>
      </p:sp>
      <p:pic>
        <p:nvPicPr>
          <p:cNvPr id="4" name="Picture 3" descr="Lighthouse results for revenuedata.doi.gov showing 95 for accessibility.">
            <a:extLst>
              <a:ext uri="{FF2B5EF4-FFF2-40B4-BE49-F238E27FC236}">
                <a16:creationId xmlns:a16="http://schemas.microsoft.com/office/drawing/2014/main" id="{23F08423-9B3F-E27F-60F8-504F9875C7B2}"/>
              </a:ext>
            </a:extLst>
          </p:cNvPr>
          <p:cNvPicPr>
            <a:picLocks noChangeAspect="1"/>
          </p:cNvPicPr>
          <p:nvPr/>
        </p:nvPicPr>
        <p:blipFill>
          <a:blip r:embed="rId2"/>
          <a:stretch>
            <a:fillRect/>
          </a:stretch>
        </p:blipFill>
        <p:spPr>
          <a:xfrm>
            <a:off x="642170" y="1889370"/>
            <a:ext cx="2407036" cy="3726126"/>
          </a:xfrm>
          <a:prstGeom prst="rect">
            <a:avLst/>
          </a:prstGeom>
          <a:ln w="6350">
            <a:solidFill>
              <a:schemeClr val="tx1"/>
            </a:solidFill>
          </a:ln>
        </p:spPr>
      </p:pic>
      <p:sp>
        <p:nvSpPr>
          <p:cNvPr id="11" name="4">
            <a:extLst>
              <a:ext uri="{FF2B5EF4-FFF2-40B4-BE49-F238E27FC236}">
                <a16:creationId xmlns:a16="http://schemas.microsoft.com/office/drawing/2014/main" id="{0F126F9E-FD54-2EE9-CE03-75B3AFBEB5AD}"/>
              </a:ext>
            </a:extLst>
          </p:cNvPr>
          <p:cNvSpPr>
            <a:spLocks noGrp="1"/>
          </p:cNvSpPr>
          <p:nvPr>
            <p:ph type="body" idx="2"/>
          </p:nvPr>
        </p:nvSpPr>
        <p:spPr>
          <a:xfrm>
            <a:off x="563033" y="5739422"/>
            <a:ext cx="3368887" cy="700194"/>
          </a:xfrm>
        </p:spPr>
        <p:txBody>
          <a:bodyPr/>
          <a:lstStyle/>
          <a:p>
            <a:pPr marL="50800" indent="0">
              <a:buNone/>
            </a:pPr>
            <a:r>
              <a:rPr lang="en-US" sz="1800"/>
              <a:t>95%</a:t>
            </a:r>
          </a:p>
          <a:p>
            <a:pPr marL="50800" indent="0">
              <a:buNone/>
            </a:pPr>
            <a:r>
              <a:rPr lang="en-US" sz="1800"/>
              <a:t>6 instances of 3 violations</a:t>
            </a:r>
          </a:p>
        </p:txBody>
      </p:sp>
      <p:sp>
        <p:nvSpPr>
          <p:cNvPr id="5" name="5">
            <a:extLst>
              <a:ext uri="{FF2B5EF4-FFF2-40B4-BE49-F238E27FC236}">
                <a16:creationId xmlns:a16="http://schemas.microsoft.com/office/drawing/2014/main" id="{A8DB1295-F6BB-1171-0DE6-8CE211415D8D}"/>
              </a:ext>
            </a:extLst>
          </p:cNvPr>
          <p:cNvSpPr>
            <a:spLocks noGrp="1"/>
          </p:cNvSpPr>
          <p:nvPr>
            <p:ph type="body" idx="3"/>
          </p:nvPr>
        </p:nvSpPr>
        <p:spPr/>
        <p:txBody>
          <a:bodyPr/>
          <a:lstStyle/>
          <a:p>
            <a:r>
              <a:rPr lang="en-US">
                <a:solidFill>
                  <a:srgbClr val="2075A4"/>
                </a:solidFill>
              </a:rPr>
              <a:t>Level</a:t>
            </a:r>
            <a:r>
              <a:rPr lang="en-US"/>
              <a:t> Access </a:t>
            </a:r>
          </a:p>
          <a:p>
            <a:r>
              <a:rPr lang="en-US"/>
              <a:t>Access Assistant</a:t>
            </a:r>
          </a:p>
        </p:txBody>
      </p:sp>
      <p:pic>
        <p:nvPicPr>
          <p:cNvPr id="10" name="6" descr="Access Assistant Quick Test Results for revenuedata.doi.gov showing 3 of the 7 violations for this page. ">
            <a:extLst>
              <a:ext uri="{FF2B5EF4-FFF2-40B4-BE49-F238E27FC236}">
                <a16:creationId xmlns:a16="http://schemas.microsoft.com/office/drawing/2014/main" id="{815DD254-67A2-3742-DC7D-AA15D115C7C9}"/>
              </a:ext>
            </a:extLst>
          </p:cNvPr>
          <p:cNvPicPr>
            <a:picLocks noChangeAspect="1"/>
          </p:cNvPicPr>
          <p:nvPr/>
        </p:nvPicPr>
        <p:blipFill>
          <a:blip r:embed="rId3"/>
          <a:stretch>
            <a:fillRect/>
          </a:stretch>
        </p:blipFill>
        <p:spPr>
          <a:xfrm>
            <a:off x="3926114" y="2415215"/>
            <a:ext cx="4303485" cy="3107068"/>
          </a:xfrm>
          <a:prstGeom prst="rect">
            <a:avLst/>
          </a:prstGeom>
          <a:ln>
            <a:solidFill>
              <a:schemeClr val="tx1"/>
            </a:solidFill>
          </a:ln>
        </p:spPr>
      </p:pic>
      <p:sp>
        <p:nvSpPr>
          <p:cNvPr id="6" name="7">
            <a:extLst>
              <a:ext uri="{FF2B5EF4-FFF2-40B4-BE49-F238E27FC236}">
                <a16:creationId xmlns:a16="http://schemas.microsoft.com/office/drawing/2014/main" id="{B10FEC5C-7180-C4AE-0858-03AD07189D69}"/>
              </a:ext>
            </a:extLst>
          </p:cNvPr>
          <p:cNvSpPr>
            <a:spLocks noGrp="1"/>
          </p:cNvSpPr>
          <p:nvPr>
            <p:ph type="body" idx="4"/>
          </p:nvPr>
        </p:nvSpPr>
        <p:spPr>
          <a:xfrm>
            <a:off x="4358640" y="5807226"/>
            <a:ext cx="3474720" cy="774277"/>
          </a:xfrm>
        </p:spPr>
        <p:txBody>
          <a:bodyPr/>
          <a:lstStyle/>
          <a:p>
            <a:pPr marL="50800" indent="0">
              <a:buNone/>
            </a:pPr>
            <a:r>
              <a:rPr lang="en-US" sz="1800"/>
              <a:t>20 instances of 7 violations</a:t>
            </a:r>
          </a:p>
        </p:txBody>
      </p:sp>
      <p:sp>
        <p:nvSpPr>
          <p:cNvPr id="7" name="8">
            <a:extLst>
              <a:ext uri="{FF2B5EF4-FFF2-40B4-BE49-F238E27FC236}">
                <a16:creationId xmlns:a16="http://schemas.microsoft.com/office/drawing/2014/main" id="{8B6B39A3-72D0-07AB-B707-6A99840AE300}"/>
              </a:ext>
            </a:extLst>
          </p:cNvPr>
          <p:cNvSpPr>
            <a:spLocks noGrp="1"/>
          </p:cNvSpPr>
          <p:nvPr>
            <p:ph type="body" idx="5"/>
          </p:nvPr>
        </p:nvSpPr>
        <p:spPr/>
        <p:txBody>
          <a:bodyPr/>
          <a:lstStyle/>
          <a:p>
            <a:r>
              <a:rPr lang="en-US">
                <a:solidFill>
                  <a:srgbClr val="2075A4"/>
                </a:solidFill>
              </a:rPr>
              <a:t>Wave</a:t>
            </a:r>
          </a:p>
        </p:txBody>
      </p:sp>
      <p:pic>
        <p:nvPicPr>
          <p:cNvPr id="12" name="9" descr="Wave results for revenuedata.doi.gov showing 1 error, 0 contrast errors, 54 alerts, 7 features, 17 structural elements, and 69 aria.">
            <a:extLst>
              <a:ext uri="{FF2B5EF4-FFF2-40B4-BE49-F238E27FC236}">
                <a16:creationId xmlns:a16="http://schemas.microsoft.com/office/drawing/2014/main" id="{C7510938-17D6-35B1-A7DD-1E929EE03A43}"/>
              </a:ext>
            </a:extLst>
          </p:cNvPr>
          <p:cNvPicPr>
            <a:picLocks noChangeAspect="1"/>
          </p:cNvPicPr>
          <p:nvPr/>
        </p:nvPicPr>
        <p:blipFill>
          <a:blip r:embed="rId4"/>
          <a:stretch>
            <a:fillRect/>
          </a:stretch>
        </p:blipFill>
        <p:spPr>
          <a:xfrm>
            <a:off x="8699979" y="1861457"/>
            <a:ext cx="2275971" cy="3724729"/>
          </a:xfrm>
          <a:prstGeom prst="rect">
            <a:avLst/>
          </a:prstGeom>
          <a:ln>
            <a:solidFill>
              <a:schemeClr val="tx1"/>
            </a:solidFill>
          </a:ln>
        </p:spPr>
      </p:pic>
      <p:sp>
        <p:nvSpPr>
          <p:cNvPr id="8" name="10">
            <a:extLst>
              <a:ext uri="{FF2B5EF4-FFF2-40B4-BE49-F238E27FC236}">
                <a16:creationId xmlns:a16="http://schemas.microsoft.com/office/drawing/2014/main" id="{49227E13-B2DF-D838-E2B6-E4552481DEC5}"/>
              </a:ext>
            </a:extLst>
          </p:cNvPr>
          <p:cNvSpPr>
            <a:spLocks noGrp="1"/>
          </p:cNvSpPr>
          <p:nvPr>
            <p:ph type="body" idx="6"/>
          </p:nvPr>
        </p:nvSpPr>
        <p:spPr>
          <a:xfrm>
            <a:off x="8411028" y="5804201"/>
            <a:ext cx="3293292" cy="505159"/>
          </a:xfrm>
        </p:spPr>
        <p:txBody>
          <a:bodyPr/>
          <a:lstStyle/>
          <a:p>
            <a:pPr marL="50800" indent="0">
              <a:buNone/>
            </a:pPr>
            <a:r>
              <a:rPr lang="en-US" sz="1800"/>
              <a:t>1 errors, 54 alerts</a:t>
            </a:r>
          </a:p>
        </p:txBody>
      </p:sp>
      <p:sp>
        <p:nvSpPr>
          <p:cNvPr id="9" name="Slide Number Placeholder 8">
            <a:extLst>
              <a:ext uri="{FF2B5EF4-FFF2-40B4-BE49-F238E27FC236}">
                <a16:creationId xmlns:a16="http://schemas.microsoft.com/office/drawing/2014/main" id="{DF761D0A-F239-DE61-ACE4-1994E3A8A4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597210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A3CC-D58F-F414-4601-CFFE0746DA47}"/>
              </a:ext>
            </a:extLst>
          </p:cNvPr>
          <p:cNvSpPr>
            <a:spLocks noGrp="1"/>
          </p:cNvSpPr>
          <p:nvPr>
            <p:ph type="title"/>
          </p:nvPr>
        </p:nvSpPr>
        <p:spPr/>
        <p:txBody>
          <a:bodyPr/>
          <a:lstStyle/>
          <a:p>
            <a:r>
              <a:rPr lang="en-US"/>
              <a:t>Manual Comparison: revenuedata.doi.gov homepage</a:t>
            </a:r>
          </a:p>
        </p:txBody>
      </p:sp>
      <p:sp>
        <p:nvSpPr>
          <p:cNvPr id="3" name="Text Placeholder 2">
            <a:extLst>
              <a:ext uri="{FF2B5EF4-FFF2-40B4-BE49-F238E27FC236}">
                <a16:creationId xmlns:a16="http://schemas.microsoft.com/office/drawing/2014/main" id="{9EC323A4-28A9-6B6D-A94F-ADB22C70CC75}"/>
              </a:ext>
            </a:extLst>
          </p:cNvPr>
          <p:cNvSpPr>
            <a:spLocks noGrp="1"/>
          </p:cNvSpPr>
          <p:nvPr>
            <p:ph type="body" idx="1"/>
          </p:nvPr>
        </p:nvSpPr>
        <p:spPr/>
        <p:txBody>
          <a:bodyPr/>
          <a:lstStyle/>
          <a:p>
            <a:pPr marL="50800" indent="0">
              <a:buNone/>
            </a:pPr>
            <a:r>
              <a:rPr lang="en-US">
                <a:solidFill>
                  <a:srgbClr val="2075A4"/>
                </a:solidFill>
              </a:rPr>
              <a:t>Trusted Tester</a:t>
            </a:r>
            <a:endParaRPr lang="en-US"/>
          </a:p>
        </p:txBody>
      </p:sp>
      <p:sp>
        <p:nvSpPr>
          <p:cNvPr id="4" name="Text Placeholder 3">
            <a:extLst>
              <a:ext uri="{FF2B5EF4-FFF2-40B4-BE49-F238E27FC236}">
                <a16:creationId xmlns:a16="http://schemas.microsoft.com/office/drawing/2014/main" id="{A926CC5B-AE68-5A49-51C8-2D1F7A0D8B9B}"/>
              </a:ext>
            </a:extLst>
          </p:cNvPr>
          <p:cNvSpPr>
            <a:spLocks noGrp="1"/>
          </p:cNvSpPr>
          <p:nvPr>
            <p:ph type="body" idx="2"/>
          </p:nvPr>
        </p:nvSpPr>
        <p:spPr>
          <a:xfrm>
            <a:off x="457200" y="2546048"/>
            <a:ext cx="5486400" cy="3782966"/>
          </a:xfrm>
        </p:spPr>
        <p:txBody>
          <a:bodyPr/>
          <a:lstStyle/>
          <a:p>
            <a:pPr marL="50800" indent="0">
              <a:buNone/>
            </a:pPr>
            <a:r>
              <a:rPr lang="en-US"/>
              <a:t>11 violations found</a:t>
            </a:r>
          </a:p>
          <a:p>
            <a:pPr marL="50800" indent="0">
              <a:buNone/>
            </a:pPr>
            <a:r>
              <a:rPr lang="en-US"/>
              <a:t>24 instances</a:t>
            </a:r>
          </a:p>
          <a:p>
            <a:pPr marL="50800" indent="0">
              <a:buNone/>
            </a:pPr>
            <a:endParaRPr lang="en-US"/>
          </a:p>
          <a:p>
            <a:pPr marL="50800" indent="0">
              <a:buNone/>
            </a:pPr>
            <a:r>
              <a:rPr lang="en-US"/>
              <a:t>ACRT Risk Score: 7</a:t>
            </a:r>
          </a:p>
        </p:txBody>
      </p:sp>
      <p:sp>
        <p:nvSpPr>
          <p:cNvPr id="5" name="Text Placeholder 4">
            <a:extLst>
              <a:ext uri="{FF2B5EF4-FFF2-40B4-BE49-F238E27FC236}">
                <a16:creationId xmlns:a16="http://schemas.microsoft.com/office/drawing/2014/main" id="{A8DB1295-F6BB-1171-0DE6-8CE211415D8D}"/>
              </a:ext>
            </a:extLst>
          </p:cNvPr>
          <p:cNvSpPr>
            <a:spLocks noGrp="1"/>
          </p:cNvSpPr>
          <p:nvPr>
            <p:ph type="body" idx="3"/>
          </p:nvPr>
        </p:nvSpPr>
        <p:spPr/>
        <p:txBody>
          <a:bodyPr/>
          <a:lstStyle/>
          <a:p>
            <a:r>
              <a:rPr lang="en-US"/>
              <a:t>NVDA</a:t>
            </a:r>
          </a:p>
        </p:txBody>
      </p:sp>
      <p:sp>
        <p:nvSpPr>
          <p:cNvPr id="6" name="Text Placeholder 5">
            <a:extLst>
              <a:ext uri="{FF2B5EF4-FFF2-40B4-BE49-F238E27FC236}">
                <a16:creationId xmlns:a16="http://schemas.microsoft.com/office/drawing/2014/main" id="{B10FEC5C-7180-C4AE-0858-03AD07189D69}"/>
              </a:ext>
            </a:extLst>
          </p:cNvPr>
          <p:cNvSpPr>
            <a:spLocks noGrp="1"/>
          </p:cNvSpPr>
          <p:nvPr>
            <p:ph type="body" idx="4"/>
          </p:nvPr>
        </p:nvSpPr>
        <p:spPr>
          <a:xfrm>
            <a:off x="6248400" y="2546048"/>
            <a:ext cx="5475817" cy="3778552"/>
          </a:xfrm>
        </p:spPr>
        <p:txBody>
          <a:bodyPr/>
          <a:lstStyle/>
          <a:p>
            <a:pPr marL="50800" indent="0">
              <a:buNone/>
            </a:pPr>
            <a:r>
              <a:rPr lang="en-US"/>
              <a:t>3 violations found</a:t>
            </a:r>
          </a:p>
          <a:p>
            <a:pPr marL="50800" indent="0">
              <a:buNone/>
            </a:pPr>
            <a:r>
              <a:rPr lang="en-US"/>
              <a:t>4 instances</a:t>
            </a:r>
          </a:p>
        </p:txBody>
      </p:sp>
      <p:sp>
        <p:nvSpPr>
          <p:cNvPr id="9" name="Slide Number Placeholder 8">
            <a:extLst>
              <a:ext uri="{FF2B5EF4-FFF2-40B4-BE49-F238E27FC236}">
                <a16:creationId xmlns:a16="http://schemas.microsoft.com/office/drawing/2014/main" id="{DF761D0A-F239-DE61-ACE4-1994E3A8A4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2289720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6A4E-EB81-F566-DB60-FA140F35D0B3}"/>
              </a:ext>
            </a:extLst>
          </p:cNvPr>
          <p:cNvSpPr>
            <a:spLocks noGrp="1"/>
          </p:cNvSpPr>
          <p:nvPr>
            <p:ph type="title"/>
          </p:nvPr>
        </p:nvSpPr>
        <p:spPr>
          <a:xfrm>
            <a:off x="457200" y="317405"/>
            <a:ext cx="10515600" cy="489345"/>
          </a:xfrm>
        </p:spPr>
        <p:txBody>
          <a:bodyPr/>
          <a:lstStyle/>
          <a:p>
            <a:r>
              <a:rPr lang="en-US" sz="3200"/>
              <a:t>Revenuedate.doi.gov homepage</a:t>
            </a:r>
            <a:r>
              <a:rPr lang="en-US"/>
              <a:t> issues found </a:t>
            </a:r>
          </a:p>
        </p:txBody>
      </p:sp>
      <p:sp>
        <p:nvSpPr>
          <p:cNvPr id="3" name="Text Placeholder 2">
            <a:extLst>
              <a:ext uri="{FF2B5EF4-FFF2-40B4-BE49-F238E27FC236}">
                <a16:creationId xmlns:a16="http://schemas.microsoft.com/office/drawing/2014/main" id="{B19C3345-FD50-A307-A310-1926DE360117}"/>
              </a:ext>
            </a:extLst>
          </p:cNvPr>
          <p:cNvSpPr>
            <a:spLocks noGrp="1"/>
          </p:cNvSpPr>
          <p:nvPr>
            <p:ph type="body" idx="1"/>
          </p:nvPr>
        </p:nvSpPr>
        <p:spPr>
          <a:xfrm>
            <a:off x="457200" y="1271814"/>
            <a:ext cx="3474720" cy="762000"/>
          </a:xfrm>
        </p:spPr>
        <p:txBody>
          <a:bodyPr/>
          <a:lstStyle/>
          <a:p>
            <a:r>
              <a:rPr lang="en-US">
                <a:solidFill>
                  <a:srgbClr val="2075A4"/>
                </a:solidFill>
              </a:rPr>
              <a:t>Level Access</a:t>
            </a:r>
            <a:endParaRPr lang="en-US"/>
          </a:p>
          <a:p>
            <a:r>
              <a:rPr lang="en-US">
                <a:solidFill>
                  <a:srgbClr val="2075A4"/>
                </a:solidFill>
              </a:rPr>
              <a:t>Access Assistant</a:t>
            </a:r>
          </a:p>
        </p:txBody>
      </p:sp>
      <p:sp>
        <p:nvSpPr>
          <p:cNvPr id="4" name="Text Placeholder 3">
            <a:extLst>
              <a:ext uri="{FF2B5EF4-FFF2-40B4-BE49-F238E27FC236}">
                <a16:creationId xmlns:a16="http://schemas.microsoft.com/office/drawing/2014/main" id="{D9099709-15D8-FDA2-A152-060C9FBD7DAD}"/>
              </a:ext>
            </a:extLst>
          </p:cNvPr>
          <p:cNvSpPr>
            <a:spLocks noGrp="1"/>
          </p:cNvSpPr>
          <p:nvPr>
            <p:ph type="body" idx="2"/>
          </p:nvPr>
        </p:nvSpPr>
        <p:spPr>
          <a:xfrm>
            <a:off x="457200" y="2498320"/>
            <a:ext cx="3474720" cy="3811040"/>
          </a:xfrm>
        </p:spPr>
        <p:txBody>
          <a:bodyPr/>
          <a:lstStyle/>
          <a:p>
            <a:r>
              <a:rPr lang="en-US" sz="1600"/>
              <a:t>Valid label for form fields</a:t>
            </a:r>
          </a:p>
          <a:p>
            <a:r>
              <a:rPr lang="en-US" sz="1600"/>
              <a:t>Tables: Headers and cells must be properly associated</a:t>
            </a:r>
          </a:p>
          <a:p>
            <a:r>
              <a:rPr lang="en-US" sz="1600"/>
              <a:t>Layout tables must be tagged as presentation</a:t>
            </a:r>
          </a:p>
          <a:p>
            <a:r>
              <a:rPr lang="en-US" sz="1600"/>
              <a:t>Custom controls must provide proper textual name, role, and state info</a:t>
            </a:r>
          </a:p>
          <a:p>
            <a:r>
              <a:rPr lang="en-US" sz="1600"/>
              <a:t>Link purpose (meaningful link text)</a:t>
            </a:r>
          </a:p>
          <a:p>
            <a:r>
              <a:rPr lang="en-US" sz="1600"/>
              <a:t>Mark-up document elements</a:t>
            </a:r>
          </a:p>
          <a:p>
            <a:r>
              <a:rPr lang="en-US" sz="1600"/>
              <a:t>Avoid use of placeholder values to label or explain input</a:t>
            </a:r>
            <a:endParaRPr lang="en-US"/>
          </a:p>
        </p:txBody>
      </p:sp>
      <p:sp>
        <p:nvSpPr>
          <p:cNvPr id="5" name="Text Placeholder 4">
            <a:extLst>
              <a:ext uri="{FF2B5EF4-FFF2-40B4-BE49-F238E27FC236}">
                <a16:creationId xmlns:a16="http://schemas.microsoft.com/office/drawing/2014/main" id="{BF0110A6-9E54-D393-1487-8084A80BEFC6}"/>
              </a:ext>
            </a:extLst>
          </p:cNvPr>
          <p:cNvSpPr>
            <a:spLocks noGrp="1"/>
          </p:cNvSpPr>
          <p:nvPr>
            <p:ph type="body" idx="3"/>
          </p:nvPr>
        </p:nvSpPr>
        <p:spPr/>
        <p:txBody>
          <a:bodyPr/>
          <a:lstStyle/>
          <a:p>
            <a:r>
              <a:rPr lang="en-US"/>
              <a:t>Trusted Tester</a:t>
            </a:r>
          </a:p>
        </p:txBody>
      </p:sp>
      <p:sp>
        <p:nvSpPr>
          <p:cNvPr id="6" name="Text Placeholder 5">
            <a:extLst>
              <a:ext uri="{FF2B5EF4-FFF2-40B4-BE49-F238E27FC236}">
                <a16:creationId xmlns:a16="http://schemas.microsoft.com/office/drawing/2014/main" id="{8ED79295-9C7A-90AC-E54A-3F7B71BA5DC4}"/>
              </a:ext>
            </a:extLst>
          </p:cNvPr>
          <p:cNvSpPr>
            <a:spLocks noGrp="1"/>
          </p:cNvSpPr>
          <p:nvPr>
            <p:ph type="body" idx="4"/>
          </p:nvPr>
        </p:nvSpPr>
        <p:spPr>
          <a:xfrm>
            <a:off x="4358640" y="2383972"/>
            <a:ext cx="3474720" cy="3997959"/>
          </a:xfrm>
        </p:spPr>
        <p:txBody>
          <a:bodyPr/>
          <a:lstStyle/>
          <a:p>
            <a:r>
              <a:rPr lang="en-US" sz="1400"/>
              <a:t>Keyboard navigation</a:t>
            </a:r>
          </a:p>
          <a:p>
            <a:r>
              <a:rPr lang="en-US" sz="1400"/>
              <a:t>Missing visible focus</a:t>
            </a:r>
          </a:p>
          <a:p>
            <a:r>
              <a:rPr lang="en-US" sz="1400"/>
              <a:t>Focus order</a:t>
            </a:r>
          </a:p>
          <a:p>
            <a:r>
              <a:rPr lang="en-US" sz="1400"/>
              <a:t>Guidance to correct form field errors</a:t>
            </a:r>
          </a:p>
          <a:p>
            <a:r>
              <a:rPr lang="en-US" sz="1400"/>
              <a:t>Link purpose (meaningful link text)</a:t>
            </a:r>
          </a:p>
          <a:p>
            <a:r>
              <a:rPr lang="en-US" sz="1400"/>
              <a:t>Missing alt text</a:t>
            </a:r>
          </a:p>
          <a:p>
            <a:r>
              <a:rPr lang="en-US" sz="1400"/>
              <a:t>Decorative images have meaningful alt text</a:t>
            </a:r>
          </a:p>
          <a:p>
            <a:r>
              <a:rPr lang="en-US" sz="1400"/>
              <a:t>Heading levels</a:t>
            </a:r>
          </a:p>
          <a:p>
            <a:r>
              <a:rPr lang="en-US" sz="1400"/>
              <a:t>List type</a:t>
            </a:r>
          </a:p>
          <a:p>
            <a:r>
              <a:rPr lang="en-US" sz="1400"/>
              <a:t>Contrast</a:t>
            </a:r>
          </a:p>
          <a:p>
            <a:r>
              <a:rPr lang="en-US" sz="1400"/>
              <a:t>Tables: cells associated with headers</a:t>
            </a:r>
          </a:p>
        </p:txBody>
      </p:sp>
      <p:sp>
        <p:nvSpPr>
          <p:cNvPr id="7" name="Text Placeholder 6">
            <a:extLst>
              <a:ext uri="{FF2B5EF4-FFF2-40B4-BE49-F238E27FC236}">
                <a16:creationId xmlns:a16="http://schemas.microsoft.com/office/drawing/2014/main" id="{86A0E76A-3BEC-18BD-23F6-D8FEBB3F301A}"/>
              </a:ext>
            </a:extLst>
          </p:cNvPr>
          <p:cNvSpPr>
            <a:spLocks noGrp="1"/>
          </p:cNvSpPr>
          <p:nvPr>
            <p:ph type="body" idx="5"/>
          </p:nvPr>
        </p:nvSpPr>
        <p:spPr/>
        <p:txBody>
          <a:bodyPr/>
          <a:lstStyle/>
          <a:p>
            <a:r>
              <a:rPr lang="en-US">
                <a:solidFill>
                  <a:srgbClr val="006197"/>
                </a:solidFill>
              </a:rPr>
              <a:t>Lighthouse</a:t>
            </a:r>
          </a:p>
        </p:txBody>
      </p:sp>
      <p:sp>
        <p:nvSpPr>
          <p:cNvPr id="8" name="Text Placeholder 7">
            <a:extLst>
              <a:ext uri="{FF2B5EF4-FFF2-40B4-BE49-F238E27FC236}">
                <a16:creationId xmlns:a16="http://schemas.microsoft.com/office/drawing/2014/main" id="{355647FC-182B-549D-C11E-E886BD3722F4}"/>
              </a:ext>
            </a:extLst>
          </p:cNvPr>
          <p:cNvSpPr>
            <a:spLocks noGrp="1"/>
          </p:cNvSpPr>
          <p:nvPr>
            <p:ph type="body" idx="6"/>
          </p:nvPr>
        </p:nvSpPr>
        <p:spPr>
          <a:xfrm>
            <a:off x="8229600" y="2497104"/>
            <a:ext cx="3474720" cy="3812256"/>
          </a:xfrm>
        </p:spPr>
        <p:txBody>
          <a:bodyPr/>
          <a:lstStyle/>
          <a:p>
            <a:r>
              <a:rPr lang="en-US" sz="1800"/>
              <a:t>Valid label for form fields</a:t>
            </a:r>
          </a:p>
          <a:p>
            <a:r>
              <a:rPr lang="en-US" sz="1800"/>
              <a:t>Contrast</a:t>
            </a:r>
          </a:p>
          <a:p>
            <a:r>
              <a:rPr lang="en-US" sz="1800"/>
              <a:t>Navigation: </a:t>
            </a:r>
            <a:r>
              <a:rPr lang="en-US" sz="1800" err="1"/>
              <a:t>tabindex</a:t>
            </a:r>
            <a:r>
              <a:rPr lang="en-US" sz="1800"/>
              <a:t> greater than zero</a:t>
            </a:r>
          </a:p>
        </p:txBody>
      </p:sp>
      <p:sp>
        <p:nvSpPr>
          <p:cNvPr id="9" name="Slide Number Placeholder 8">
            <a:extLst>
              <a:ext uri="{FF2B5EF4-FFF2-40B4-BE49-F238E27FC236}">
                <a16:creationId xmlns:a16="http://schemas.microsoft.com/office/drawing/2014/main" id="{57289893-BDF7-1A72-5DBD-F89577FB16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35</a:t>
            </a:fld>
            <a:endParaRPr lang="en-US"/>
          </a:p>
        </p:txBody>
      </p:sp>
    </p:spTree>
    <p:extLst>
      <p:ext uri="{BB962C8B-B14F-4D97-AF65-F5344CB8AC3E}">
        <p14:creationId xmlns:p14="http://schemas.microsoft.com/office/powerpoint/2010/main" val="327152806"/>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106A-6B15-8FDC-EC17-8455A504789D}"/>
              </a:ext>
            </a:extLst>
          </p:cNvPr>
          <p:cNvSpPr>
            <a:spLocks noGrp="1"/>
          </p:cNvSpPr>
          <p:nvPr>
            <p:ph type="title"/>
          </p:nvPr>
        </p:nvSpPr>
        <p:spPr/>
        <p:txBody>
          <a:bodyPr/>
          <a:lstStyle/>
          <a:p>
            <a:r>
              <a:rPr lang="en-US"/>
              <a:t>What do we do with our results?</a:t>
            </a:r>
          </a:p>
        </p:txBody>
      </p:sp>
      <p:sp>
        <p:nvSpPr>
          <p:cNvPr id="8" name="Text Placeholder 7">
            <a:extLst>
              <a:ext uri="{FF2B5EF4-FFF2-40B4-BE49-F238E27FC236}">
                <a16:creationId xmlns:a16="http://schemas.microsoft.com/office/drawing/2014/main" id="{310B3179-EE75-833F-6673-D148D9E62499}"/>
              </a:ext>
            </a:extLst>
          </p:cNvPr>
          <p:cNvSpPr>
            <a:spLocks noGrp="1"/>
          </p:cNvSpPr>
          <p:nvPr>
            <p:ph type="body" idx="1"/>
          </p:nvPr>
        </p:nvSpPr>
        <p:spPr/>
        <p:txBody>
          <a:bodyPr/>
          <a:lstStyle/>
          <a:p>
            <a:r>
              <a:rPr lang="en-US"/>
              <a:t>Perform automated and manual accessibility tests</a:t>
            </a:r>
          </a:p>
          <a:p>
            <a:r>
              <a:rPr lang="en-US"/>
              <a:t>Create and prioritize issues in GitHub based on impact.</a:t>
            </a:r>
          </a:p>
          <a:p>
            <a:r>
              <a:rPr lang="en-US"/>
              <a:t>Assign issues to individuals who have the time and skills to address the issues</a:t>
            </a:r>
          </a:p>
          <a:p>
            <a:r>
              <a:rPr lang="en-US"/>
              <a:t>Use single-page level tools to check fixes</a:t>
            </a:r>
          </a:p>
          <a:p>
            <a:r>
              <a:rPr lang="en-US"/>
              <a:t>Complete issues and then run additional checks semi-regularly to continually monitor and improve accessibility</a:t>
            </a:r>
          </a:p>
          <a:p>
            <a:pPr lvl="1"/>
            <a:r>
              <a:rPr lang="en-US"/>
              <a:t>Aligns with the Government-Wide Section 508 Assessment</a:t>
            </a:r>
          </a:p>
        </p:txBody>
      </p:sp>
      <p:sp>
        <p:nvSpPr>
          <p:cNvPr id="7" name="Slide Number Placeholder 6">
            <a:extLst>
              <a:ext uri="{FF2B5EF4-FFF2-40B4-BE49-F238E27FC236}">
                <a16:creationId xmlns:a16="http://schemas.microsoft.com/office/drawing/2014/main" id="{EC310FAD-4369-C1AD-87F4-E8C8AAA657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4005720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52E727-97F3-A69B-FE70-53DE121AD8D8}"/>
              </a:ext>
            </a:extLst>
          </p:cNvPr>
          <p:cNvSpPr>
            <a:spLocks noGrp="1"/>
          </p:cNvSpPr>
          <p:nvPr>
            <p:ph type="title"/>
          </p:nvPr>
        </p:nvSpPr>
        <p:spPr/>
        <p:txBody>
          <a:bodyPr/>
          <a:lstStyle/>
          <a:p>
            <a:r>
              <a:rPr lang="en-US"/>
              <a:t>Chat Question #2</a:t>
            </a:r>
          </a:p>
        </p:txBody>
      </p:sp>
      <p:sp>
        <p:nvSpPr>
          <p:cNvPr id="9" name="Text Placeholder 8">
            <a:extLst>
              <a:ext uri="{FF2B5EF4-FFF2-40B4-BE49-F238E27FC236}">
                <a16:creationId xmlns:a16="http://schemas.microsoft.com/office/drawing/2014/main" id="{392CCDE6-48D0-2613-586D-2A5FB4359588}"/>
              </a:ext>
            </a:extLst>
          </p:cNvPr>
          <p:cNvSpPr>
            <a:spLocks noGrp="1"/>
          </p:cNvSpPr>
          <p:nvPr>
            <p:ph type="body" idx="1"/>
          </p:nvPr>
        </p:nvSpPr>
        <p:spPr>
          <a:xfrm>
            <a:off x="457200" y="2017545"/>
            <a:ext cx="11264232" cy="4291815"/>
          </a:xfrm>
        </p:spPr>
        <p:txBody>
          <a:bodyPr/>
          <a:lstStyle/>
          <a:p>
            <a:pPr marL="50800" indent="0" algn="ctr">
              <a:buNone/>
            </a:pPr>
            <a:r>
              <a:rPr lang="en-US" sz="4000"/>
              <a:t>After today, what is one thing you are going to do to improve your accessibility testing process?</a:t>
            </a:r>
          </a:p>
          <a:p>
            <a:pPr marL="50800" indent="0" algn="ctr">
              <a:buNone/>
            </a:pPr>
            <a:r>
              <a:rPr lang="en-US"/>
              <a:t>(It doesn’t have to be something from this session)</a:t>
            </a:r>
          </a:p>
        </p:txBody>
      </p:sp>
      <p:sp>
        <p:nvSpPr>
          <p:cNvPr id="7" name="Slide Number Placeholder 6">
            <a:extLst>
              <a:ext uri="{FF2B5EF4-FFF2-40B4-BE49-F238E27FC236}">
                <a16:creationId xmlns:a16="http://schemas.microsoft.com/office/drawing/2014/main" id="{8583E54C-1E89-7437-4A18-50B6B7E32E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657917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8BFC-F110-29CA-43E3-1139F2FD1CE8}"/>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42B40FCE-03AF-8330-F678-D7EF4B54A895}"/>
              </a:ext>
            </a:extLst>
          </p:cNvPr>
          <p:cNvSpPr>
            <a:spLocks noGrp="1"/>
          </p:cNvSpPr>
          <p:nvPr>
            <p:ph type="body" idx="1"/>
          </p:nvPr>
        </p:nvSpPr>
        <p:spPr/>
        <p:txBody>
          <a:bodyPr/>
          <a:lstStyle/>
          <a:p>
            <a:r>
              <a:rPr lang="en-US"/>
              <a:t>Erin Elzi</a:t>
            </a:r>
          </a:p>
          <a:p>
            <a:pPr marL="520700" lvl="1" indent="0">
              <a:buNone/>
            </a:pPr>
            <a:r>
              <a:rPr lang="en-US">
                <a:hlinkClick r:id="rId2"/>
              </a:rPr>
              <a:t>erin.elzi@onrr.gov</a:t>
            </a:r>
            <a:endParaRPr lang="en-US"/>
          </a:p>
          <a:p>
            <a:pPr lvl="1"/>
            <a:endParaRPr lang="en-US"/>
          </a:p>
          <a:p>
            <a:r>
              <a:rPr lang="en-US"/>
              <a:t>Alex McNally</a:t>
            </a:r>
          </a:p>
          <a:p>
            <a:pPr marL="520700" lvl="1" indent="0">
              <a:buNone/>
            </a:pPr>
            <a:r>
              <a:rPr lang="en-US">
                <a:hlinkClick r:id="rId3"/>
              </a:rPr>
              <a:t>Alexandra.mcnally@onrr.gov</a:t>
            </a:r>
            <a:endParaRPr lang="en-US"/>
          </a:p>
          <a:p>
            <a:pPr lvl="1"/>
            <a:endParaRPr lang="en-US"/>
          </a:p>
          <a:p>
            <a:r>
              <a:rPr lang="en-US"/>
              <a:t>ODDD</a:t>
            </a:r>
          </a:p>
          <a:p>
            <a:pPr marL="520700" lvl="1" indent="0">
              <a:buNone/>
            </a:pPr>
            <a:r>
              <a:rPr lang="en-US">
                <a:hlinkClick r:id="rId4"/>
              </a:rPr>
              <a:t>onrrweb@onrr.gov</a:t>
            </a:r>
            <a:r>
              <a:rPr lang="en-US"/>
              <a:t> </a:t>
            </a:r>
          </a:p>
        </p:txBody>
      </p:sp>
      <p:sp>
        <p:nvSpPr>
          <p:cNvPr id="4" name="Slide Number Placeholder 3">
            <a:extLst>
              <a:ext uri="{FF2B5EF4-FFF2-40B4-BE49-F238E27FC236}">
                <a16:creationId xmlns:a16="http://schemas.microsoft.com/office/drawing/2014/main" id="{A5629354-3B9A-61AD-04DA-FF85BCC3FB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Tree>
    <p:extLst>
      <p:ext uri="{BB962C8B-B14F-4D97-AF65-F5344CB8AC3E}">
        <p14:creationId xmlns:p14="http://schemas.microsoft.com/office/powerpoint/2010/main" val="44680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9631-B3B7-1221-DBFC-E549A54CD900}"/>
              </a:ext>
            </a:extLst>
          </p:cNvPr>
          <p:cNvSpPr>
            <a:spLocks noGrp="1"/>
          </p:cNvSpPr>
          <p:nvPr>
            <p:ph type="title"/>
          </p:nvPr>
        </p:nvSpPr>
        <p:spPr/>
        <p:txBody>
          <a:bodyPr/>
          <a:lstStyle/>
          <a:p>
            <a:r>
              <a:rPr lang="en-US"/>
              <a:t>Poll #1</a:t>
            </a:r>
          </a:p>
        </p:txBody>
      </p:sp>
      <p:sp>
        <p:nvSpPr>
          <p:cNvPr id="3" name="Text Placeholder 2">
            <a:extLst>
              <a:ext uri="{FF2B5EF4-FFF2-40B4-BE49-F238E27FC236}">
                <a16:creationId xmlns:a16="http://schemas.microsoft.com/office/drawing/2014/main" id="{62254351-20DB-7056-A2CE-F4F0D324D1CA}"/>
              </a:ext>
            </a:extLst>
          </p:cNvPr>
          <p:cNvSpPr>
            <a:spLocks noGrp="1"/>
          </p:cNvSpPr>
          <p:nvPr>
            <p:ph type="body" idx="1"/>
          </p:nvPr>
        </p:nvSpPr>
        <p:spPr/>
        <p:txBody>
          <a:bodyPr/>
          <a:lstStyle/>
          <a:p>
            <a:pPr marL="50800" indent="0">
              <a:buNone/>
            </a:pPr>
            <a:r>
              <a:rPr lang="en-US"/>
              <a:t>Who is responsible for accessibility testing for websites and web content at your agency?</a:t>
            </a:r>
          </a:p>
          <a:p>
            <a:pPr lvl="1"/>
            <a:r>
              <a:rPr lang="en-US"/>
              <a:t>A dedicated 508 person or team</a:t>
            </a:r>
          </a:p>
          <a:p>
            <a:pPr lvl="1"/>
            <a:r>
              <a:rPr lang="en-US"/>
              <a:t>Certain individuals or teams for whom accessibility is just one of their many roles</a:t>
            </a:r>
          </a:p>
          <a:p>
            <a:pPr lvl="1"/>
            <a:r>
              <a:rPr lang="en-US"/>
              <a:t>Everyone</a:t>
            </a:r>
          </a:p>
          <a:p>
            <a:pPr lvl="1"/>
            <a:r>
              <a:rPr lang="en-US"/>
              <a:t>No one</a:t>
            </a:r>
          </a:p>
          <a:p>
            <a:pPr lvl="1"/>
            <a:r>
              <a:rPr lang="en-US"/>
              <a:t>I don’t know</a:t>
            </a:r>
          </a:p>
        </p:txBody>
      </p:sp>
      <p:sp>
        <p:nvSpPr>
          <p:cNvPr id="4" name="Slide Number Placeholder 3">
            <a:extLst>
              <a:ext uri="{FF2B5EF4-FFF2-40B4-BE49-F238E27FC236}">
                <a16:creationId xmlns:a16="http://schemas.microsoft.com/office/drawing/2014/main" id="{B68C4B9E-E6E8-5F48-8232-881CACA2B0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269887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366F-55BB-C613-723C-168AE192B400}"/>
              </a:ext>
            </a:extLst>
          </p:cNvPr>
          <p:cNvSpPr>
            <a:spLocks noGrp="1"/>
          </p:cNvSpPr>
          <p:nvPr>
            <p:ph type="title"/>
          </p:nvPr>
        </p:nvSpPr>
        <p:spPr/>
        <p:txBody>
          <a:bodyPr/>
          <a:lstStyle/>
          <a:p>
            <a:r>
              <a:rPr lang="en-US"/>
              <a:t>ODDD’s Accessibility Goals</a:t>
            </a:r>
          </a:p>
        </p:txBody>
      </p:sp>
      <p:sp>
        <p:nvSpPr>
          <p:cNvPr id="3" name="Text Placeholder 2">
            <a:extLst>
              <a:ext uri="{FF2B5EF4-FFF2-40B4-BE49-F238E27FC236}">
                <a16:creationId xmlns:a16="http://schemas.microsoft.com/office/drawing/2014/main" id="{6D2BF764-B7B4-5EA1-6F1D-609AA059E5B2}"/>
              </a:ext>
            </a:extLst>
          </p:cNvPr>
          <p:cNvSpPr>
            <a:spLocks noGrp="1"/>
          </p:cNvSpPr>
          <p:nvPr>
            <p:ph type="body" idx="1"/>
          </p:nvPr>
        </p:nvSpPr>
        <p:spPr/>
        <p:txBody>
          <a:bodyPr/>
          <a:lstStyle/>
          <a:p>
            <a:r>
              <a:rPr lang="en-US"/>
              <a:t>Section 508 Compliance</a:t>
            </a:r>
          </a:p>
          <a:p>
            <a:r>
              <a:rPr lang="en-US"/>
              <a:t>WCAG 2.2 AAA</a:t>
            </a:r>
          </a:p>
          <a:p>
            <a:r>
              <a:rPr lang="en-US"/>
              <a:t>Score as high as possible using automated testing tools</a:t>
            </a:r>
          </a:p>
          <a:p>
            <a:r>
              <a:rPr lang="en-US"/>
              <a:t>ONRR Policy – all posted documents must be compliant</a:t>
            </a:r>
          </a:p>
          <a:p>
            <a:endParaRPr lang="en-US"/>
          </a:p>
          <a:p>
            <a:pPr marL="50800" indent="0">
              <a:buNone/>
            </a:pPr>
            <a:r>
              <a:rPr lang="en-US"/>
              <a:t>Some of these are extremely difficult to do and we might never get there. But these lofty goals work with our iterative design process. </a:t>
            </a:r>
          </a:p>
          <a:p>
            <a:pPr marL="50800" indent="0">
              <a:buNone/>
            </a:pPr>
            <a:endParaRPr lang="en-US"/>
          </a:p>
          <a:p>
            <a:pPr marL="50800" indent="0">
              <a:buNone/>
            </a:pPr>
            <a:r>
              <a:rPr lang="en-US"/>
              <a:t>We’re never “done.”</a:t>
            </a:r>
          </a:p>
        </p:txBody>
      </p:sp>
      <p:sp>
        <p:nvSpPr>
          <p:cNvPr id="4" name="Slide Number Placeholder 3">
            <a:extLst>
              <a:ext uri="{FF2B5EF4-FFF2-40B4-BE49-F238E27FC236}">
                <a16:creationId xmlns:a16="http://schemas.microsoft.com/office/drawing/2014/main" id="{50A2B626-5F5F-9DE2-662E-4EE557AB7B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247812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B5142-E28E-68CD-1D5D-50254DF22638}"/>
              </a:ext>
            </a:extLst>
          </p:cNvPr>
          <p:cNvSpPr>
            <a:spLocks noGrp="1"/>
          </p:cNvSpPr>
          <p:nvPr>
            <p:ph type="title"/>
          </p:nvPr>
        </p:nvSpPr>
        <p:spPr/>
        <p:txBody>
          <a:bodyPr/>
          <a:lstStyle/>
          <a:p>
            <a:r>
              <a:rPr lang="en-US"/>
              <a:t>2 Testing Types</a:t>
            </a:r>
          </a:p>
        </p:txBody>
      </p:sp>
      <p:sp>
        <p:nvSpPr>
          <p:cNvPr id="3" name="Text Placeholder 2">
            <a:extLst>
              <a:ext uri="{FF2B5EF4-FFF2-40B4-BE49-F238E27FC236}">
                <a16:creationId xmlns:a16="http://schemas.microsoft.com/office/drawing/2014/main" id="{F6309E8A-9894-EF6F-E553-82FD6E636237}"/>
              </a:ext>
            </a:extLst>
          </p:cNvPr>
          <p:cNvSpPr>
            <a:spLocks noGrp="1"/>
          </p:cNvSpPr>
          <p:nvPr>
            <p:ph type="body" idx="1"/>
          </p:nvPr>
        </p:nvSpPr>
        <p:spPr/>
        <p:txBody>
          <a:bodyPr/>
          <a:lstStyle/>
          <a:p>
            <a:pPr marL="50800" indent="0">
              <a:buNone/>
            </a:pPr>
            <a:r>
              <a:rPr lang="en-US" b="1"/>
              <a:t>Automated</a:t>
            </a:r>
          </a:p>
        </p:txBody>
      </p:sp>
      <p:sp>
        <p:nvSpPr>
          <p:cNvPr id="4" name="Text Placeholder 3">
            <a:extLst>
              <a:ext uri="{FF2B5EF4-FFF2-40B4-BE49-F238E27FC236}">
                <a16:creationId xmlns:a16="http://schemas.microsoft.com/office/drawing/2014/main" id="{FDBEE216-6B42-DE07-841B-0F54864DEF5F}"/>
              </a:ext>
            </a:extLst>
          </p:cNvPr>
          <p:cNvSpPr>
            <a:spLocks noGrp="1"/>
          </p:cNvSpPr>
          <p:nvPr>
            <p:ph type="body" idx="2"/>
          </p:nvPr>
        </p:nvSpPr>
        <p:spPr/>
        <p:txBody>
          <a:bodyPr/>
          <a:lstStyle/>
          <a:p>
            <a:r>
              <a:rPr lang="en-US"/>
              <a:t>Tool dependent</a:t>
            </a:r>
          </a:p>
          <a:p>
            <a:r>
              <a:rPr lang="en-US"/>
              <a:t>Tools are quick and easy to run</a:t>
            </a:r>
          </a:p>
          <a:p>
            <a:r>
              <a:rPr lang="en-US"/>
              <a:t>Good for finding issues that might be code errors</a:t>
            </a:r>
          </a:p>
          <a:p>
            <a:r>
              <a:rPr lang="en-US"/>
              <a:t>Takes some knowledge to understand connection between the errors</a:t>
            </a:r>
          </a:p>
          <a:p>
            <a:endParaRPr lang="en-US"/>
          </a:p>
        </p:txBody>
      </p:sp>
      <p:sp>
        <p:nvSpPr>
          <p:cNvPr id="5" name="Text Placeholder 4">
            <a:extLst>
              <a:ext uri="{FF2B5EF4-FFF2-40B4-BE49-F238E27FC236}">
                <a16:creationId xmlns:a16="http://schemas.microsoft.com/office/drawing/2014/main" id="{7F10BB38-D8C5-0178-4131-F2EE85AF03DE}"/>
              </a:ext>
            </a:extLst>
          </p:cNvPr>
          <p:cNvSpPr>
            <a:spLocks noGrp="1"/>
          </p:cNvSpPr>
          <p:nvPr>
            <p:ph type="body" idx="3"/>
          </p:nvPr>
        </p:nvSpPr>
        <p:spPr/>
        <p:txBody>
          <a:bodyPr/>
          <a:lstStyle/>
          <a:p>
            <a:r>
              <a:rPr lang="en-US" b="1"/>
              <a:t>Manual</a:t>
            </a:r>
          </a:p>
        </p:txBody>
      </p:sp>
      <p:sp>
        <p:nvSpPr>
          <p:cNvPr id="6" name="Text Placeholder 5">
            <a:extLst>
              <a:ext uri="{FF2B5EF4-FFF2-40B4-BE49-F238E27FC236}">
                <a16:creationId xmlns:a16="http://schemas.microsoft.com/office/drawing/2014/main" id="{7A9E0B18-6B44-8554-65F3-7D9635D9708E}"/>
              </a:ext>
            </a:extLst>
          </p:cNvPr>
          <p:cNvSpPr>
            <a:spLocks noGrp="1"/>
          </p:cNvSpPr>
          <p:nvPr>
            <p:ph type="body" idx="4"/>
          </p:nvPr>
        </p:nvSpPr>
        <p:spPr/>
        <p:txBody>
          <a:bodyPr/>
          <a:lstStyle/>
          <a:p>
            <a:r>
              <a:rPr lang="en-US"/>
              <a:t>Methodology dependent with tools to support it</a:t>
            </a:r>
          </a:p>
          <a:p>
            <a:r>
              <a:rPr lang="en-US"/>
              <a:t>Very time consuming</a:t>
            </a:r>
          </a:p>
          <a:p>
            <a:r>
              <a:rPr lang="en-US"/>
              <a:t>Good for finding issues that are more contextual</a:t>
            </a:r>
          </a:p>
          <a:p>
            <a:r>
              <a:rPr lang="en-US"/>
              <a:t>Easier to recognize what fixes are needed</a:t>
            </a:r>
          </a:p>
          <a:p>
            <a:endParaRPr lang="en-US"/>
          </a:p>
          <a:p>
            <a:endParaRPr lang="en-US"/>
          </a:p>
        </p:txBody>
      </p:sp>
      <p:sp>
        <p:nvSpPr>
          <p:cNvPr id="7" name="Slide Number Placeholder 6">
            <a:extLst>
              <a:ext uri="{FF2B5EF4-FFF2-40B4-BE49-F238E27FC236}">
                <a16:creationId xmlns:a16="http://schemas.microsoft.com/office/drawing/2014/main" id="{36340F39-D830-BB09-2159-73313A6EFC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47815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B5142-E28E-68CD-1D5D-50254DF22638}"/>
              </a:ext>
            </a:extLst>
          </p:cNvPr>
          <p:cNvSpPr>
            <a:spLocks noGrp="1"/>
          </p:cNvSpPr>
          <p:nvPr>
            <p:ph type="title"/>
          </p:nvPr>
        </p:nvSpPr>
        <p:spPr/>
        <p:txBody>
          <a:bodyPr/>
          <a:lstStyle/>
          <a:p>
            <a:r>
              <a:rPr lang="en-US"/>
              <a:t>Automated and Manual Options</a:t>
            </a:r>
          </a:p>
        </p:txBody>
      </p:sp>
      <p:sp>
        <p:nvSpPr>
          <p:cNvPr id="3" name="Text Placeholder 2">
            <a:extLst>
              <a:ext uri="{FF2B5EF4-FFF2-40B4-BE49-F238E27FC236}">
                <a16:creationId xmlns:a16="http://schemas.microsoft.com/office/drawing/2014/main" id="{F6309E8A-9894-EF6F-E553-82FD6E636237}"/>
              </a:ext>
            </a:extLst>
          </p:cNvPr>
          <p:cNvSpPr>
            <a:spLocks noGrp="1"/>
          </p:cNvSpPr>
          <p:nvPr>
            <p:ph type="body" idx="1"/>
          </p:nvPr>
        </p:nvSpPr>
        <p:spPr/>
        <p:txBody>
          <a:bodyPr/>
          <a:lstStyle/>
          <a:p>
            <a:pPr marL="50800" indent="0">
              <a:buNone/>
            </a:pPr>
            <a:r>
              <a:rPr lang="en-US"/>
              <a:t>Automated</a:t>
            </a:r>
          </a:p>
        </p:txBody>
      </p:sp>
      <p:sp>
        <p:nvSpPr>
          <p:cNvPr id="4" name="Text Placeholder 3">
            <a:extLst>
              <a:ext uri="{FF2B5EF4-FFF2-40B4-BE49-F238E27FC236}">
                <a16:creationId xmlns:a16="http://schemas.microsoft.com/office/drawing/2014/main" id="{FDBEE216-6B42-DE07-841B-0F54864DEF5F}"/>
              </a:ext>
            </a:extLst>
          </p:cNvPr>
          <p:cNvSpPr>
            <a:spLocks noGrp="1"/>
          </p:cNvSpPr>
          <p:nvPr>
            <p:ph type="body" idx="2"/>
          </p:nvPr>
        </p:nvSpPr>
        <p:spPr>
          <a:xfrm>
            <a:off x="457200" y="2212260"/>
            <a:ext cx="5486400" cy="3849329"/>
          </a:xfrm>
        </p:spPr>
        <p:txBody>
          <a:bodyPr/>
          <a:lstStyle/>
          <a:p>
            <a:r>
              <a:rPr lang="en-US" b="1"/>
              <a:t>Lighthouse</a:t>
            </a:r>
          </a:p>
          <a:p>
            <a:r>
              <a:rPr lang="en-US" b="1"/>
              <a:t>Wave</a:t>
            </a:r>
          </a:p>
          <a:p>
            <a:r>
              <a:rPr lang="en-US"/>
              <a:t>A11y</a:t>
            </a:r>
          </a:p>
          <a:p>
            <a:r>
              <a:rPr lang="en-US" b="1"/>
              <a:t>Level Access</a:t>
            </a:r>
          </a:p>
          <a:p>
            <a:r>
              <a:rPr lang="en-US" err="1"/>
              <a:t>SiteImprove</a:t>
            </a:r>
            <a:endParaRPr lang="en-US"/>
          </a:p>
          <a:p>
            <a:r>
              <a:rPr lang="en-US" b="1"/>
              <a:t>In-app checkers (Microsoft, Adobe)</a:t>
            </a:r>
          </a:p>
          <a:p>
            <a:r>
              <a:rPr lang="en-US"/>
              <a:t>CMS Widgets</a:t>
            </a:r>
          </a:p>
          <a:p>
            <a:endParaRPr lang="en-US"/>
          </a:p>
          <a:p>
            <a:endParaRPr lang="en-US"/>
          </a:p>
        </p:txBody>
      </p:sp>
      <p:sp>
        <p:nvSpPr>
          <p:cNvPr id="5" name="Text Placeholder 4">
            <a:extLst>
              <a:ext uri="{FF2B5EF4-FFF2-40B4-BE49-F238E27FC236}">
                <a16:creationId xmlns:a16="http://schemas.microsoft.com/office/drawing/2014/main" id="{7F10BB38-D8C5-0178-4131-F2EE85AF03DE}"/>
              </a:ext>
            </a:extLst>
          </p:cNvPr>
          <p:cNvSpPr>
            <a:spLocks noGrp="1"/>
          </p:cNvSpPr>
          <p:nvPr>
            <p:ph type="body" idx="3"/>
          </p:nvPr>
        </p:nvSpPr>
        <p:spPr/>
        <p:txBody>
          <a:bodyPr/>
          <a:lstStyle/>
          <a:p>
            <a:r>
              <a:rPr lang="en-US"/>
              <a:t>Manual</a:t>
            </a:r>
          </a:p>
        </p:txBody>
      </p:sp>
      <p:sp>
        <p:nvSpPr>
          <p:cNvPr id="6" name="Text Placeholder 5">
            <a:extLst>
              <a:ext uri="{FF2B5EF4-FFF2-40B4-BE49-F238E27FC236}">
                <a16:creationId xmlns:a16="http://schemas.microsoft.com/office/drawing/2014/main" id="{7A9E0B18-6B44-8554-65F3-7D9635D9708E}"/>
              </a:ext>
            </a:extLst>
          </p:cNvPr>
          <p:cNvSpPr>
            <a:spLocks noGrp="1"/>
          </p:cNvSpPr>
          <p:nvPr>
            <p:ph type="body" idx="4"/>
          </p:nvPr>
        </p:nvSpPr>
        <p:spPr>
          <a:xfrm>
            <a:off x="6248400" y="2212260"/>
            <a:ext cx="5486400" cy="4038600"/>
          </a:xfrm>
        </p:spPr>
        <p:txBody>
          <a:bodyPr/>
          <a:lstStyle/>
          <a:p>
            <a:r>
              <a:rPr lang="en-US" b="1"/>
              <a:t>Screen Readers </a:t>
            </a:r>
            <a:r>
              <a:rPr lang="en-US"/>
              <a:t>(</a:t>
            </a:r>
            <a:r>
              <a:rPr lang="en-US" b="1"/>
              <a:t>NVDA</a:t>
            </a:r>
            <a:r>
              <a:rPr lang="en-US"/>
              <a:t>, Jaws, </a:t>
            </a:r>
          </a:p>
          <a:p>
            <a:r>
              <a:rPr lang="en-US" b="1"/>
              <a:t>Trusted Tester (ANDI, ACRT)</a:t>
            </a:r>
          </a:p>
          <a:p>
            <a:r>
              <a:rPr lang="en-US" b="1"/>
              <a:t>Bespoke</a:t>
            </a:r>
          </a:p>
          <a:p>
            <a:endParaRPr lang="en-US"/>
          </a:p>
          <a:p>
            <a:endParaRPr lang="en-US"/>
          </a:p>
        </p:txBody>
      </p:sp>
      <p:sp>
        <p:nvSpPr>
          <p:cNvPr id="7" name="Slide Number Placeholder 6">
            <a:extLst>
              <a:ext uri="{FF2B5EF4-FFF2-40B4-BE49-F238E27FC236}">
                <a16:creationId xmlns:a16="http://schemas.microsoft.com/office/drawing/2014/main" id="{36340F39-D830-BB09-2159-73313A6EFC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297487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52E727-97F3-A69B-FE70-53DE121AD8D8}"/>
              </a:ext>
            </a:extLst>
          </p:cNvPr>
          <p:cNvSpPr>
            <a:spLocks noGrp="1"/>
          </p:cNvSpPr>
          <p:nvPr>
            <p:ph type="title"/>
          </p:nvPr>
        </p:nvSpPr>
        <p:spPr/>
        <p:txBody>
          <a:bodyPr/>
          <a:lstStyle/>
          <a:p>
            <a:r>
              <a:rPr lang="en-US"/>
              <a:t>Chat Question #1</a:t>
            </a:r>
          </a:p>
        </p:txBody>
      </p:sp>
      <p:sp>
        <p:nvSpPr>
          <p:cNvPr id="9" name="Text Placeholder 8">
            <a:extLst>
              <a:ext uri="{FF2B5EF4-FFF2-40B4-BE49-F238E27FC236}">
                <a16:creationId xmlns:a16="http://schemas.microsoft.com/office/drawing/2014/main" id="{392CCDE6-48D0-2613-586D-2A5FB4359588}"/>
              </a:ext>
            </a:extLst>
          </p:cNvPr>
          <p:cNvSpPr>
            <a:spLocks noGrp="1"/>
          </p:cNvSpPr>
          <p:nvPr>
            <p:ph type="body" idx="1"/>
          </p:nvPr>
        </p:nvSpPr>
        <p:spPr>
          <a:xfrm>
            <a:off x="457200" y="2645860"/>
            <a:ext cx="11277600" cy="3663500"/>
          </a:xfrm>
        </p:spPr>
        <p:txBody>
          <a:bodyPr/>
          <a:lstStyle/>
          <a:p>
            <a:pPr marL="50800" indent="0" algn="ctr">
              <a:buNone/>
            </a:pPr>
            <a:r>
              <a:rPr lang="en-US" sz="4000"/>
              <a:t>What automated or manual methods and tools are you using? </a:t>
            </a:r>
          </a:p>
        </p:txBody>
      </p:sp>
      <p:sp>
        <p:nvSpPr>
          <p:cNvPr id="7" name="Slide Number Placeholder 6">
            <a:extLst>
              <a:ext uri="{FF2B5EF4-FFF2-40B4-BE49-F238E27FC236}">
                <a16:creationId xmlns:a16="http://schemas.microsoft.com/office/drawing/2014/main" id="{8583E54C-1E89-7437-4A18-50B6B7E32E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95414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9631-B3B7-1221-DBFC-E549A54CD900}"/>
              </a:ext>
            </a:extLst>
          </p:cNvPr>
          <p:cNvSpPr>
            <a:spLocks noGrp="1"/>
          </p:cNvSpPr>
          <p:nvPr>
            <p:ph type="title"/>
          </p:nvPr>
        </p:nvSpPr>
        <p:spPr/>
        <p:txBody>
          <a:bodyPr/>
          <a:lstStyle/>
          <a:p>
            <a:r>
              <a:rPr lang="en-US"/>
              <a:t>Automated Testing: Lighthouse</a:t>
            </a:r>
          </a:p>
        </p:txBody>
      </p:sp>
      <p:sp>
        <p:nvSpPr>
          <p:cNvPr id="3" name="Text Placeholder 2">
            <a:extLst>
              <a:ext uri="{FF2B5EF4-FFF2-40B4-BE49-F238E27FC236}">
                <a16:creationId xmlns:a16="http://schemas.microsoft.com/office/drawing/2014/main" id="{62254351-20DB-7056-A2CE-F4F0D324D1CA}"/>
              </a:ext>
            </a:extLst>
          </p:cNvPr>
          <p:cNvSpPr>
            <a:spLocks noGrp="1"/>
          </p:cNvSpPr>
          <p:nvPr>
            <p:ph type="body" idx="1"/>
          </p:nvPr>
        </p:nvSpPr>
        <p:spPr/>
        <p:txBody>
          <a:bodyPr/>
          <a:lstStyle/>
          <a:p>
            <a:r>
              <a:rPr lang="en-US"/>
              <a:t>Free</a:t>
            </a:r>
          </a:p>
          <a:p>
            <a:r>
              <a:rPr lang="en-US"/>
              <a:t>Runs on a single page</a:t>
            </a:r>
          </a:p>
          <a:p>
            <a:r>
              <a:rPr lang="en-US"/>
              <a:t>Can check for more than accessibility</a:t>
            </a:r>
          </a:p>
          <a:p>
            <a:r>
              <a:rPr lang="en-US"/>
              <a:t>Can be integrated into </a:t>
            </a:r>
            <a:r>
              <a:rPr lang="en-US" err="1"/>
              <a:t>CircleCI</a:t>
            </a:r>
            <a:endParaRPr lang="en-US"/>
          </a:p>
          <a:p>
            <a:r>
              <a:rPr lang="en-US"/>
              <a:t>Details where the detected failures are located</a:t>
            </a:r>
          </a:p>
          <a:p>
            <a:r>
              <a:rPr lang="en-US" sz="2700"/>
              <a:t>Provides a list of some manual things to check</a:t>
            </a:r>
          </a:p>
          <a:p>
            <a:endParaRPr lang="en-US"/>
          </a:p>
        </p:txBody>
      </p:sp>
      <p:sp>
        <p:nvSpPr>
          <p:cNvPr id="4" name="Slide Number Placeholder 3">
            <a:extLst>
              <a:ext uri="{FF2B5EF4-FFF2-40B4-BE49-F238E27FC236}">
                <a16:creationId xmlns:a16="http://schemas.microsoft.com/office/drawing/2014/main" id="{B68C4B9E-E6E8-5F48-8232-881CACA2B0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903003432"/>
      </p:ext>
    </p:extLst>
  </p:cSld>
  <p:clrMapOvr>
    <a:masterClrMapping/>
  </p:clrMapOvr>
</p:sld>
</file>

<file path=ppt/theme/theme1.xml><?xml version="1.0" encoding="utf-8"?>
<a:theme xmlns:a="http://schemas.openxmlformats.org/drawingml/2006/main" name="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D8EF9E1E-396C-804D-AF33-947A141BB963}"/>
    </a:ext>
  </a:extLst>
</a:theme>
</file>

<file path=ppt/theme/theme2.xml><?xml version="1.0" encoding="utf-8"?>
<a:theme xmlns:a="http://schemas.openxmlformats.org/drawingml/2006/main" name="Content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800" dirty="0" smtClean="0">
            <a:solidFill>
              <a:srgbClr val="2075A4"/>
            </a:solidFill>
          </a:defRPr>
        </a:defPPr>
      </a:lstStyle>
    </a:txDef>
  </a:objectDefaults>
  <a:extraClrSchemeLst/>
  <a:extLst>
    <a:ext uri="{05A4C25C-085E-4340-85A3-A5531E510DB2}">
      <thm15:themeFamily xmlns:thm15="http://schemas.microsoft.com/office/thememl/2012/main" name="IAAF 2022 Presentation Template" id="{C8AFD6A6-9496-1F43-AA29-213F0FB301D6}" vid="{73015A22-F818-EE49-AAE1-7674B948D8A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6aa3f2d-47b8-4a75-a8f5-1c0f60bcb387">
      <Terms xmlns="http://schemas.microsoft.com/office/infopath/2007/PartnerControls"/>
    </lcf76f155ced4ddcb4097134ff3c332f>
    <TaxCatchAll xmlns="31062a0d-ede8-4112-b4bb-00a9c1bc8e1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B730AABDB1BD4D9A9535349D5EF5B7" ma:contentTypeVersion="15" ma:contentTypeDescription="Create a new document." ma:contentTypeScope="" ma:versionID="6fb394b54e7363eee322505b7e9ff01d">
  <xsd:schema xmlns:xsd="http://www.w3.org/2001/XMLSchema" xmlns:xs="http://www.w3.org/2001/XMLSchema" xmlns:p="http://schemas.microsoft.com/office/2006/metadata/properties" xmlns:ns2="16aa3f2d-47b8-4a75-a8f5-1c0f60bcb387" xmlns:ns3="d36856fe-d4a9-4f0b-87a7-8fa063632c32" xmlns:ns4="31062a0d-ede8-4112-b4bb-00a9c1bc8e16" targetNamespace="http://schemas.microsoft.com/office/2006/metadata/properties" ma:root="true" ma:fieldsID="d3d6acc7674756dc965fa627f324f799" ns2:_="" ns3:_="" ns4:_="">
    <xsd:import namespace="16aa3f2d-47b8-4a75-a8f5-1c0f60bcb387"/>
    <xsd:import namespace="d36856fe-d4a9-4f0b-87a7-8fa063632c32"/>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aa3f2d-47b8-4a75-a8f5-1c0f60bcb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6856fe-d4a9-4f0b-87a7-8fa063632c3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b91ae15-c7a4-4293-b595-6fb85f51c105}" ma:internalName="TaxCatchAll" ma:showField="CatchAllData" ma:web="d36856fe-d4a9-4f0b-87a7-8fa063632c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F1CA15-D092-4149-8245-46B368A1C0D7}">
  <ds:schemaRefs>
    <ds:schemaRef ds:uri="http://schemas.microsoft.com/sharepoint/v3/contenttype/forms"/>
  </ds:schemaRefs>
</ds:datastoreItem>
</file>

<file path=customXml/itemProps2.xml><?xml version="1.0" encoding="utf-8"?>
<ds:datastoreItem xmlns:ds="http://schemas.openxmlformats.org/officeDocument/2006/customXml" ds:itemID="{81C757DB-ADBF-4AED-9950-B41F423A01D4}">
  <ds:schemaRefs>
    <ds:schemaRef ds:uri="16aa3f2d-47b8-4a75-a8f5-1c0f60bcb387"/>
    <ds:schemaRef ds:uri="31062a0d-ede8-4112-b4bb-00a9c1bc8e1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7253985-278C-4F9B-A8C5-E0BC518F4BD8}">
  <ds:schemaRefs>
    <ds:schemaRef ds:uri="16aa3f2d-47b8-4a75-a8f5-1c0f60bcb387"/>
    <ds:schemaRef ds:uri="31062a0d-ede8-4112-b4bb-00a9c1bc8e16"/>
    <ds:schemaRef ds:uri="d36856fe-d4a9-4f0b-87a7-8fa063632c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Master Cover Slide</Template>
  <TotalTime>15</TotalTime>
  <Words>1720</Words>
  <Application>Microsoft Macintosh PowerPoint</Application>
  <PresentationFormat>Widescreen</PresentationFormat>
  <Paragraphs>362</Paragraphs>
  <Slides>38</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Helvetica Neue</vt:lpstr>
      <vt:lpstr>Noto Sans Symbols</vt:lpstr>
      <vt:lpstr>Verdana</vt:lpstr>
      <vt:lpstr>Master Cover Slide</vt:lpstr>
      <vt:lpstr>Content Layout</vt:lpstr>
      <vt:lpstr>Testing for Compliance:  A Comparison of Tools and Methods</vt:lpstr>
      <vt:lpstr>Overview</vt:lpstr>
      <vt:lpstr>Who are we? </vt:lpstr>
      <vt:lpstr>Poll #1</vt:lpstr>
      <vt:lpstr>ODDD’s Accessibility Goals</vt:lpstr>
      <vt:lpstr>2 Testing Types</vt:lpstr>
      <vt:lpstr>Automated and Manual Options</vt:lpstr>
      <vt:lpstr>Chat Question #1</vt:lpstr>
      <vt:lpstr>Automated Testing: Lighthouse</vt:lpstr>
      <vt:lpstr>Example: Lighthouse in Dev Tools</vt:lpstr>
      <vt:lpstr>Automated Testing: WAVE</vt:lpstr>
      <vt:lpstr>Automated Testing: WAVE Chrome Extension</vt:lpstr>
      <vt:lpstr>Automated Testing: Level Access</vt:lpstr>
      <vt:lpstr>Example: Level Access</vt:lpstr>
      <vt:lpstr>Automated Testing: Access Assistant (Level Access)</vt:lpstr>
      <vt:lpstr>Example: Access Assistant (Level Access)</vt:lpstr>
      <vt:lpstr>Example: Access Assistant (Level Access), continued</vt:lpstr>
      <vt:lpstr>Automated Testing: PDFs</vt:lpstr>
      <vt:lpstr>Automated Testing: Non-PDF documents  </vt:lpstr>
      <vt:lpstr>Manual Testing: Screen Readers</vt:lpstr>
      <vt:lpstr>Manual Testing: Trusted Tester</vt:lpstr>
      <vt:lpstr>Manual Testing: ANDI</vt:lpstr>
      <vt:lpstr>Example: ANDI </vt:lpstr>
      <vt:lpstr>Example: ACRT </vt:lpstr>
      <vt:lpstr>Manual Testing: Bespoke</vt:lpstr>
      <vt:lpstr>Criteria: Bespoke</vt:lpstr>
      <vt:lpstr>Findings: What each tool/method does and does not find</vt:lpstr>
      <vt:lpstr>Automated Comparison: Lighthouse, Level Access, Wave</vt:lpstr>
      <vt:lpstr>Manual Comparison: Trusted Tester, NVDA, Bespoke</vt:lpstr>
      <vt:lpstr>Automated Comparison: onrr.gov homepage</vt:lpstr>
      <vt:lpstr>Manual Comparison: onrr.gov homepage</vt:lpstr>
      <vt:lpstr>Onrr.gov homepage issues found </vt:lpstr>
      <vt:lpstr>Automated Comparison: revenuedate.doi.gov homepage</vt:lpstr>
      <vt:lpstr>Manual Comparison: revenuedata.doi.gov homepage</vt:lpstr>
      <vt:lpstr>Revenuedate.doi.gov homepage issues found </vt:lpstr>
      <vt:lpstr>What do we do with our results?</vt:lpstr>
      <vt:lpstr>Chat Question #2</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for Compliance: A Comparison of Tools and Methods</dc:title>
  <dc:subject/>
  <dc:creator/>
  <cp:keywords/>
  <dc:description/>
  <cp:lastModifiedBy>Michael Horton</cp:lastModifiedBy>
  <cp:revision>263</cp:revision>
  <dcterms:created xsi:type="dcterms:W3CDTF">2022-08-30T12:32:18Z</dcterms:created>
  <dcterms:modified xsi:type="dcterms:W3CDTF">2023-10-17T22:53:50Z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0x01010076B730AABDB1BD4D9A9535349D5EF5B7</vt:lpwstr>
  </property>
  <property fmtid="{D5CDD505-2E9C-101B-9397-08002B2CF9AE}" pid="4" name="MediaServiceImageTags">
    <vt:lpwstr/>
  </property>
</Properties>
</file>