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Lst>
  <p:notesMasterIdLst>
    <p:notesMasterId r:id="rId50"/>
  </p:notesMasterIdLst>
  <p:sldIdLst>
    <p:sldId id="256" r:id="rId6"/>
    <p:sldId id="316" r:id="rId7"/>
    <p:sldId id="259" r:id="rId8"/>
    <p:sldId id="260" r:id="rId9"/>
    <p:sldId id="265" r:id="rId10"/>
    <p:sldId id="266" r:id="rId11"/>
    <p:sldId id="267" r:id="rId12"/>
    <p:sldId id="269" r:id="rId13"/>
    <p:sldId id="261" r:id="rId14"/>
    <p:sldId id="268" r:id="rId15"/>
    <p:sldId id="277" r:id="rId16"/>
    <p:sldId id="271" r:id="rId17"/>
    <p:sldId id="273" r:id="rId18"/>
    <p:sldId id="288" r:id="rId19"/>
    <p:sldId id="289" r:id="rId20"/>
    <p:sldId id="290" r:id="rId21"/>
    <p:sldId id="293" r:id="rId22"/>
    <p:sldId id="294" r:id="rId23"/>
    <p:sldId id="298" r:id="rId24"/>
    <p:sldId id="296" r:id="rId25"/>
    <p:sldId id="295" r:id="rId26"/>
    <p:sldId id="291" r:id="rId27"/>
    <p:sldId id="297" r:id="rId28"/>
    <p:sldId id="300" r:id="rId29"/>
    <p:sldId id="301" r:id="rId30"/>
    <p:sldId id="302" r:id="rId31"/>
    <p:sldId id="303" r:id="rId32"/>
    <p:sldId id="278" r:id="rId33"/>
    <p:sldId id="304" r:id="rId34"/>
    <p:sldId id="308" r:id="rId35"/>
    <p:sldId id="309" r:id="rId36"/>
    <p:sldId id="281" r:id="rId37"/>
    <p:sldId id="282" r:id="rId38"/>
    <p:sldId id="314" r:id="rId39"/>
    <p:sldId id="283" r:id="rId40"/>
    <p:sldId id="264" r:id="rId41"/>
    <p:sldId id="263" r:id="rId42"/>
    <p:sldId id="313" r:id="rId43"/>
    <p:sldId id="315" r:id="rId44"/>
    <p:sldId id="286" r:id="rId45"/>
    <p:sldId id="275" r:id="rId46"/>
    <p:sldId id="279" r:id="rId47"/>
    <p:sldId id="274" r:id="rId48"/>
    <p:sldId id="287" r:id="rId49"/>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qgGVw2oa+8993I+jqBGvzHq75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1199" autoAdjust="0"/>
  </p:normalViewPr>
  <p:slideViewPr>
    <p:cSldViewPr snapToGrid="0">
      <p:cViewPr varScale="1">
        <p:scale>
          <a:sx n="89" d="100"/>
          <a:sy n="89" d="100"/>
        </p:scale>
        <p:origin x="552" y="78"/>
      </p:cViewPr>
      <p:guideLst>
        <p:guide orient="horz" pos="2160"/>
        <p:guide pos="3840"/>
      </p:guideLst>
    </p:cSldViewPr>
  </p:slideViewPr>
  <p:outlineViewPr>
    <p:cViewPr>
      <p:scale>
        <a:sx n="33" d="100"/>
        <a:sy n="33" d="100"/>
      </p:scale>
      <p:origin x="0" y="-11952"/>
    </p:cViewPr>
  </p:outlineViewPr>
  <p:notesTextViewPr>
    <p:cViewPr>
      <p:scale>
        <a:sx n="3" d="2"/>
        <a:sy n="3" d="2"/>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w3.org/TR/WCAG21/"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pilestone.com/pages/color-blindness-simulator-1" TargetMode="External"/><Relationship Id="rId5" Type="http://schemas.openxmlformats.org/officeDocument/2006/relationships/hyperlink" Target="https://colormax.org/color-blind-test/" TargetMode="External"/><Relationship Id="rId4" Type="http://schemas.openxmlformats.org/officeDocument/2006/relationships/hyperlink" Target="https://www.tpgi.com/color-contrast-checke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oet.diagramcenter.org/how.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hs.gov/web/section-508/making-files-accessible/checklist/aspa-dcd-general-office-document-file-508-checklist/index.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support.microsoft.com/en-us/office/video-create-accessible-file-names-4e73d73a-aedc-47af-88e4-8f2375a69fad" TargetMode="External"/><Relationship Id="rId5" Type="http://schemas.openxmlformats.org/officeDocument/2006/relationships/hyperlink" Target="https://ipo.info.yorku.ca/tool-and-tips/tip-sheet-6-naming-conventions-for-electronic-files-and-folders/" TargetMode="External"/><Relationship Id="rId4" Type="http://schemas.openxmlformats.org/officeDocument/2006/relationships/hyperlink" Target="https://guides.lib.purdue.edu/c.php?g=353013&amp;p=2378293"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youtu.be/zDHJrbfO164?si=_s0mjrQLSywikpci"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ebaim.org/resources/contrastchecker/" TargetMode="External"/><Relationship Id="rId3" Type="http://schemas.openxmlformats.org/officeDocument/2006/relationships/hyperlink" Target="https://oalmsps.od.nih.gov/DDO/CDMP/508/Accessible%20Design%20Training/Workbook-DesignPPT-Templates4Accessibility.docx" TargetMode="External"/><Relationship Id="rId7" Type="http://schemas.openxmlformats.org/officeDocument/2006/relationships/hyperlink" Target="https://www.w3.org/WAI/WCAG21/Understanding/contrast-minimum.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oalmsps.od.nih.gov/DDO/CDMP/508/Accessible%20Design%20Training/AccessibleColorCombinations.xlsx" TargetMode="External"/><Relationship Id="rId5" Type="http://schemas.openxmlformats.org/officeDocument/2006/relationships/hyperlink" Target="https://oalmsps.od.nih.gov/DDO/CDMP/508/Accessible%20Design%20Training/Workbook-AccessibleTemplateDesignCatalog.docx" TargetMode="External"/><Relationship Id="rId4" Type="http://schemas.openxmlformats.org/officeDocument/2006/relationships/hyperlink" Target="https://oalmsps.od.nih.gov/DDO/CDMP/508/Accessible%20Design%20Training/Catalog-AccessibleDesignLayouts-SampleFile.ppt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hs.gov/web/section-508/accessibility-checklist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r>
              <a:rPr lang="en-US" dirty="0"/>
              <a:t>Accessibility means that all people can perceive, understand, navigate, and interact with electronic information and be active, contributing members of the digital world.</a:t>
            </a:r>
          </a:p>
          <a:p>
            <a:r>
              <a:rPr lang="en-US" dirty="0"/>
              <a:t>Some require assistive technologies, whereas others rely on how you present the information. </a:t>
            </a:r>
          </a:p>
          <a:p>
            <a:r>
              <a:rPr lang="en-US" dirty="0"/>
              <a:t>For example, a person who is color-blind may not be able to see Red, Green, Blue, or Yellow. </a:t>
            </a:r>
          </a:p>
          <a:p>
            <a:r>
              <a:rPr lang="en-US" dirty="0"/>
              <a:t>This type of accessibility issue depends upon whether your document complies with the Color Contrast Requirement.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801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You will see the </a:t>
            </a: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Title Bar</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at the top of the window it displays the name of the application and the file currently in use. The </a:t>
            </a: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Quick Access</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menu options, the search field, and the presentation title are within the Title Bar.</a:t>
            </a:r>
          </a:p>
          <a:p>
            <a:endParaRPr lang="en-US" dirty="0"/>
          </a:p>
          <a:p>
            <a:pPr marL="0" marR="0" algn="l">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The </a:t>
            </a: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Menu Bar</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provides additional options and functions. The </a:t>
            </a: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Ribbon</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(Toolbar) contains a wide variety of formatting options.</a:t>
            </a:r>
          </a:p>
          <a:p>
            <a:pPr marL="0" marR="0" algn="l">
              <a:lnSpc>
                <a:spcPct val="115000"/>
              </a:lnSpc>
              <a:spcBef>
                <a:spcPts val="0"/>
              </a:spcBef>
              <a:spcAft>
                <a:spcPts val="1000"/>
              </a:spcAft>
            </a:pPr>
            <a:endParaRPr lang="en-US" sz="1800" b="1" dirty="0">
              <a:effectLst/>
              <a:latin typeface="Roboto" panose="02000000000000000000" pitchFamily="2"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1000"/>
              </a:spcAft>
            </a:pP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Placeholder</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s are containers placed on the slide layout to distinguish between titles, text, pictures, SmartArt, etc.</a:t>
            </a:r>
          </a:p>
          <a:p>
            <a:pPr marL="0" marR="0" algn="l">
              <a:lnSpc>
                <a:spcPct val="115000"/>
              </a:lnSpc>
              <a:spcBef>
                <a:spcPts val="0"/>
              </a:spcBef>
              <a:spcAft>
                <a:spcPts val="1000"/>
              </a:spcAft>
            </a:pPr>
            <a:endParaRPr lang="en-US" sz="1800" b="1" dirty="0">
              <a:effectLst/>
              <a:latin typeface="Roboto" panose="02000000000000000000" pitchFamily="2"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1000"/>
              </a:spcAft>
            </a:pP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Status Bar</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 Located at the bottom of the screen. When activated, it provides access to the Accessibility Checker Inspection Results. Icons appear on the status bar’s right, allowing users to toggle between various views. </a:t>
            </a:r>
          </a:p>
          <a:p>
            <a:pPr marL="0" marR="0" algn="l">
              <a:lnSpc>
                <a:spcPct val="115000"/>
              </a:lnSpc>
              <a:spcBef>
                <a:spcPts val="0"/>
              </a:spcBef>
              <a:spcAft>
                <a:spcPts val="1000"/>
              </a:spcAft>
            </a:pPr>
            <a:endParaRPr lang="en-US" sz="1800" dirty="0">
              <a:effectLst/>
              <a:latin typeface="Roboto" panose="02000000000000000000" pitchFamily="2"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There are several </a:t>
            </a: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views</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in PowerPoint – </a:t>
            </a:r>
          </a:p>
          <a:p>
            <a:pPr marL="342900" marR="0" lvl="0" indent="-342900" algn="l">
              <a:lnSpc>
                <a:spcPct val="150000"/>
              </a:lnSpc>
              <a:spcBef>
                <a:spcPts val="0"/>
              </a:spcBef>
              <a:spcAft>
                <a:spcPts val="0"/>
              </a:spcAft>
              <a:buFont typeface="Symbol" panose="05050102010706020507" pitchFamily="18" charset="2"/>
              <a:buBlip>
                <a:blip r:embed="rId3"/>
              </a:buBlip>
            </a:pP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Normal</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 view is the editing mode where you’ll work most frequently. Also known as the Normal view.</a:t>
            </a:r>
          </a:p>
          <a:p>
            <a:pPr marL="342900" marR="0" lvl="0" indent="-342900" algn="l">
              <a:lnSpc>
                <a:spcPct val="150000"/>
              </a:lnSpc>
              <a:spcBef>
                <a:spcPts val="0"/>
              </a:spcBef>
              <a:spcAft>
                <a:spcPts val="0"/>
              </a:spcAft>
              <a:buFont typeface="Symbol" panose="05050102010706020507" pitchFamily="18" charset="2"/>
              <a:buBlip>
                <a:blip r:embed="rId3"/>
              </a:buBlip>
            </a:pP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Outline</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a:t>
            </a: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View</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 Outline View works well with Assistive Technology. </a:t>
            </a:r>
          </a:p>
          <a:p>
            <a:pPr marL="742950" marR="0" lvl="1" indent="-285750" algn="l">
              <a:lnSpc>
                <a:spcPct val="150000"/>
              </a:lnSpc>
              <a:spcBef>
                <a:spcPts val="0"/>
              </a:spcBef>
              <a:spcAft>
                <a:spcPts val="0"/>
              </a:spcAft>
              <a:buFont typeface="Courier New" panose="02070309020205020404" pitchFamily="49" charset="0"/>
              <a:buChar char="o"/>
            </a:pP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The Outline View displays only text on your slides, not pictures or other graphical items. </a:t>
            </a:r>
          </a:p>
          <a:p>
            <a:pPr marL="742950" marR="0" lvl="1" indent="-285750" algn="l">
              <a:lnSpc>
                <a:spcPct val="150000"/>
              </a:lnSpc>
              <a:spcBef>
                <a:spcPts val="0"/>
              </a:spcBef>
              <a:spcAft>
                <a:spcPts val="0"/>
              </a:spcAft>
              <a:buFont typeface="Courier New" panose="02070309020205020404" pitchFamily="49" charset="0"/>
              <a:buChar char="o"/>
            </a:pP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Excellent for printing.</a:t>
            </a:r>
          </a:p>
          <a:p>
            <a:pPr marL="342900" marR="0" lvl="0" indent="-342900" algn="l">
              <a:lnSpc>
                <a:spcPct val="150000"/>
              </a:lnSpc>
              <a:spcBef>
                <a:spcPts val="0"/>
              </a:spcBef>
              <a:spcAft>
                <a:spcPts val="0"/>
              </a:spcAft>
              <a:buFont typeface="Symbol" panose="05050102010706020507" pitchFamily="18" charset="2"/>
              <a:buBlip>
                <a:blip r:embed="rId3"/>
              </a:buBlip>
            </a:pP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Slide</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a:t>
            </a: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Sorter</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a:t>
            </a: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View</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 displays all the slides in your presentation.</a:t>
            </a:r>
          </a:p>
          <a:p>
            <a:pPr marL="342900" marR="0" lvl="0" indent="-342900" algn="l">
              <a:lnSpc>
                <a:spcPct val="150000"/>
              </a:lnSpc>
              <a:spcBef>
                <a:spcPts val="0"/>
              </a:spcBef>
              <a:spcAft>
                <a:spcPts val="0"/>
              </a:spcAft>
              <a:buFont typeface="Symbol" panose="05050102010706020507" pitchFamily="18" charset="2"/>
              <a:buBlip>
                <a:blip r:embed="rId3"/>
              </a:buBlip>
            </a:pP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Notes</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a:t>
            </a: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Page</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 The Notes pane is located beneath the slide window. Print your notes or include them in a presentation.</a:t>
            </a:r>
          </a:p>
          <a:p>
            <a:pPr marL="342900" marR="0" lvl="0" indent="-342900" algn="l">
              <a:lnSpc>
                <a:spcPct val="150000"/>
              </a:lnSpc>
              <a:spcBef>
                <a:spcPts val="0"/>
              </a:spcBef>
              <a:spcAft>
                <a:spcPts val="0"/>
              </a:spcAft>
              <a:buFont typeface="Symbol" panose="05050102010706020507" pitchFamily="18" charset="2"/>
              <a:buBlip>
                <a:blip r:embed="rId3"/>
              </a:buBlip>
            </a:pP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Reading View</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 It displays the presentation in a full screen like </a:t>
            </a: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Slide Show</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a:t>
            </a: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F5</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(shortcut key)] view, and it includes a few simple controls to make it easy to flip through the slides.</a:t>
            </a:r>
          </a:p>
          <a:p>
            <a:pPr marL="342900" marR="0" lvl="0" indent="-342900" algn="l">
              <a:lnSpc>
                <a:spcPct val="150000"/>
              </a:lnSpc>
              <a:spcBef>
                <a:spcPts val="0"/>
              </a:spcBef>
              <a:spcAft>
                <a:spcPts val="600"/>
              </a:spcAft>
              <a:buFont typeface="Symbol" panose="05050102010706020507" pitchFamily="18" charset="2"/>
              <a:buBlip>
                <a:blip r:embed="rId3"/>
              </a:buBlip>
            </a:pPr>
            <a:r>
              <a:rPr lang="en-US" sz="1200" b="1" dirty="0">
                <a:effectLst/>
                <a:latin typeface="Arial Nova Cond" panose="020B0506020202020204" pitchFamily="34" charset="0"/>
                <a:ea typeface="Times New Roman" panose="02020603050405020304" pitchFamily="18" charset="0"/>
                <a:cs typeface="Times New Roman" panose="02020603050405020304" pitchFamily="18" charset="0"/>
              </a:rPr>
              <a:t>Slide Master</a:t>
            </a:r>
            <a:r>
              <a:rPr lang="en-US" sz="1200" dirty="0">
                <a:effectLst/>
                <a:latin typeface="Arial Nova Cond" panose="020B0506020202020204" pitchFamily="34" charset="0"/>
                <a:ea typeface="Times New Roman" panose="02020603050405020304" pitchFamily="18" charset="0"/>
                <a:cs typeface="Times New Roman" panose="02020603050405020304" pitchFamily="18" charset="0"/>
              </a:rPr>
              <a:t> –The Slide Master view allows you to make global style changes throughout the presentation.</a:t>
            </a:r>
          </a:p>
          <a:p>
            <a:pPr marL="0" marR="0" algn="l">
              <a:lnSpc>
                <a:spcPct val="115000"/>
              </a:lnSpc>
              <a:spcBef>
                <a:spcPts val="0"/>
              </a:spcBef>
              <a:spcAft>
                <a:spcPts val="1000"/>
              </a:spcAft>
            </a:pPr>
            <a:endParaRPr lang="en-US" sz="1800" dirty="0">
              <a:effectLst/>
              <a:latin typeface="Roboto" panose="02000000000000000000" pitchFamily="2"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9677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b="1" dirty="0"/>
              <a:t>View</a:t>
            </a:r>
            <a:r>
              <a:rPr lang="en-US" dirty="0"/>
              <a:t> &gt; </a:t>
            </a:r>
            <a:r>
              <a:rPr lang="en-US" b="1" dirty="0"/>
              <a:t>Slide Master </a:t>
            </a:r>
            <a:r>
              <a:rPr lang="en-US" dirty="0"/>
              <a:t>to activate the Master Slide view.</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084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Use relative units for font size Large Point 18pt minimum for PowerPoint.</a:t>
            </a:r>
          </a:p>
          <a:p>
            <a:r>
              <a:rPr lang="en-US" sz="1600" dirty="0"/>
              <a:t>Limit font variations such as bold (strong), italics (emphasis), and ALL CAPITAL LETTERS.</a:t>
            </a:r>
          </a:p>
          <a:p>
            <a:r>
              <a:rPr lang="en-US" sz="1600" dirty="0"/>
              <a:t>Don’t rely on the appearance of the font (color, shape, font variation, placement, etc.) to convey meaning.</a:t>
            </a:r>
          </a:p>
          <a:p>
            <a:r>
              <a:rPr lang="en-US" sz="1600" dirty="0"/>
              <a:t>Avoid blinking or moving text.</a:t>
            </a:r>
          </a:p>
          <a:p>
            <a:pPr marL="457200" marR="0" lvl="1" algn="just">
              <a:lnSpc>
                <a:spcPct val="150000"/>
              </a:lnSpc>
              <a:spcBef>
                <a:spcPts val="0"/>
              </a:spcBef>
              <a:spcAft>
                <a:spcPts val="600"/>
              </a:spcAft>
            </a:pPr>
            <a:r>
              <a:rPr lang="en-US" sz="1600" dirty="0">
                <a:effectLst/>
                <a:latin typeface="Arial Nova Cond" panose="020B0506020202020204" pitchFamily="34" charset="0"/>
                <a:ea typeface="Times New Roman" panose="02020603050405020304" pitchFamily="18" charset="0"/>
                <a:cs typeface="Times New Roman" panose="02020603050405020304" pitchFamily="18" charset="0"/>
              </a:rPr>
              <a:t>Your font choice can positively or negatively impact the person reading your printed and digital communications.  Some fonts are easier to read than others; the right font can help get the message across if chosen well.</a:t>
            </a:r>
          </a:p>
          <a:p>
            <a:pPr marL="457200" marR="0" lvl="1" algn="just">
              <a:lnSpc>
                <a:spcPct val="150000"/>
              </a:lnSpc>
              <a:spcBef>
                <a:spcPts val="0"/>
              </a:spcBef>
              <a:spcAft>
                <a:spcPts val="600"/>
              </a:spcAft>
            </a:pPr>
            <a:r>
              <a:rPr lang="en-US" sz="1600" dirty="0">
                <a:effectLst/>
                <a:latin typeface="Arial Nova Cond" panose="020B0506020202020204" pitchFamily="34" charset="0"/>
                <a:ea typeface="Times New Roman" panose="02020603050405020304" pitchFamily="18" charset="0"/>
                <a:cs typeface="Times New Roman" panose="02020603050405020304" pitchFamily="18" charset="0"/>
              </a:rPr>
              <a:t>Many people don’t know that some fonts can be inaccessible to disabled people, particularly those with visual or learning disabilities. </a:t>
            </a:r>
          </a:p>
          <a:p>
            <a:pPr marL="457200" marR="0" lvl="1" algn="just">
              <a:lnSpc>
                <a:spcPct val="150000"/>
              </a:lnSpc>
              <a:spcBef>
                <a:spcPts val="0"/>
              </a:spcBef>
              <a:spcAft>
                <a:spcPts val="600"/>
              </a:spcAft>
            </a:pPr>
            <a:r>
              <a:rPr lang="en-US" sz="1600" dirty="0">
                <a:effectLst/>
                <a:latin typeface="Arial Nova Cond" panose="020B0506020202020204" pitchFamily="34" charset="0"/>
                <a:ea typeface="Times New Roman" panose="02020603050405020304" pitchFamily="18" charset="0"/>
                <a:cs typeface="Times New Roman" panose="02020603050405020304" pitchFamily="18" charset="0"/>
              </a:rPr>
              <a:t>If a font is designed differently, it might make it easier for the reader to distinguish between letter shapes, ultimately making it hard or impossible to understand what is written.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990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pc="112" dirty="0">
                <a:latin typeface="Arial Nova Cond" panose="020B0506020202020204" pitchFamily="34" charset="0"/>
                <a:ea typeface="Calibri" panose="020F0502020204030204" pitchFamily="34" charset="0"/>
                <a:cs typeface="Times New Roman" panose="02020603050405020304" pitchFamily="18" charset="0"/>
              </a:rPr>
              <a:t>Success Criterion 1.4.3 applies except for the following:</a:t>
            </a:r>
          </a:p>
          <a:p>
            <a:pPr marL="115034">
              <a:spcAft>
                <a:spcPts val="816"/>
              </a:spcAft>
              <a:tabLst>
                <a:tab pos="1399855" algn="l"/>
              </a:tabLst>
            </a:pPr>
            <a:r>
              <a:rPr lang="en-US" b="1" spc="112" dirty="0">
                <a:latin typeface="Arial Nova Cond" panose="020B0506020202020204" pitchFamily="34" charset="0"/>
                <a:ea typeface="Calibri" panose="020F0502020204030204" pitchFamily="34" charset="0"/>
                <a:cs typeface="Times New Roman" panose="02020603050405020304" pitchFamily="18" charset="0"/>
              </a:rPr>
              <a:t>Large Text </a:t>
            </a:r>
            <a:r>
              <a:rPr lang="en-US" spc="112" dirty="0">
                <a:latin typeface="Arial Nova Cond" panose="020B0506020202020204" pitchFamily="34" charset="0"/>
                <a:ea typeface="Calibri" panose="020F0502020204030204" pitchFamily="34" charset="0"/>
                <a:cs typeface="Times New Roman" panose="02020603050405020304" pitchFamily="18" charset="0"/>
              </a:rPr>
              <a:t>- Large-scale text and images of large-scale text have a contrast ratio of at least 3:1.</a:t>
            </a:r>
          </a:p>
          <a:p>
            <a:pPr marL="115034">
              <a:spcAft>
                <a:spcPts val="816"/>
              </a:spcAft>
              <a:tabLst>
                <a:tab pos="1399855" algn="l"/>
              </a:tabLst>
            </a:pPr>
            <a:r>
              <a:rPr lang="en-US" b="1" spc="112" dirty="0">
                <a:latin typeface="Arial Nova Cond" panose="020B0506020202020204" pitchFamily="34" charset="0"/>
                <a:ea typeface="Calibri" panose="020F0502020204030204" pitchFamily="34" charset="0"/>
                <a:cs typeface="Times New Roman" panose="02020603050405020304" pitchFamily="18" charset="0"/>
              </a:rPr>
              <a:t>Incidental</a:t>
            </a:r>
            <a:r>
              <a:rPr lang="en-US" spc="112" dirty="0">
                <a:latin typeface="Arial Nova Cond" panose="020B0506020202020204" pitchFamily="34" charset="0"/>
                <a:ea typeface="Calibri" panose="020F0502020204030204" pitchFamily="34" charset="0"/>
                <a:cs typeface="Times New Roman" panose="02020603050405020304" pitchFamily="18" charset="0"/>
              </a:rPr>
              <a:t> - Text or images of text that are part of an inactive user interface component, that are pure decoration, that are not visible to anyone, or that are part of a picture that contains significant other visual content, have no contrast requirement.</a:t>
            </a:r>
          </a:p>
          <a:p>
            <a:pPr marL="115034">
              <a:spcAft>
                <a:spcPts val="816"/>
              </a:spcAft>
              <a:tabLst>
                <a:tab pos="1399855" algn="l"/>
              </a:tabLst>
            </a:pPr>
            <a:r>
              <a:rPr lang="en-US" b="1" spc="112" dirty="0">
                <a:latin typeface="Arial Nova Cond" panose="020B0506020202020204" pitchFamily="34" charset="0"/>
                <a:ea typeface="Calibri" panose="020F0502020204030204" pitchFamily="34" charset="0"/>
                <a:cs typeface="Times New Roman" panose="02020603050405020304" pitchFamily="18" charset="0"/>
              </a:rPr>
              <a:t>Logotypes</a:t>
            </a:r>
            <a:r>
              <a:rPr lang="en-US" spc="112" dirty="0">
                <a:latin typeface="Arial Nova Cond" panose="020B0506020202020204" pitchFamily="34" charset="0"/>
                <a:ea typeface="Calibri" panose="020F0502020204030204" pitchFamily="34" charset="0"/>
                <a:cs typeface="Times New Roman" panose="02020603050405020304" pitchFamily="18" charset="0"/>
              </a:rPr>
              <a:t> - Text that is part of a logo or brand name has no contrast requirement.</a:t>
            </a:r>
          </a:p>
          <a:p>
            <a:pPr defTabSz="933237">
              <a:defRPr/>
            </a:pPr>
            <a:r>
              <a:rPr lang="en-US" spc="112" dirty="0">
                <a:latin typeface="Arial Nova Cond" panose="020B0506020202020204" pitchFamily="34" charset="0"/>
                <a:ea typeface="Calibri" panose="020F0502020204030204" pitchFamily="34" charset="0"/>
                <a:cs typeface="Times New Roman" panose="02020603050405020304" pitchFamily="18" charset="0"/>
              </a:rPr>
              <a:t>Color Contrast Requirement – </a:t>
            </a:r>
            <a:r>
              <a:rPr lang="en-US" u="sng" spc="112" dirty="0">
                <a:latin typeface="Arial Nova Cond" panose="020B0506020202020204" pitchFamily="34" charset="0"/>
                <a:ea typeface="Calibri" panose="020F0502020204030204" pitchFamily="34" charset="0"/>
                <a:cs typeface="Times New Roman" panose="02020603050405020304" pitchFamily="18" charset="0"/>
                <a:hlinkClick r:id="rId3" tooltip="Web Content Accessibility Guidelines (WCAG)"/>
              </a:rPr>
              <a:t>WCAG</a:t>
            </a:r>
            <a:r>
              <a:rPr lang="en-US" spc="112" dirty="0">
                <a:latin typeface="Arial Nova Cond" panose="020B0506020202020204" pitchFamily="34" charset="0"/>
                <a:ea typeface="Calibri" panose="020F0502020204030204" pitchFamily="34" charset="0"/>
                <a:cs typeface="Times New Roman" panose="02020603050405020304" pitchFamily="18" charset="0"/>
              </a:rPr>
              <a:t> 1.4.3</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600" spc="110" dirty="0">
                <a:latin typeface="Arial Nova Cond" panose="020B0506020202020204" pitchFamily="34" charset="0"/>
                <a:ea typeface="Calibri" panose="020F0502020204030204" pitchFamily="34" charset="0"/>
                <a:cs typeface="Times New Roman" panose="02020603050405020304" pitchFamily="18" charset="0"/>
              </a:rPr>
              <a:t>Success Criterion </a:t>
            </a:r>
            <a:r>
              <a:rPr lang="en-US" sz="1600" b="1" u="sng" spc="110" dirty="0">
                <a:latin typeface="Arial Nova Cond" panose="020B0506020202020204" pitchFamily="34" charset="0"/>
                <a:ea typeface="Calibri" panose="020F0502020204030204" pitchFamily="34" charset="0"/>
                <a:cs typeface="Times New Roman" panose="02020603050405020304" pitchFamily="18" charset="0"/>
                <a:hlinkClick r:id="rId4"/>
              </a:rPr>
              <a:t>1.4.1 Use of Color</a:t>
            </a:r>
            <a:r>
              <a:rPr lang="en-US" sz="1600" spc="110" dirty="0">
                <a:latin typeface="Arial Nova Cond" panose="020B0506020202020204" pitchFamily="34" charset="0"/>
                <a:ea typeface="Calibri" panose="020F0502020204030204" pitchFamily="34" charset="0"/>
                <a:cs typeface="Times New Roman" panose="02020603050405020304" pitchFamily="18" charset="0"/>
              </a:rPr>
              <a:t> (Level A): Color is not the only visual means of conveying information, indicating an action, prompting a response, or distinguishing a visual element.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849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WebAIM Color Contrast Checker - </a:t>
            </a:r>
            <a:r>
              <a:rPr lang="en-US" dirty="0">
                <a:hlinkClick r:id="rId3"/>
              </a:rPr>
              <a:t>https://webaim.org/resources/contrastchecker/</a:t>
            </a:r>
            <a:endParaRPr lang="en-US" sz="16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Colour Contrast Analyzer (download) - </a:t>
            </a:r>
            <a:r>
              <a:rPr lang="en-US" dirty="0">
                <a:hlinkClick r:id="rId4"/>
              </a:rPr>
              <a:t>https://www.tpgi.com/color-contrast-checker/</a:t>
            </a:r>
            <a:endParaRPr lang="en-US" sz="16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Color Blind Test - </a:t>
            </a:r>
            <a:r>
              <a:rPr lang="en-US" dirty="0">
                <a:hlinkClick r:id="rId5"/>
              </a:rPr>
              <a:t>https://colormax.org/color-blind-test/</a:t>
            </a:r>
            <a:endParaRPr lang="en-US" sz="16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Color Blind Simulator - </a:t>
            </a:r>
            <a:r>
              <a:rPr lang="en-US" dirty="0">
                <a:hlinkClick r:id="rId6"/>
              </a:rPr>
              <a:t>https://pilestone.com/pages/color-blindness-simulator-1</a:t>
            </a:r>
            <a:endParaRPr lang="en-US" sz="1600" b="0" i="0" u="none" strike="noStrike" dirty="0">
              <a:solidFill>
                <a:srgbClr val="000000"/>
              </a:solidFill>
              <a:effectLst/>
              <a:latin typeface="+mn-lt"/>
            </a:endParaRPr>
          </a:p>
          <a:p>
            <a:r>
              <a:rPr lang="en-US" sz="1600" b="0" i="0" u="none" strike="noStrike" dirty="0">
                <a:solidFill>
                  <a:srgbClr val="000000"/>
                </a:solidFill>
                <a:effectLst/>
                <a:latin typeface="+mn-lt"/>
              </a:rPr>
              <a:t>Accessible Color Combinations – Cheat Sheet - https://oalmsps.od.nih.gov/DDO/CDMP/508/Accessible%20Design%20Training/AccessibleColorCombinations.xlsx</a:t>
            </a:r>
          </a:p>
          <a:p>
            <a:r>
              <a:rPr lang="en-US" sz="1600" b="0" i="0" u="none" strike="noStrike" dirty="0">
                <a:solidFill>
                  <a:srgbClr val="000000"/>
                </a:solidFill>
                <a:effectLst/>
                <a:latin typeface="+mn-lt"/>
              </a:rPr>
              <a:t>At sign-in select windows authentication.</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27941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618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solidFill>
                  <a:srgbClr val="1E1E1E"/>
                </a:solidFill>
                <a:effectLst/>
                <a:latin typeface="Segoe UI" panose="020B0502040204020203" pitchFamily="34" charset="0"/>
              </a:rPr>
              <a:t>People who have dyslexia describe seeing text merge or distort.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4511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solidFill>
                  <a:srgbClr val="1E1E1E"/>
                </a:solidFill>
                <a:effectLst/>
                <a:latin typeface="Segoe UI" panose="020B0502040204020203" pitchFamily="34" charset="0"/>
              </a:rPr>
              <a:t>People who have dyslexia describe seeing text merge or distort.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200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solidFill>
                  <a:srgbClr val="1E1E1E"/>
                </a:solidFill>
                <a:effectLst/>
                <a:latin typeface="Segoe UI" panose="020B0502040204020203" pitchFamily="34" charset="0"/>
              </a:rPr>
              <a:t>People who have dyslexia describe seeing text merge or distort.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934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7214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8543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solidFill>
                  <a:srgbClr val="1E1E1E"/>
                </a:solidFill>
                <a:effectLst/>
                <a:latin typeface="Segoe UI" panose="020B0502040204020203" pitchFamily="34" charset="0"/>
              </a:rPr>
              <a:t>The workbook includes instructions for correcting issues found in the Accessibility Checker, common issues identify in the HHS Checklist, as well as distribution and packaging information for the template designer and author.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98469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Alternative text (i.e., "alt-text") must always be informative and descriptive of the content in the image. It can have character and humor, but it must still be informative and descriptive. Alt text is not a place to add easter eggs or jokes for sighted users.</a:t>
            </a:r>
          </a:p>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Wherever you use images, use alt-text to describe images for people who can't see them. This is useful for:</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People who are blind or have low vision; their screen reader will read aloud the image description instead of just saying "Image."  </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People with network problems; when images fail to load, alt-text clarifies what they might otherwise miss.</a:t>
            </a:r>
          </a:p>
          <a:p>
            <a:pPr marL="342900" marR="0" lvl="0" indent="-342900" algn="just">
              <a:lnSpc>
                <a:spcPct val="150000"/>
              </a:lnSpc>
              <a:spcBef>
                <a:spcPts val="0"/>
              </a:spcBef>
              <a:spcAft>
                <a:spcPts val="60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Course designers and instructors, thinking about succinct alt-text helps you think about why you're using the image in the first place.</a:t>
            </a:r>
          </a:p>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The writer needs the following:</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Detailed knowledge of the subject matter.</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Good writing skills and an excellent command of the vocabulary associated with the subject.</a:t>
            </a:r>
          </a:p>
          <a:p>
            <a:pPr marL="342900" marR="0" lvl="0" indent="-342900" algn="just">
              <a:lnSpc>
                <a:spcPct val="150000"/>
              </a:lnSpc>
              <a:spcBef>
                <a:spcPts val="0"/>
              </a:spcBef>
              <a:spcAft>
                <a:spcPts val="60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A review/edit process. Descriptions should be reviewed for accuracy and grammar by someone other than the original writer (and the technical staff).</a:t>
            </a:r>
          </a:p>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Engage your content owners, especially your scientists and researchers, who may need to be better versed with Section 508. </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Sell them on their engagement – greater accessibility equals greater exposure. </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Remind them that Section 508 is not about lowering the quality of their content but making it available to a broader audience – academic credentials are still required. </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If it takes an MD/Ph.D. to understand the content, the blind person or persons with other disabilities still need an MD/Ph.D. </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Get buy-in from the content owners.</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In addition, follow the general rules for applying alternate text – for example.</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Context - Survey the text surrounding an image to understand how it fits into the bigger picture.</a:t>
            </a:r>
          </a:p>
          <a:p>
            <a:pPr marL="342900" marR="0" lvl="0" indent="-342900" algn="just">
              <a:lnSpc>
                <a:spcPct val="150000"/>
              </a:lnSpc>
              <a:spcBef>
                <a:spcPts val="0"/>
              </a:spcBef>
              <a:spcAft>
                <a:spcPts val="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Use context to decide which basic concepts and terms have already been explained and avoid repetition of explanations.</a:t>
            </a:r>
          </a:p>
          <a:p>
            <a:pPr marL="342900" marR="0" lvl="0" indent="-342900" algn="just">
              <a:lnSpc>
                <a:spcPct val="150000"/>
              </a:lnSpc>
              <a:spcBef>
                <a:spcPts val="0"/>
              </a:spcBef>
              <a:spcAft>
                <a:spcPts val="600"/>
              </a:spcAft>
              <a:buFont typeface="Wingdings" panose="05000000000000000000" pitchFamily="2" charset="2"/>
              <a:buChar char=""/>
            </a:pPr>
            <a:r>
              <a:rPr lang="en-US" sz="1800" dirty="0">
                <a:effectLst/>
                <a:latin typeface="Arial Nova Cond" panose="020B0506020202020204" pitchFamily="34" charset="0"/>
                <a:ea typeface="Times New Roman" panose="02020603050405020304" pitchFamily="18" charset="0"/>
                <a:cs typeface="Times New Roman" panose="02020603050405020304" pitchFamily="18" charset="0"/>
              </a:rPr>
              <a:t>Use vocabulary and phrases appropriate for the reader.</a:t>
            </a:r>
          </a:p>
          <a:p>
            <a:pPr marL="457200" marR="0" algn="just">
              <a:lnSpc>
                <a:spcPct val="115000"/>
              </a:lnSpc>
              <a:spcBef>
                <a:spcPts val="0"/>
              </a:spcBef>
              <a:spcAft>
                <a:spcPts val="1000"/>
              </a:spcAft>
            </a:pP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Concise</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 More is NOT better – be succinct. Most images can be described in two or three sentences. For more complex information, provide an accessible alternative.</a:t>
            </a:r>
          </a:p>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Don’t repeat information presented in the primary or adjacent texts. Instead, direct readers to existing descriptions (e.g., captions).</a:t>
            </a:r>
          </a:p>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Include color only when it is significant (e.g., arbitrary colors assigned for elements of bar graphs and line charts need not be specified).</a:t>
            </a:r>
          </a:p>
          <a:p>
            <a:pPr marL="457200" marR="0" algn="just">
              <a:lnSpc>
                <a:spcPct val="115000"/>
              </a:lnSpc>
              <a:spcBef>
                <a:spcPts val="0"/>
              </a:spcBef>
              <a:spcAft>
                <a:spcPts val="1000"/>
              </a:spcAft>
            </a:pP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Tone &amp; Language</a:t>
            </a:r>
            <a:endParaRPr lang="en-US" sz="1800" dirty="0">
              <a:effectLst/>
              <a:latin typeface="Roboto" panose="02000000000000000000" pitchFamily="2"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Use active verbs in the present tense.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85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This list doesn’t begin to identify all elements that require alternative text. To learn how to apply alt text to non-textual content, use the POET Training tool to help you understand how to describe the content. I highly recommend using the POET Training Tool.</a:t>
            </a:r>
          </a:p>
          <a:p>
            <a:pPr defTabSz="933237">
              <a:defRPr/>
            </a:pPr>
            <a:endParaRPr lang="en-US" dirty="0"/>
          </a:p>
          <a:p>
            <a:pPr defTabSz="933237">
              <a:defRPr/>
            </a:pPr>
            <a:r>
              <a:rPr lang="en-US" dirty="0"/>
              <a:t>Provide the student’s URL: </a:t>
            </a:r>
            <a:r>
              <a:rPr lang="en-US" dirty="0">
                <a:hlinkClick r:id="rId3"/>
              </a:rPr>
              <a:t>https://poet.diagramcenter.org/how.html</a:t>
            </a:r>
            <a:r>
              <a:rPr lang="en-US" dirty="0"/>
              <a:t> – </a:t>
            </a:r>
          </a:p>
          <a:p>
            <a:pPr defTabSz="933237">
              <a:defRPr/>
            </a:pPr>
            <a:endParaRPr lang="en-US" dirty="0"/>
          </a:p>
          <a:p>
            <a:pPr defTabSz="933237">
              <a:defRPr/>
            </a:pPr>
            <a:r>
              <a:rPr lang="en-US" dirty="0"/>
              <a:t>This tool provides various content. It walks users through how to describe specific content by providing examples and opportunities to write alt text.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21989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only time that you would set the Language in a Template is when the entire presentation will be created in another language.</a:t>
            </a:r>
          </a:p>
          <a:p>
            <a:r>
              <a:rPr lang="en-US" sz="2400" dirty="0"/>
              <a:t>Microsoft PowerPoint Language setting defaults to English. If the presentation is in a language other than English, follow the steps below.</a:t>
            </a:r>
          </a:p>
          <a:p>
            <a:pPr lvl="1">
              <a:buFont typeface="Courier New" panose="02070309020205020404" pitchFamily="49" charset="0"/>
              <a:buChar char="o"/>
            </a:pPr>
            <a:r>
              <a:rPr lang="en-US" sz="2200" dirty="0"/>
              <a:t>Click Review &gt; Language &gt; Language Preferences &gt; Add a Language &gt; click OK.</a:t>
            </a:r>
          </a:p>
          <a:p>
            <a:pPr lvl="1">
              <a:buFont typeface="Courier New" panose="02070309020205020404" pitchFamily="49" charset="0"/>
              <a:buChar char="o"/>
            </a:pPr>
            <a:r>
              <a:rPr lang="en-US" sz="2200" dirty="0"/>
              <a:t>Click OK on the message – Please restart Office so your language changes can occur.</a:t>
            </a:r>
          </a:p>
          <a:p>
            <a:r>
              <a:rPr lang="en-US" sz="2400" dirty="0"/>
              <a:t>If the presentation is part English and another language, set the Proofing Language.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3428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just">
              <a:lnSpc>
                <a:spcPct val="115000"/>
              </a:lnSpc>
              <a:spcBef>
                <a:spcPts val="0"/>
              </a:spcBef>
              <a:spcAft>
                <a:spcPts val="1000"/>
              </a:spcAft>
            </a:pPr>
            <a:r>
              <a:rPr lang="en-US" sz="1200" dirty="0">
                <a:effectLst/>
                <a:latin typeface="Roboto" panose="02000000000000000000" pitchFamily="2" charset="0"/>
                <a:ea typeface="Times New Roman" panose="02020603050405020304" pitchFamily="18" charset="0"/>
                <a:cs typeface="Times New Roman" panose="02020603050405020304" pitchFamily="18" charset="0"/>
              </a:rPr>
              <a:t>A file naming convention is a framework for naming your files in a way that describes what they contain and how they relate to other files.</a:t>
            </a:r>
          </a:p>
          <a:p>
            <a:pPr marL="457200" marR="0" algn="just">
              <a:lnSpc>
                <a:spcPct val="115000"/>
              </a:lnSpc>
              <a:spcBef>
                <a:spcPts val="0"/>
              </a:spcBef>
              <a:spcAft>
                <a:spcPts val="1000"/>
              </a:spcAft>
            </a:pPr>
            <a:r>
              <a:rPr lang="en-US" sz="1200" dirty="0">
                <a:effectLst/>
                <a:latin typeface="Roboto" panose="02000000000000000000" pitchFamily="2" charset="0"/>
                <a:ea typeface="Times New Roman" panose="02020603050405020304" pitchFamily="18" charset="0"/>
                <a:cs typeface="Times New Roman" panose="02020603050405020304" pitchFamily="18" charset="0"/>
              </a:rPr>
              <a:t>File naming conventions help you stay organized and quickly identify your files. A shared or collaborative group file-sharing setting will help others more easily navigate your work. Creating a naming convention will prevent a backlog of unorganized content and misplaced or lost data!</a:t>
            </a:r>
          </a:p>
          <a:p>
            <a:pPr marL="457200" marR="0" algn="just">
              <a:lnSpc>
                <a:spcPct val="115000"/>
              </a:lnSpc>
              <a:spcBef>
                <a:spcPts val="0"/>
              </a:spcBef>
              <a:spcAft>
                <a:spcPts val="1000"/>
              </a:spcAft>
            </a:pPr>
            <a:r>
              <a:rPr lang="en-US" sz="1200" dirty="0">
                <a:effectLst/>
                <a:latin typeface="Roboto" panose="02000000000000000000" pitchFamily="2" charset="0"/>
                <a:ea typeface="Times New Roman" panose="02020603050405020304" pitchFamily="18" charset="0"/>
                <a:cs typeface="Times New Roman" panose="02020603050405020304" pitchFamily="18" charset="0"/>
              </a:rPr>
              <a:t>Technology is constantly changing. More and more people are being introduced to Power BI, SharePoint Online, and Yammer, now a part of Viva Insight, all requiring a descriptive filename. One that can be used across multiple platforms.  Which means you must develop a naming convention for files and folders. As technology increases and the more products we use, correctly naming the document benefits everyone.</a:t>
            </a:r>
          </a:p>
          <a:p>
            <a:pPr marL="457200" marR="0" algn="just">
              <a:lnSpc>
                <a:spcPct val="115000"/>
              </a:lnSpc>
              <a:spcBef>
                <a:spcPts val="0"/>
              </a:spcBef>
              <a:spcAft>
                <a:spcPts val="1000"/>
              </a:spcAft>
            </a:pPr>
            <a:r>
              <a:rPr lang="en-US" sz="1200" dirty="0">
                <a:effectLst/>
                <a:latin typeface="Roboto" panose="02000000000000000000" pitchFamily="2" charset="0"/>
                <a:ea typeface="Times New Roman" panose="02020603050405020304" pitchFamily="18" charset="0"/>
                <a:cs typeface="Times New Roman" panose="02020603050405020304" pitchFamily="18" charset="0"/>
              </a:rPr>
              <a:t>Per </a:t>
            </a:r>
            <a:r>
              <a:rPr lang="en-US" sz="12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3"/>
              </a:rPr>
              <a:t>ASPA/DCD General Office Documents </a:t>
            </a:r>
            <a:r>
              <a:rPr lang="en-US" sz="1200" dirty="0">
                <a:effectLst/>
                <a:latin typeface="Roboto" panose="02000000000000000000" pitchFamily="2" charset="0"/>
                <a:ea typeface="Times New Roman" panose="02020603050405020304" pitchFamily="18" charset="0"/>
                <a:cs typeface="Times New Roman" panose="02020603050405020304" pitchFamily="18" charset="0"/>
              </a:rPr>
              <a:t>– </a:t>
            </a:r>
          </a:p>
          <a:p>
            <a:pPr marL="742950" marR="0" lvl="1" indent="-285750" algn="just">
              <a:lnSpc>
                <a:spcPct val="115000"/>
              </a:lnSpc>
              <a:spcBef>
                <a:spcPts val="0"/>
              </a:spcBef>
              <a:spcAft>
                <a:spcPts val="1000"/>
              </a:spcAft>
              <a:buFont typeface="Symbol" panose="05050102010706020507" pitchFamily="18" charset="2"/>
              <a:buChar char=""/>
              <a:tabLst>
                <a:tab pos="914400" algn="l"/>
              </a:tabLst>
            </a:pPr>
            <a:r>
              <a:rPr lang="en-US" sz="1200" dirty="0">
                <a:effectLst/>
                <a:latin typeface="Roboto" panose="02000000000000000000" pitchFamily="2" charset="0"/>
                <a:ea typeface="Times New Roman" panose="02020603050405020304" pitchFamily="18" charset="0"/>
                <a:cs typeface="Times New Roman" panose="02020603050405020304" pitchFamily="18" charset="0"/>
              </a:rPr>
              <a:t>Document file name should not contain any spaces or special characters.</a:t>
            </a:r>
          </a:p>
          <a:p>
            <a:pPr marL="742950" marR="0" lvl="1" indent="-285750" algn="just">
              <a:lnSpc>
                <a:spcPct val="115000"/>
              </a:lnSpc>
              <a:spcBef>
                <a:spcPts val="0"/>
              </a:spcBef>
              <a:spcAft>
                <a:spcPts val="1000"/>
              </a:spcAft>
              <a:buFont typeface="Symbol" panose="05050102010706020507" pitchFamily="18" charset="2"/>
              <a:buChar char=""/>
              <a:tabLst>
                <a:tab pos="914400" algn="l"/>
              </a:tabLst>
            </a:pPr>
            <a:r>
              <a:rPr lang="en-US" sz="1200" dirty="0">
                <a:effectLst/>
                <a:latin typeface="Roboto" panose="02000000000000000000" pitchFamily="2" charset="0"/>
                <a:ea typeface="Times New Roman" panose="02020603050405020304" pitchFamily="18" charset="0"/>
                <a:cs typeface="Times New Roman" panose="02020603050405020304" pitchFamily="18" charset="0"/>
              </a:rPr>
              <a:t>Document file name must be concise, generally limited to 20-30 characters, and should clarify the file’s contents.</a:t>
            </a:r>
          </a:p>
          <a:p>
            <a:pPr marL="742950" marR="0" lvl="1" indent="-285750" algn="just">
              <a:lnSpc>
                <a:spcPct val="115000"/>
              </a:lnSpc>
              <a:spcBef>
                <a:spcPts val="0"/>
              </a:spcBef>
              <a:spcAft>
                <a:spcPts val="1000"/>
              </a:spcAft>
              <a:buFont typeface="Symbol" panose="05050102010706020507" pitchFamily="18" charset="2"/>
              <a:buChar char=""/>
              <a:tabLst>
                <a:tab pos="914400" algn="l"/>
              </a:tabLst>
            </a:pPr>
            <a:r>
              <a:rPr lang="en-US" sz="1200" dirty="0">
                <a:effectLst/>
                <a:latin typeface="Roboto" panose="02000000000000000000" pitchFamily="2" charset="0"/>
                <a:ea typeface="Times New Roman" panose="02020603050405020304" pitchFamily="18" charset="0"/>
                <a:cs typeface="Times New Roman" panose="02020603050405020304" pitchFamily="18" charset="0"/>
              </a:rPr>
              <a:t>Spaces are poor visual delimiters, and some search tools do not work with spaces. The hyphen (-) is a common word delimiter. </a:t>
            </a:r>
          </a:p>
          <a:p>
            <a:pPr marL="742950" marR="0" lvl="1" indent="-285750" algn="just">
              <a:lnSpc>
                <a:spcPct val="115000"/>
              </a:lnSpc>
              <a:spcBef>
                <a:spcPts val="0"/>
              </a:spcBef>
              <a:spcAft>
                <a:spcPts val="1000"/>
              </a:spcAft>
              <a:buFont typeface="Symbol" panose="05050102010706020507" pitchFamily="18" charset="2"/>
              <a:buChar char=""/>
              <a:tabLst>
                <a:tab pos="914400" algn="l"/>
              </a:tabLst>
            </a:pPr>
            <a:r>
              <a:rPr lang="en-US" sz="1200" dirty="0">
                <a:effectLst/>
                <a:latin typeface="Roboto" panose="02000000000000000000" pitchFamily="2" charset="0"/>
                <a:ea typeface="Times New Roman" panose="02020603050405020304" pitchFamily="18" charset="0"/>
                <a:cs typeface="Times New Roman" panose="02020603050405020304" pitchFamily="18" charset="0"/>
              </a:rPr>
              <a:t>Alternatively, capitalizing the words within an element is an efficient method of differentiating words.</a:t>
            </a:r>
          </a:p>
          <a:p>
            <a:pPr marL="0" marR="0">
              <a:lnSpc>
                <a:spcPct val="115000"/>
              </a:lnSpc>
              <a:spcBef>
                <a:spcPts val="0"/>
              </a:spcBef>
              <a:spcAft>
                <a:spcPts val="1800"/>
              </a:spcAft>
            </a:pPr>
            <a:endParaRPr lang="en-US" sz="1800" b="1" i="1" cap="small" spc="50" dirty="0">
              <a:solidFill>
                <a:srgbClr val="1520A6"/>
              </a:solidFill>
              <a:effectLst/>
              <a:latin typeface="Roboto" panose="02000000000000000000" pitchFamily="2" charset="0"/>
            </a:endParaRPr>
          </a:p>
          <a:p>
            <a:pPr marL="0" marR="0">
              <a:lnSpc>
                <a:spcPct val="115000"/>
              </a:lnSpc>
              <a:spcBef>
                <a:spcPts val="0"/>
              </a:spcBef>
              <a:spcAft>
                <a:spcPts val="1800"/>
              </a:spcAft>
            </a:pPr>
            <a:endParaRPr lang="en-US" sz="1800" b="1" i="1" cap="small" spc="50" dirty="0">
              <a:solidFill>
                <a:srgbClr val="1520A6"/>
              </a:solidFill>
              <a:effectLst/>
              <a:latin typeface="Roboto" panose="02000000000000000000" pitchFamily="2" charset="0"/>
            </a:endParaRPr>
          </a:p>
          <a:p>
            <a:pPr marL="0" marR="0">
              <a:lnSpc>
                <a:spcPct val="115000"/>
              </a:lnSpc>
              <a:spcBef>
                <a:spcPts val="0"/>
              </a:spcBef>
              <a:spcAft>
                <a:spcPts val="1800"/>
              </a:spcAft>
            </a:pPr>
            <a:r>
              <a:rPr lang="en-US" sz="1800" b="1" i="1" cap="small" spc="50" dirty="0">
                <a:solidFill>
                  <a:srgbClr val="1520A6"/>
                </a:solidFill>
                <a:effectLst/>
                <a:latin typeface="Roboto" panose="02000000000000000000" pitchFamily="2" charset="0"/>
              </a:rPr>
              <a:t>Resources – Filename Conventions:</a:t>
            </a:r>
          </a:p>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ASPA/DCD </a:t>
            </a:r>
            <a:r>
              <a:rPr lang="en-US" sz="18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3"/>
              </a:rPr>
              <a:t>General Office Document File 508 Checklist</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a:t>
            </a:r>
          </a:p>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Purdue University – </a:t>
            </a:r>
            <a:r>
              <a:rPr lang="en-US" sz="18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4"/>
              </a:rPr>
              <a:t>File Naming Conventions</a:t>
            </a:r>
            <a:endParaRPr lang="en-US" sz="1800" dirty="0">
              <a:effectLst/>
              <a:latin typeface="Roboto" panose="02000000000000000000" pitchFamily="2"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York University – Tip Sheet 6 – </a:t>
            </a:r>
            <a:r>
              <a:rPr lang="en-US" sz="18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5"/>
              </a:rPr>
              <a:t>Naming Conventions for Electronic Files and </a:t>
            </a:r>
            <a:r>
              <a:rPr lang="en-US" sz="18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rPr>
              <a:t>Folders</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a:t>
            </a:r>
          </a:p>
          <a:p>
            <a:pPr marL="457200" marR="0" algn="just">
              <a:lnSpc>
                <a:spcPct val="115000"/>
              </a:lnSpc>
              <a:spcBef>
                <a:spcPts val="0"/>
              </a:spcBef>
              <a:spcAft>
                <a:spcPts val="1000"/>
              </a:spcAft>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Microsoft Video – </a:t>
            </a:r>
            <a:r>
              <a:rPr lang="en-US" sz="18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6"/>
              </a:rPr>
              <a:t>Create Accessible File Names</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5870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sz="1800" dirty="0">
                <a:solidFill>
                  <a:srgbClr val="444444"/>
                </a:solidFill>
                <a:effectLst/>
                <a:latin typeface="Roboto" panose="02000000000000000000" pitchFamily="2" charset="0"/>
                <a:ea typeface="Times New Roman" panose="02020603050405020304" pitchFamily="18" charset="0"/>
                <a:cs typeface="Arial" panose="020B0604020202020204" pitchFamily="34" charset="0"/>
              </a:rPr>
              <a:t>When meaningful text is used for hyperlinks, screen readers can quickly scan the document and produce a helpful list of all available links. </a:t>
            </a:r>
            <a:endParaRPr lang="en-US" sz="1800" dirty="0">
              <a:effectLst/>
              <a:latin typeface="Roboto" panose="02000000000000000000" pitchFamily="2"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63163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l">
              <a:lnSpc>
                <a:spcPct val="150000"/>
              </a:lnSpc>
              <a:spcBef>
                <a:spcPts val="0"/>
              </a:spcBef>
              <a:spcAft>
                <a:spcPts val="0"/>
              </a:spcAft>
            </a:pPr>
            <a:r>
              <a:rPr lang="en-US" sz="1800" b="0" dirty="0">
                <a:solidFill>
                  <a:srgbClr val="444444"/>
                </a:solidFill>
                <a:effectLst/>
                <a:latin typeface="Roboto" panose="02000000000000000000" pitchFamily="2" charset="0"/>
                <a:ea typeface="Times New Roman" panose="02020603050405020304" pitchFamily="18" charset="0"/>
                <a:cs typeface="Arial" panose="020B0604020202020204" pitchFamily="34" charset="0"/>
              </a:rPr>
              <a:t>Photosensitive seizures can be provoked by certain types of flashing in web or computer content, including mouse-overs that cause large areas of the screen to rapidly flash on and off repeatedly. </a:t>
            </a:r>
            <a:endParaRPr lang="en-US" sz="1800" dirty="0">
              <a:effectLst/>
              <a:latin typeface="Roboto" panose="02000000000000000000" pitchFamily="2" charset="0"/>
              <a:ea typeface="Times New Roman" panose="02020603050405020304" pitchFamily="18" charset="0"/>
              <a:cs typeface="Times New Roman" panose="02020603050405020304" pitchFamily="18" charset="0"/>
            </a:endParaRPr>
          </a:p>
          <a:p>
            <a:pPr marL="457200" marR="0" algn="l">
              <a:lnSpc>
                <a:spcPct val="150000"/>
              </a:lnSpc>
              <a:spcBef>
                <a:spcPts val="0"/>
              </a:spcBef>
              <a:spcAft>
                <a:spcPts val="0"/>
              </a:spcAft>
            </a:pPr>
            <a:r>
              <a:rPr lang="en-US" sz="1800" b="0" dirty="0">
                <a:solidFill>
                  <a:srgbClr val="444444"/>
                </a:solidFill>
                <a:effectLst/>
                <a:latin typeface="Roboto" panose="02000000000000000000" pitchFamily="2" charset="0"/>
                <a:ea typeface="Times New Roman" panose="02020603050405020304" pitchFamily="18" charset="0"/>
                <a:cs typeface="Arial" panose="020B0604020202020204" pitchFamily="34" charset="0"/>
              </a:rPr>
              <a:t> </a:t>
            </a:r>
            <a:endParaRPr lang="en-US" sz="1800" dirty="0">
              <a:effectLst/>
              <a:latin typeface="Roboto" panose="02000000000000000000" pitchFamily="2" charset="0"/>
              <a:ea typeface="Times New Roman" panose="02020603050405020304" pitchFamily="18" charset="0"/>
              <a:cs typeface="Times New Roman" panose="02020603050405020304" pitchFamily="18" charset="0"/>
            </a:endParaRPr>
          </a:p>
          <a:p>
            <a:pPr marL="457200" marR="0" algn="l">
              <a:lnSpc>
                <a:spcPct val="150000"/>
              </a:lnSpc>
              <a:spcBef>
                <a:spcPts val="0"/>
              </a:spcBef>
              <a:spcAft>
                <a:spcPts val="0"/>
              </a:spcAft>
            </a:pPr>
            <a:r>
              <a:rPr lang="en-US" sz="1800" b="0" dirty="0">
                <a:solidFill>
                  <a:srgbClr val="444444"/>
                </a:solidFill>
                <a:effectLst/>
                <a:latin typeface="Roboto" panose="02000000000000000000" pitchFamily="2" charset="0"/>
                <a:ea typeface="Times New Roman" panose="02020603050405020304" pitchFamily="18" charset="0"/>
                <a:cs typeface="Arial" panose="020B0604020202020204" pitchFamily="34" charset="0"/>
              </a:rPr>
              <a:t>Hazardous, seizure-inducing content has been inadvertently broadcast on television in the past, causing mass seizures in children. As web content becomes more dynamic and media-rich, it is important to prevent similar problems.</a:t>
            </a:r>
            <a:endParaRPr lang="en-US" sz="1800" dirty="0">
              <a:effectLst/>
              <a:latin typeface="Roboto" panose="02000000000000000000" pitchFamily="2"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0651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sz="1800" dirty="0">
                <a:effectLst/>
                <a:latin typeface="Roboto" panose="02000000000000000000" pitchFamily="2" charset="0"/>
                <a:ea typeface="Times New Roman" panose="02020603050405020304" pitchFamily="18" charset="0"/>
                <a:cs typeface="Times New Roman" panose="02020603050405020304" pitchFamily="18" charset="0"/>
              </a:rPr>
              <a:t>Apply to Microsoft PowerPoint Only - </a:t>
            </a: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View</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&gt; </a:t>
            </a:r>
            <a:r>
              <a:rPr lang="en-US" sz="1800" b="1" dirty="0">
                <a:effectLst/>
                <a:latin typeface="Roboto" panose="02000000000000000000" pitchFamily="2" charset="0"/>
                <a:ea typeface="Times New Roman" panose="02020603050405020304" pitchFamily="18" charset="0"/>
                <a:cs typeface="Times New Roman" panose="02020603050405020304" pitchFamily="18" charset="0"/>
              </a:rPr>
              <a:t>Grayscale</a:t>
            </a:r>
            <a:r>
              <a:rPr lang="en-US" sz="1800" dirty="0">
                <a:effectLst/>
                <a:latin typeface="Roboto" panose="02000000000000000000" pitchFamily="2" charset="0"/>
                <a:ea typeface="Times New Roman" panose="02020603050405020304" pitchFamily="18" charset="0"/>
                <a:cs typeface="Times New Roman" panose="02020603050405020304" pitchFamily="18" charset="0"/>
              </a:rPr>
              <a:t>. Scroll through the presentation. Persons who are color-blind may not be able to see some of the color combinations in your presentation. Grayscale offers a clear view of how those colors or lack of color appear in grayscale.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7411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sz="1600" dirty="0">
                <a:effectLst/>
                <a:latin typeface="Roboto" panose="02000000000000000000" pitchFamily="2" charset="0"/>
                <a:ea typeface="Times New Roman" panose="02020603050405020304" pitchFamily="18" charset="0"/>
                <a:cs typeface="Times New Roman" panose="02020603050405020304" pitchFamily="18" charset="0"/>
              </a:rPr>
              <a:t>Accessible PowerPoint Presentations: Chapter Four: Transitions, Animation &amp; Accessibility Testing. - </a:t>
            </a:r>
            <a:r>
              <a:rPr lang="en-US" sz="16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3"/>
              </a:rPr>
              <a:t>https://youtu.be/zDHJrbfO164?si=_s0mjrQLSywikpci</a:t>
            </a:r>
            <a:endParaRPr lang="en-US" sz="1600" dirty="0">
              <a:effectLst/>
              <a:latin typeface="Roboto" panose="02000000000000000000" pitchFamily="2"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3658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sz="1600" dirty="0">
                <a:effectLst/>
                <a:ea typeface="Times New Roman" panose="02020603050405020304" pitchFamily="18" charset="0"/>
                <a:cs typeface="Times New Roman" panose="02020603050405020304" pitchFamily="18" charset="0"/>
              </a:rPr>
              <a:t>The information presented, and the supplemental documents cover many accessibility issues with digital design. The information is extensive because federal agencies produce phenomenal work. It does a disservice to the community when you are presented with a one-pager for creating accessible documents. Succinct information has its place; sometimes, that’s all you need. Just by what we do, some digital information can be complex.  This is where I come in. Each document provides detailed instructions along with many illustrations on how to address accessibility issues that can be corrected in a PowerPoint template, those issues that the Microsoft Accessibility Checker must correct, and those issues that must be addressed according to Section 508, WCAG, and HHS Checklists.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7860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2676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740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15000"/>
              </a:lnSpc>
              <a:spcBef>
                <a:spcPts val="0"/>
              </a:spcBef>
              <a:spcAft>
                <a:spcPts val="1000"/>
              </a:spcAft>
              <a:buClr>
                <a:srgbClr val="000000"/>
              </a:buClr>
              <a:buSzPts val="1400"/>
              <a:buFont typeface="Arial"/>
              <a:buNone/>
              <a:tabLst/>
              <a:defRPr/>
            </a:pPr>
            <a:r>
              <a:rPr lang="en-US" sz="1600" dirty="0">
                <a:effectLst/>
                <a:ea typeface="Times New Roman" panose="02020603050405020304" pitchFamily="18" charset="0"/>
                <a:cs typeface="Times New Roman" panose="02020603050405020304" pitchFamily="18" charset="0"/>
              </a:rPr>
              <a:t>Supplemental Documents - https://www.section508.gov/iaaf/</a:t>
            </a:r>
          </a:p>
          <a:p>
            <a:pPr marL="0" marR="0" lvl="0" indent="-228600" algn="l" defTabSz="914400" rtl="0" eaLnBrk="1" fontAlgn="auto" latinLnBrk="0" hangingPunct="1">
              <a:lnSpc>
                <a:spcPct val="115000"/>
              </a:lnSpc>
              <a:spcBef>
                <a:spcPts val="0"/>
              </a:spcBef>
              <a:spcAft>
                <a:spcPts val="1000"/>
              </a:spcAft>
              <a:buClr>
                <a:srgbClr val="000000"/>
              </a:buClr>
              <a:buSzPts val="1400"/>
              <a:buFont typeface="Arial"/>
              <a:buNone/>
              <a:tabLst/>
              <a:defRPr/>
            </a:pPr>
            <a:endParaRPr lang="en-US" sz="1600" dirty="0">
              <a:effectLst/>
              <a:ea typeface="Times New Roman" panose="02020603050405020304" pitchFamily="18" charset="0"/>
              <a:cs typeface="Times New Roman" panose="02020603050405020304" pitchFamily="18" charset="0"/>
            </a:endParaRPr>
          </a:p>
          <a:p>
            <a:pPr marL="0" marR="0" lvl="0" indent="-228600" algn="l" defTabSz="914400" rtl="0" eaLnBrk="1" fontAlgn="auto" latinLnBrk="0" hangingPunct="1">
              <a:lnSpc>
                <a:spcPct val="115000"/>
              </a:lnSpc>
              <a:spcBef>
                <a:spcPts val="0"/>
              </a:spcBef>
              <a:spcAft>
                <a:spcPts val="1000"/>
              </a:spcAft>
              <a:buClr>
                <a:srgbClr val="000000"/>
              </a:buClr>
              <a:buSzPts val="1400"/>
              <a:buFont typeface="Arial"/>
              <a:buNone/>
              <a:tabLst/>
              <a:defRPr/>
            </a:pPr>
            <a:r>
              <a:rPr lang="en-US" sz="1600" dirty="0">
                <a:effectLst/>
                <a:ea typeface="Times New Roman" panose="02020603050405020304" pitchFamily="18" charset="0"/>
                <a:cs typeface="Times New Roman" panose="02020603050405020304" pitchFamily="18" charset="0"/>
              </a:rPr>
              <a:t>Bread crumbs are included in each document by way of the Navigation Pane. Users can view topics and subtopics quickly because accessibility features were incorporated into each document. These features benefit everyone. </a:t>
            </a:r>
          </a:p>
          <a:p>
            <a:pPr marL="0" marR="0" lvl="0" indent="-228600" algn="l" defTabSz="914400" rtl="0" eaLnBrk="1" fontAlgn="auto" latinLnBrk="0" hangingPunct="1">
              <a:lnSpc>
                <a:spcPct val="115000"/>
              </a:lnSpc>
              <a:spcBef>
                <a:spcPts val="0"/>
              </a:spcBef>
              <a:spcAft>
                <a:spcPts val="1000"/>
              </a:spcAft>
              <a:buClr>
                <a:srgbClr val="000000"/>
              </a:buClr>
              <a:buSzPts val="1400"/>
              <a:buFont typeface="Arial"/>
              <a:buNone/>
              <a:tabLst/>
              <a:defRPr/>
            </a:pPr>
            <a:endParaRPr lang="en-US" sz="1600" dirty="0">
              <a:effectLst/>
              <a:ea typeface="Times New Roman" panose="02020603050405020304" pitchFamily="18" charset="0"/>
              <a:cs typeface="Times New Roman" panose="02020603050405020304" pitchFamily="18" charset="0"/>
            </a:endParaRPr>
          </a:p>
          <a:p>
            <a:pPr marL="0" marR="0" lvl="0" indent="-228600" algn="l" defTabSz="914400" rtl="0" eaLnBrk="1" fontAlgn="auto" latinLnBrk="0" hangingPunct="1">
              <a:lnSpc>
                <a:spcPct val="115000"/>
              </a:lnSpc>
              <a:spcBef>
                <a:spcPts val="0"/>
              </a:spcBef>
              <a:spcAft>
                <a:spcPts val="1000"/>
              </a:spcAft>
              <a:buClr>
                <a:srgbClr val="000000"/>
              </a:buClr>
              <a:buSzPts val="1400"/>
              <a:buFont typeface="Arial"/>
              <a:buNone/>
              <a:tabLst/>
              <a:defRPr/>
            </a:pPr>
            <a:r>
              <a:rPr lang="en-US" sz="1600" dirty="0">
                <a:effectLst/>
                <a:ea typeface="Times New Roman" panose="02020603050405020304" pitchFamily="18" charset="0"/>
                <a:cs typeface="Times New Roman" panose="02020603050405020304" pitchFamily="18" charset="0"/>
              </a:rPr>
              <a:t>The links below will take you to the CDMP SharePoint Site. You must be a federal employee and request permission to access the site.</a:t>
            </a:r>
          </a:p>
          <a:p>
            <a:pPr marL="0" marR="0" algn="l">
              <a:lnSpc>
                <a:spcPct val="115000"/>
              </a:lnSpc>
              <a:spcBef>
                <a:spcPts val="0"/>
              </a:spcBef>
              <a:spcAft>
                <a:spcPts val="1000"/>
              </a:spcAft>
            </a:pPr>
            <a:endParaRPr lang="en-US" sz="16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3"/>
            </a:endParaRPr>
          </a:p>
          <a:p>
            <a:pPr marL="0" marR="0" algn="l">
              <a:lnSpc>
                <a:spcPct val="115000"/>
              </a:lnSpc>
              <a:spcBef>
                <a:spcPts val="0"/>
              </a:spcBef>
              <a:spcAft>
                <a:spcPts val="1000"/>
              </a:spcAft>
            </a:pPr>
            <a:endParaRPr lang="en-US" sz="16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3"/>
            </a:endParaRPr>
          </a:p>
          <a:p>
            <a:pPr marL="0" marR="0" algn="l">
              <a:lnSpc>
                <a:spcPct val="115000"/>
              </a:lnSpc>
              <a:spcBef>
                <a:spcPts val="0"/>
              </a:spcBef>
              <a:spcAft>
                <a:spcPts val="1000"/>
              </a:spcAft>
            </a:pPr>
            <a:r>
              <a:rPr lang="en-US" sz="16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3"/>
              </a:rPr>
              <a:t>Design PowerPoint Templates for Accessibility Workbook</a:t>
            </a:r>
            <a:r>
              <a:rPr lang="en-US" sz="1600" dirty="0">
                <a:effectLst/>
                <a:latin typeface="Roboto" panose="02000000000000000000" pitchFamily="2" charset="0"/>
                <a:ea typeface="Times New Roman" panose="02020603050405020304" pitchFamily="18" charset="0"/>
                <a:cs typeface="Times New Roman" panose="02020603050405020304" pitchFamily="18" charset="0"/>
              </a:rPr>
              <a:t> – </a:t>
            </a:r>
          </a:p>
          <a:p>
            <a:pPr marL="457200" marR="0" algn="l">
              <a:lnSpc>
                <a:spcPct val="115000"/>
              </a:lnSpc>
              <a:spcBef>
                <a:spcPts val="0"/>
              </a:spcBef>
              <a:spcAft>
                <a:spcPts val="1000"/>
              </a:spcAft>
            </a:pPr>
            <a:r>
              <a:rPr lang="en-US" sz="1600" dirty="0">
                <a:effectLst/>
                <a:latin typeface="Roboto" panose="02000000000000000000" pitchFamily="2" charset="0"/>
                <a:ea typeface="Times New Roman" panose="02020603050405020304" pitchFamily="18" charset="0"/>
                <a:cs typeface="Times New Roman" panose="02020603050405020304" pitchFamily="18" charset="0"/>
              </a:rPr>
              <a:t>Accompanies this training program to reinforce what you have learned. It includes step-by-step instructions for creating PowerPoint Templates to comply with some, not all, Section 508, HHS Checklist, and issues triggered by the Microsoft Accessibility Checker. </a:t>
            </a:r>
          </a:p>
          <a:p>
            <a:pPr marL="0" marR="0" algn="l">
              <a:lnSpc>
                <a:spcPct val="115000"/>
              </a:lnSpc>
              <a:spcBef>
                <a:spcPts val="0"/>
              </a:spcBef>
              <a:spcAft>
                <a:spcPts val="1000"/>
              </a:spcAft>
            </a:pPr>
            <a:r>
              <a:rPr lang="en-US" sz="16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4"/>
              </a:rPr>
              <a:t>Accessible Template Design Catalog</a:t>
            </a:r>
            <a:r>
              <a:rPr lang="en-US" sz="1600" dirty="0">
                <a:effectLst/>
                <a:latin typeface="Roboto" panose="02000000000000000000" pitchFamily="2" charset="0"/>
                <a:ea typeface="Times New Roman" panose="02020603050405020304" pitchFamily="18" charset="0"/>
                <a:cs typeface="Times New Roman" panose="02020603050405020304" pitchFamily="18" charset="0"/>
              </a:rPr>
              <a:t> [.pptx].</a:t>
            </a:r>
          </a:p>
          <a:p>
            <a:pPr marL="457200" marR="0" algn="l">
              <a:lnSpc>
                <a:spcPct val="115000"/>
              </a:lnSpc>
              <a:spcBef>
                <a:spcPts val="0"/>
              </a:spcBef>
              <a:spcAft>
                <a:spcPts val="1000"/>
              </a:spcAft>
            </a:pPr>
            <a:r>
              <a:rPr lang="en-US" sz="1600" dirty="0">
                <a:effectLst/>
                <a:latin typeface="Roboto" panose="02000000000000000000" pitchFamily="2" charset="0"/>
                <a:ea typeface="Times New Roman" panose="02020603050405020304" pitchFamily="18" charset="0"/>
                <a:cs typeface="Times New Roman" panose="02020603050405020304" pitchFamily="18" charset="0"/>
              </a:rPr>
              <a:t>Contains thirty (30) master slide layouts designed for accessibility. Template Designers can copy the master layouts in a new or existing presentation. Authors can use the template to create presentations. Be sure to change the logo.</a:t>
            </a:r>
          </a:p>
          <a:p>
            <a:pPr marL="0" marR="0" algn="l">
              <a:lnSpc>
                <a:spcPct val="115000"/>
              </a:lnSpc>
              <a:spcBef>
                <a:spcPts val="0"/>
              </a:spcBef>
              <a:spcAft>
                <a:spcPts val="1000"/>
              </a:spcAft>
            </a:pPr>
            <a:r>
              <a:rPr lang="en-US" sz="16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5"/>
              </a:rPr>
              <a:t>Accessible Template Design Workbook</a:t>
            </a:r>
            <a:r>
              <a:rPr lang="en-US" sz="1600" dirty="0">
                <a:effectLst/>
                <a:latin typeface="Roboto" panose="02000000000000000000" pitchFamily="2" charset="0"/>
                <a:ea typeface="Times New Roman" panose="02020603050405020304" pitchFamily="18" charset="0"/>
                <a:cs typeface="Times New Roman" panose="02020603050405020304" pitchFamily="18" charset="0"/>
              </a:rPr>
              <a:t> [.docx].</a:t>
            </a:r>
          </a:p>
          <a:p>
            <a:pPr marL="457200" marR="0" algn="l">
              <a:lnSpc>
                <a:spcPct val="115000"/>
              </a:lnSpc>
              <a:spcBef>
                <a:spcPts val="0"/>
              </a:spcBef>
              <a:spcAft>
                <a:spcPts val="1000"/>
              </a:spcAft>
            </a:pPr>
            <a:r>
              <a:rPr lang="en-US" sz="1600" dirty="0">
                <a:effectLst/>
                <a:latin typeface="Roboto" panose="02000000000000000000" pitchFamily="2" charset="0"/>
                <a:ea typeface="Times New Roman" panose="02020603050405020304" pitchFamily="18" charset="0"/>
                <a:cs typeface="Times New Roman" panose="02020603050405020304" pitchFamily="18" charset="0"/>
              </a:rPr>
              <a:t>Provides the reading order, title, and layout design for each of the master slides in the design catalog. It also provides best practices, instructions for copying layouts from the Master Slide view, design ideas, and troubleshooting tips for the template designer.</a:t>
            </a:r>
          </a:p>
          <a:p>
            <a:pPr marL="0" marR="0" algn="l">
              <a:lnSpc>
                <a:spcPct val="115000"/>
              </a:lnSpc>
              <a:spcBef>
                <a:spcPts val="0"/>
              </a:spcBef>
              <a:spcAft>
                <a:spcPts val="1000"/>
              </a:spcAft>
            </a:pPr>
            <a:r>
              <a:rPr lang="en-US" sz="1600" b="1"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6"/>
              </a:rPr>
              <a:t>Accessible Color Combinations</a:t>
            </a:r>
            <a:r>
              <a:rPr lang="en-US" sz="1600" dirty="0">
                <a:effectLst/>
                <a:latin typeface="Roboto" panose="02000000000000000000" pitchFamily="2" charset="0"/>
                <a:ea typeface="Times New Roman" panose="02020603050405020304" pitchFamily="18" charset="0"/>
                <a:cs typeface="Times New Roman" panose="02020603050405020304" pitchFamily="18" charset="0"/>
              </a:rPr>
              <a:t> [</a:t>
            </a:r>
            <a:r>
              <a:rPr lang="en-US" sz="1600" b="1" dirty="0">
                <a:effectLst/>
                <a:latin typeface="Roboto" panose="02000000000000000000" pitchFamily="2" charset="0"/>
                <a:ea typeface="Times New Roman" panose="02020603050405020304" pitchFamily="18" charset="0"/>
                <a:cs typeface="Times New Roman" panose="02020603050405020304" pitchFamily="18" charset="0"/>
              </a:rPr>
              <a:t>.xlsx</a:t>
            </a:r>
            <a:r>
              <a:rPr lang="en-US" sz="1600" dirty="0">
                <a:effectLst/>
                <a:latin typeface="Roboto" panose="02000000000000000000" pitchFamily="2" charset="0"/>
                <a:ea typeface="Times New Roman" panose="02020603050405020304" pitchFamily="18" charset="0"/>
                <a:cs typeface="Times New Roman" panose="02020603050405020304" pitchFamily="18" charset="0"/>
              </a:rPr>
              <a:t>]. </a:t>
            </a:r>
          </a:p>
          <a:p>
            <a:pPr marL="457200" marR="0" algn="l">
              <a:lnSpc>
                <a:spcPct val="115000"/>
              </a:lnSpc>
              <a:spcBef>
                <a:spcPts val="0"/>
              </a:spcBef>
              <a:spcAft>
                <a:spcPts val="1000"/>
              </a:spcAft>
            </a:pPr>
            <a:r>
              <a:rPr lang="en-US" sz="1600" dirty="0">
                <a:effectLst/>
                <a:latin typeface="Roboto" panose="02000000000000000000" pitchFamily="2" charset="0"/>
                <a:ea typeface="Times New Roman" panose="02020603050405020304" pitchFamily="18" charset="0"/>
                <a:cs typeface="Times New Roman" panose="02020603050405020304" pitchFamily="18" charset="0"/>
              </a:rPr>
              <a:t>Provides the contrast ratio of several colors, hexadecimal codes, and whether the combination (text and background) passes the </a:t>
            </a:r>
            <a:r>
              <a:rPr lang="en-US" sz="16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7"/>
              </a:rPr>
              <a:t>WCAG</a:t>
            </a:r>
            <a:r>
              <a:rPr lang="en-US" sz="1600" dirty="0">
                <a:effectLst/>
                <a:latin typeface="Roboto" panose="02000000000000000000" pitchFamily="2" charset="0"/>
                <a:ea typeface="Times New Roman" panose="02020603050405020304" pitchFamily="18" charset="0"/>
                <a:cs typeface="Times New Roman" panose="02020603050405020304" pitchFamily="18" charset="0"/>
              </a:rPr>
              <a:t> requirement. Not all-inclusive. Use as a master file of frequently used color combinations. Everyone can use this file.</a:t>
            </a:r>
          </a:p>
          <a:p>
            <a:pPr marL="457200" marR="0" algn="l">
              <a:lnSpc>
                <a:spcPct val="115000"/>
              </a:lnSpc>
              <a:spcBef>
                <a:spcPts val="0"/>
              </a:spcBef>
              <a:spcAft>
                <a:spcPts val="1000"/>
              </a:spcAft>
            </a:pPr>
            <a:r>
              <a:rPr lang="en-US" sz="1600" b="1" dirty="0">
                <a:effectLst/>
                <a:latin typeface="Roboto" panose="02000000000000000000" pitchFamily="2" charset="0"/>
                <a:ea typeface="Times New Roman" panose="02020603050405020304" pitchFamily="18" charset="0"/>
                <a:cs typeface="Times New Roman" panose="02020603050405020304" pitchFamily="18" charset="0"/>
              </a:rPr>
              <a:t>Note:</a:t>
            </a:r>
            <a:r>
              <a:rPr lang="en-US" sz="1600" dirty="0">
                <a:effectLst/>
                <a:latin typeface="Roboto" panose="02000000000000000000" pitchFamily="2" charset="0"/>
                <a:ea typeface="Times New Roman" panose="02020603050405020304" pitchFamily="18" charset="0"/>
                <a:cs typeface="Times New Roman" panose="02020603050405020304" pitchFamily="18" charset="0"/>
              </a:rPr>
              <a:t> If you add a color to a  background other than white or off-white, you must recheck the </a:t>
            </a:r>
            <a:r>
              <a:rPr lang="en-US" sz="1600" u="sng" dirty="0">
                <a:solidFill>
                  <a:srgbClr val="0563C1"/>
                </a:solidFill>
                <a:effectLst/>
                <a:latin typeface="Roboto" panose="02000000000000000000" pitchFamily="2" charset="0"/>
                <a:ea typeface="Times New Roman" panose="02020603050405020304" pitchFamily="18" charset="0"/>
                <a:cs typeface="Times New Roman" panose="02020603050405020304" pitchFamily="18" charset="0"/>
                <a:hlinkClick r:id="rId8"/>
              </a:rPr>
              <a:t>contrast ratio</a:t>
            </a:r>
            <a:r>
              <a:rPr lang="en-US" sz="1600" dirty="0">
                <a:effectLst/>
                <a:latin typeface="Roboto" panose="02000000000000000000" pitchFamily="2" charset="0"/>
                <a:ea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047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https://www.section508.gov/create/</a:t>
            </a:r>
          </a:p>
          <a:p>
            <a:r>
              <a:rPr lang="en-US" dirty="0"/>
              <a:t>Section 508.gov provides a wealth of resources for creating accessible digital products.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141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ensure that your Office files are accessible, use the Accessibility Checker (</a:t>
            </a:r>
            <a:r>
              <a:rPr lang="en-US" dirty="0">
                <a:solidFill>
                  <a:schemeClr val="accent1"/>
                </a:solidFill>
              </a:rPr>
              <a:t>Review &gt; Check Accessibility</a:t>
            </a:r>
            <a:r>
              <a:rPr lang="en-US" dirty="0"/>
              <a:t>), a free tool available in Word, Excel, Outlook, OneNote, and PowerPoint. </a:t>
            </a:r>
          </a:p>
          <a:p>
            <a:pPr lvl="1"/>
            <a:r>
              <a:rPr lang="en-US" dirty="0"/>
              <a:t>It finds most accessibility issues and explains why each might be a potential problem for someone with a disability. </a:t>
            </a:r>
          </a:p>
          <a:p>
            <a:pPr lvl="1"/>
            <a:r>
              <a:rPr lang="en-US" dirty="0"/>
              <a:t>It also offers suggestions (</a:t>
            </a:r>
            <a:r>
              <a:rPr lang="en-US" b="1" dirty="0">
                <a:solidFill>
                  <a:schemeClr val="accent1"/>
                </a:solidFill>
              </a:rPr>
              <a:t>Recommended Actions</a:t>
            </a:r>
            <a:r>
              <a:rPr lang="en-US" dirty="0"/>
              <a:t>) on how to resolve each issue.</a:t>
            </a:r>
          </a:p>
          <a:p>
            <a:pPr lvl="1"/>
            <a:r>
              <a:rPr lang="en-US" dirty="0"/>
              <a:t>Although the Accessibility Checker catches most types of accessibility issues, there are some issues it cannot detect. </a:t>
            </a:r>
          </a:p>
          <a:p>
            <a:pPr lvl="1"/>
            <a:r>
              <a:rPr lang="en-US" dirty="0"/>
              <a:t>That's why using the HHS Compliance Checklist is essential to ensure your document is fully accessible.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439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954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50000"/>
              </a:lnSpc>
              <a:spcBef>
                <a:spcPts val="0"/>
              </a:spcBef>
              <a:spcAft>
                <a:spcPts val="0"/>
              </a:spcAft>
            </a:pPr>
            <a:r>
              <a:rPr lang="en-US" sz="2400" dirty="0">
                <a:hlinkClick r:id="rId3"/>
              </a:rPr>
              <a:t>https://www.hhs.gov/web/section-508/accessibility-checklists/index.html</a:t>
            </a:r>
            <a:endParaRPr lang="en-US" sz="2400" dirty="0"/>
          </a:p>
          <a:p>
            <a:pPr marL="0" marR="0" algn="l">
              <a:lnSpc>
                <a:spcPct val="150000"/>
              </a:lnSpc>
              <a:spcBef>
                <a:spcPts val="0"/>
              </a:spcBef>
              <a:spcAft>
                <a:spcPts val="0"/>
              </a:spcAft>
            </a:pPr>
            <a:endPar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algn="l">
              <a:lnSpc>
                <a:spcPct val="150000"/>
              </a:lnSpc>
              <a:spcBef>
                <a:spcPts val="0"/>
              </a:spcBef>
              <a:spcAft>
                <a:spcPts val="0"/>
              </a:spcAf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The checklists contain evaluation criteria for information and communications technology (ICT). All public facing ICT and internal official agency communications must conform. The following are examples of ICT and internal official agency communications. Other instances may apply.</a:t>
            </a:r>
            <a:endParaRPr lang="en-US" sz="1600" dirty="0">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Websites, web applications, desktop software and mobile applications</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Printers, scanners, phones, and kiosks</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Software used but not purchased by the federal government</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Email, PDFs, Microsoft Office documents, support materials</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Posting to and the use of social media sites</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A survey or questionnaire</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A template or form</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Educational or training materials</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Intranet content designed as a web page</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Emergency notifications</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An initial or final decision adjudicating an administrative claim or proceeding</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A formal acknowledgement of receipt</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An internal or external program or policy announcement</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0"/>
              </a:spcAft>
              <a:buSzPts val="1000"/>
              <a:buFont typeface="Symbol" panose="05050102010706020507" pitchFamily="18" charset="2"/>
              <a:buChar char=""/>
              <a:tabLst>
                <a:tab pos="457200" algn="l"/>
              </a:tabLst>
            </a:pPr>
            <a:r>
              <a:rPr lang="en-US" sz="1600" dirty="0">
                <a:solidFill>
                  <a:srgbClr val="1B1B1B"/>
                </a:solidFill>
                <a:effectLst/>
                <a:latin typeface="Helvetica" panose="020B0604020202020204" pitchFamily="34" charset="0"/>
                <a:ea typeface="Times New Roman" panose="02020603050405020304" pitchFamily="18" charset="0"/>
                <a:cs typeface="Times New Roman" panose="02020603050405020304" pitchFamily="18" charset="0"/>
              </a:rPr>
              <a:t>A notice of benefits, program eligibility, employment opportunity, or personnel action</a:t>
            </a:r>
            <a:endParaRPr lang="en-US" sz="1600" dirty="0">
              <a:solidFill>
                <a:srgbClr val="1B1B1B"/>
              </a:solidFill>
              <a:effectLst/>
              <a:latin typeface="Arial Nova Cond" panose="020B0506020202020204" pitchFamily="34" charset="0"/>
              <a:ea typeface="Times New Roman" panose="02020603050405020304" pitchFamily="18" charset="0"/>
              <a:cs typeface="Times New Roman" panose="02020603050405020304" pitchFamily="18" charset="0"/>
            </a:endParaRPr>
          </a:p>
          <a:p>
            <a:pPr marL="455613" marR="0" indent="-401638">
              <a:lnSpc>
                <a:spcPct val="110000"/>
              </a:lnSpc>
              <a:spcBef>
                <a:spcPts val="0"/>
              </a:spcBef>
              <a:spcAft>
                <a:spcPts val="750"/>
              </a:spcAft>
              <a:buFont typeface="Wingdings" panose="05000000000000000000" pitchFamily="2" charset="2"/>
              <a:buChar char="§"/>
            </a:pPr>
            <a:endParaRPr lang="en-US" sz="1100" dirty="0">
              <a:effectLst/>
              <a:latin typeface="Times New Roman" panose="02020603050405020304" pitchFamily="18" charset="0"/>
              <a:ea typeface="Times New Roman" panose="02020603050405020304" pitchFamily="18" charset="0"/>
            </a:endParaRPr>
          </a:p>
          <a:p>
            <a:pPr marL="0" marR="0" indent="0" algn="ctr">
              <a:spcBef>
                <a:spcPts val="0"/>
              </a:spcBef>
              <a:spcAft>
                <a:spcPts val="750"/>
              </a:spcAft>
              <a:buNone/>
            </a:pPr>
            <a:r>
              <a:rPr lang="en-US" sz="1100" i="1" dirty="0">
                <a:solidFill>
                  <a:srgbClr val="00008B"/>
                </a:solidFill>
                <a:effectLst/>
                <a:latin typeface="Segoe UI" panose="020B0502040204020203" pitchFamily="34" charset="0"/>
                <a:ea typeface="Times New Roman" panose="02020603050405020304" pitchFamily="18" charset="0"/>
              </a:rPr>
              <a:t>Not all Checklist requirements apply to every document.</a:t>
            </a:r>
          </a:p>
          <a:p>
            <a:pPr marL="0" marR="0" indent="0" algn="ctr">
              <a:spcBef>
                <a:spcPts val="0"/>
              </a:spcBef>
              <a:spcAft>
                <a:spcPts val="750"/>
              </a:spcAft>
              <a:buNone/>
            </a:pPr>
            <a:r>
              <a:rPr lang="en-US" sz="1100" b="1" i="1" dirty="0">
                <a:solidFill>
                  <a:srgbClr val="C00000"/>
                </a:solidFill>
                <a:latin typeface="Segoe UI" panose="020B0502040204020203" pitchFamily="34" charset="0"/>
                <a:ea typeface="Times New Roman" panose="02020603050405020304" pitchFamily="18" charset="0"/>
              </a:rPr>
              <a:t>At minimum</a:t>
            </a:r>
            <a:r>
              <a:rPr lang="en-US" sz="1100" i="1" dirty="0">
                <a:solidFill>
                  <a:srgbClr val="00008B"/>
                </a:solidFill>
                <a:latin typeface="Segoe UI" panose="020B0502040204020203" pitchFamily="34" charset="0"/>
                <a:ea typeface="Times New Roman" panose="02020603050405020304" pitchFamily="18" charset="0"/>
              </a:rPr>
              <a:t>, apply Document Properties, Accessible Hyperlinks, </a:t>
            </a:r>
          </a:p>
          <a:p>
            <a:pPr marL="0" marR="0" indent="0" algn="ctr">
              <a:spcBef>
                <a:spcPts val="0"/>
              </a:spcBef>
              <a:spcAft>
                <a:spcPts val="750"/>
              </a:spcAft>
              <a:buNone/>
            </a:pPr>
            <a:r>
              <a:rPr lang="en-US" sz="1100" i="1" dirty="0">
                <a:solidFill>
                  <a:srgbClr val="00008B"/>
                </a:solidFill>
                <a:latin typeface="Segoe UI" panose="020B0502040204020203" pitchFamily="34" charset="0"/>
                <a:ea typeface="Times New Roman" panose="02020603050405020304" pitchFamily="18" charset="0"/>
              </a:rPr>
              <a:t>Do not Restrict Access, and always Print Preview your work!</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548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discuss best practices for creating PowerPoint templates for accessibility. Not all issues can be covered with a template. The aim is to give the document Author a head start to accessibility.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961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dirty="0"/>
              <a:t>Click to edit Master text styles</a:t>
            </a:r>
          </a:p>
        </p:txBody>
      </p:sp>
      <p:sp>
        <p:nvSpPr>
          <p:cNvPr id="18" name="Google Shape;18;p4"/>
          <p:cNvSpPr txBox="1">
            <a:spLocks noGrp="1"/>
          </p:cNvSpPr>
          <p:nvPr>
            <p:ph type="body" idx="2"/>
          </p:nvPr>
        </p:nvSpPr>
        <p:spPr>
          <a:xfrm>
            <a:off x="533400" y="3124200"/>
            <a:ext cx="531704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Clr>
                <a:schemeClr val="lt1"/>
              </a:buClr>
              <a:buSzPts val="3200"/>
              <a:buNone/>
            </a:pPr>
            <a:endParaRPr lang="en-US" sz="3200" dirty="0"/>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solidFill>
            <a:srgbClr val="005F94"/>
          </a:solidFill>
          <a:ln>
            <a:noFill/>
          </a:ln>
        </p:spPr>
        <p:txBody>
          <a:bodyPr spcFirstLastPara="1" wrap="square" lIns="91425" tIns="45700" rIns="91425" bIns="45700" anchor="ctr" anchorCtr="0">
            <a:noAutofit/>
          </a:bodyPr>
          <a:lstStyle>
            <a:lvl1pPr marL="50800" marR="0" lvl="0" indent="0" algn="l" rtl="0">
              <a:lnSpc>
                <a:spcPct val="90000"/>
              </a:lnSpc>
              <a:spcBef>
                <a:spcPts val="700"/>
              </a:spcBef>
              <a:spcAft>
                <a:spcPts val="0"/>
              </a:spcAft>
              <a:buClr>
                <a:schemeClr val="bg1"/>
              </a:buClr>
              <a:buSzPts val="2800"/>
              <a:buFontTx/>
              <a:buNone/>
              <a:defRPr sz="2800" b="0" i="0" u="none" strike="noStrike" cap="none">
                <a:solidFill>
                  <a:schemeClr val="bg1"/>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solidFill>
            <a:schemeClr val="tx2">
              <a:lumMod val="50000"/>
            </a:schemeClr>
          </a:solid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bg1"/>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2 Content Columns + Headings" preserve="1" userDrawn="1">
  <p:cSld name="1_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solidFill>
            <a:srgbClr val="005F94"/>
          </a:solidFill>
          <a:ln>
            <a:noFill/>
          </a:ln>
        </p:spPr>
        <p:txBody>
          <a:bodyPr spcFirstLastPara="1" wrap="square" lIns="91425" tIns="45700" rIns="91425" bIns="45700" anchor="ctr" anchorCtr="0">
            <a:noAutofit/>
          </a:bodyPr>
          <a:lstStyle>
            <a:lvl1pPr marL="50800" marR="0" lvl="0" indent="0" algn="l" rtl="0">
              <a:lnSpc>
                <a:spcPct val="90000"/>
              </a:lnSpc>
              <a:spcBef>
                <a:spcPts val="700"/>
              </a:spcBef>
              <a:spcAft>
                <a:spcPts val="0"/>
              </a:spcAft>
              <a:buClr>
                <a:schemeClr val="bg1"/>
              </a:buClr>
              <a:buSzPts val="2800"/>
              <a:buFontTx/>
              <a:buNone/>
              <a:defRPr sz="2800" b="0" i="0" u="none" strike="noStrike" cap="none">
                <a:solidFill>
                  <a:schemeClr val="bg1"/>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solidFill>
            <a:schemeClr val="tx2">
              <a:lumMod val="50000"/>
            </a:schemeClr>
          </a:solid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chemeClr val="bg1"/>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 name="Picture Placeholder 2">
            <a:extLst>
              <a:ext uri="{FF2B5EF4-FFF2-40B4-BE49-F238E27FC236}">
                <a16:creationId xmlns:a16="http://schemas.microsoft.com/office/drawing/2014/main" id="{2E51FE4C-E99D-68A6-F0DA-E1B5C7E45253}"/>
              </a:ext>
            </a:extLst>
          </p:cNvPr>
          <p:cNvSpPr>
            <a:spLocks noGrp="1"/>
          </p:cNvSpPr>
          <p:nvPr>
            <p:ph type="pic" sz="quarter" idx="13"/>
          </p:nvPr>
        </p:nvSpPr>
        <p:spPr>
          <a:xfrm>
            <a:off x="6248401" y="2286000"/>
            <a:ext cx="5486399" cy="4023360"/>
          </a:xfrm>
          <a:prstGeom prst="rect">
            <a:avLst/>
          </a:prstGeom>
        </p:spPr>
        <p:txBody>
          <a:bodyPr/>
          <a:lstStyle/>
          <a:p>
            <a:endParaRPr lang="en-US"/>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4644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reserve="1" userDrawn="1">
  <p:cSld name="Quote">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cxnSp>
        <p:nvCxnSpPr>
          <p:cNvPr id="2" name="Straight Connector 1">
            <a:extLst>
              <a:ext uri="{FF2B5EF4-FFF2-40B4-BE49-F238E27FC236}">
                <a16:creationId xmlns:a16="http://schemas.microsoft.com/office/drawing/2014/main" id="{45B9AECC-2AF8-EB46-0A79-52B0F6E4F43D}"/>
              </a:ext>
              <a:ext uri="{C183D7F6-B498-43B3-948B-1728B52AA6E4}">
                <adec:decorative xmlns:adec="http://schemas.microsoft.com/office/drawing/2017/decorative" val="1"/>
              </a:ext>
            </a:extLst>
          </p:cNvPr>
          <p:cNvCxnSpPr/>
          <p:nvPr userDrawn="1"/>
        </p:nvCxnSpPr>
        <p:spPr>
          <a:xfrm>
            <a:off x="2428875" y="2267261"/>
            <a:ext cx="7334250" cy="0"/>
          </a:xfrm>
          <a:prstGeom prst="line">
            <a:avLst/>
          </a:prstGeom>
          <a:ln w="38100">
            <a:solidFill>
              <a:srgbClr val="005F94"/>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B3B0536-DA8F-1ADA-BDB2-B94F0F39470A}"/>
              </a:ext>
              <a:ext uri="{C183D7F6-B498-43B3-948B-1728B52AA6E4}">
                <adec:decorative xmlns:adec="http://schemas.microsoft.com/office/drawing/2017/decorative" val="1"/>
              </a:ext>
            </a:extLst>
          </p:cNvPr>
          <p:cNvCxnSpPr/>
          <p:nvPr userDrawn="1"/>
        </p:nvCxnSpPr>
        <p:spPr>
          <a:xfrm>
            <a:off x="2428875" y="4705661"/>
            <a:ext cx="7334250" cy="0"/>
          </a:xfrm>
          <a:prstGeom prst="line">
            <a:avLst/>
          </a:prstGeom>
          <a:ln w="38100">
            <a:solidFill>
              <a:srgbClr val="005F94"/>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592B8919-DE27-488A-DC7D-C65B31EE4F7E}"/>
              </a:ext>
            </a:extLst>
          </p:cNvPr>
          <p:cNvSpPr>
            <a:spLocks noGrp="1"/>
          </p:cNvSpPr>
          <p:nvPr>
            <p:ph type="pic" sz="quarter" idx="20"/>
          </p:nvPr>
        </p:nvSpPr>
        <p:spPr>
          <a:xfrm>
            <a:off x="2560638" y="2499697"/>
            <a:ext cx="1479550" cy="1915141"/>
          </a:xfrm>
          <a:prstGeom prst="rect">
            <a:avLst/>
          </a:prstGeom>
        </p:spPr>
        <p:txBody>
          <a:bodyPr/>
          <a:lstStyle/>
          <a:p>
            <a:endParaRPr lang="en-US"/>
          </a:p>
        </p:txBody>
      </p:sp>
      <p:sp>
        <p:nvSpPr>
          <p:cNvPr id="5" name="Text Placeholder 8">
            <a:extLst>
              <a:ext uri="{FF2B5EF4-FFF2-40B4-BE49-F238E27FC236}">
                <a16:creationId xmlns:a16="http://schemas.microsoft.com/office/drawing/2014/main" id="{6E48C394-39D6-3BA2-3852-9012279604CD}"/>
              </a:ext>
            </a:extLst>
          </p:cNvPr>
          <p:cNvSpPr>
            <a:spLocks noGrp="1"/>
          </p:cNvSpPr>
          <p:nvPr>
            <p:ph type="body" sz="quarter" idx="19" hasCustomPrompt="1"/>
          </p:nvPr>
        </p:nvSpPr>
        <p:spPr>
          <a:xfrm>
            <a:off x="4223657" y="2500102"/>
            <a:ext cx="5468866" cy="1915141"/>
          </a:xfrm>
          <a:prstGeom prst="rect">
            <a:avLst/>
          </a:prstGeom>
          <a:noFill/>
          <a:ln>
            <a:solidFill>
              <a:srgbClr val="005F94"/>
            </a:solidFill>
          </a:ln>
          <a:effectLst>
            <a:outerShdw blurRad="50800" dist="38100" dir="5400000" algn="t" rotWithShape="0">
              <a:prstClr val="black">
                <a:alpha val="40000"/>
              </a:prstClr>
            </a:outerShdw>
          </a:effectLst>
        </p:spPr>
        <p:txBody>
          <a:bodyPr>
            <a:normAutofit/>
          </a:bodyPr>
          <a:lstStyle>
            <a:lvl1pPr marL="0" indent="0" algn="ctr">
              <a:buNone/>
              <a:defRPr sz="3600" b="1" i="1">
                <a:solidFill>
                  <a:srgbClr val="005F94"/>
                </a:solidFill>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dirty="0"/>
              <a:t>“Click to enter Quote”</a:t>
            </a:r>
          </a:p>
        </p:txBody>
      </p:sp>
      <p:sp>
        <p:nvSpPr>
          <p:cNvPr id="4" name="Text Placeholder 8">
            <a:extLst>
              <a:ext uri="{FF2B5EF4-FFF2-40B4-BE49-F238E27FC236}">
                <a16:creationId xmlns:a16="http://schemas.microsoft.com/office/drawing/2014/main" id="{DFC8B1E7-42CE-23D4-9E99-6016948D1BAB}"/>
              </a:ext>
            </a:extLst>
          </p:cNvPr>
          <p:cNvSpPr>
            <a:spLocks noGrp="1"/>
          </p:cNvSpPr>
          <p:nvPr>
            <p:ph type="body" sz="quarter" idx="18" hasCustomPrompt="1"/>
          </p:nvPr>
        </p:nvSpPr>
        <p:spPr>
          <a:xfrm>
            <a:off x="6545263" y="5393562"/>
            <a:ext cx="3217862" cy="453934"/>
          </a:xfrm>
          <a:prstGeom prst="rect">
            <a:avLst/>
          </a:prstGeom>
          <a:noFill/>
          <a:ln>
            <a:solidFill>
              <a:srgbClr val="005F94"/>
            </a:solidFill>
          </a:ln>
          <a:effectLst>
            <a:outerShdw blurRad="50800" dist="38100" dir="5400000" algn="t" rotWithShape="0">
              <a:prstClr val="black">
                <a:alpha val="40000"/>
              </a:prstClr>
            </a:outerShdw>
          </a:effectLst>
        </p:spPr>
        <p:txBody>
          <a:bodyPr>
            <a:normAutofit/>
          </a:bodyPr>
          <a:lstStyle>
            <a:lvl1pPr marL="0" indent="0" algn="ctr">
              <a:buNone/>
              <a:defRPr sz="2000" b="1">
                <a:solidFill>
                  <a:srgbClr val="005F94"/>
                </a:solidFill>
              </a:defRPr>
            </a:lvl1pPr>
          </a:lstStyle>
          <a:p>
            <a:pPr marL="0" marR="0" lvl="0" indent="0" algn="ctr"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dirty="0"/>
              <a:t>Author</a:t>
            </a:r>
          </a:p>
          <a:p>
            <a:pPr lvl="0"/>
            <a:endParaRPr lang="en-US" dirty="0"/>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3616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cxnSp>
        <p:nvCxnSpPr>
          <p:cNvPr id="2" name="Straight Connector 1">
            <a:extLst>
              <a:ext uri="{FF2B5EF4-FFF2-40B4-BE49-F238E27FC236}">
                <a16:creationId xmlns:a16="http://schemas.microsoft.com/office/drawing/2014/main" id="{45B9AECC-2AF8-EB46-0A79-52B0F6E4F43D}"/>
              </a:ext>
              <a:ext uri="{C183D7F6-B498-43B3-948B-1728B52AA6E4}">
                <adec:decorative xmlns:adec="http://schemas.microsoft.com/office/drawing/2017/decorative" val="1"/>
              </a:ext>
            </a:extLst>
          </p:cNvPr>
          <p:cNvCxnSpPr/>
          <p:nvPr userDrawn="1"/>
        </p:nvCxnSpPr>
        <p:spPr>
          <a:xfrm>
            <a:off x="2428875" y="2267261"/>
            <a:ext cx="7334250" cy="0"/>
          </a:xfrm>
          <a:prstGeom prst="line">
            <a:avLst/>
          </a:prstGeom>
          <a:ln w="38100">
            <a:solidFill>
              <a:srgbClr val="005F94"/>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B3B0536-DA8F-1ADA-BDB2-B94F0F39470A}"/>
              </a:ext>
              <a:ext uri="{C183D7F6-B498-43B3-948B-1728B52AA6E4}">
                <adec:decorative xmlns:adec="http://schemas.microsoft.com/office/drawing/2017/decorative" val="1"/>
              </a:ext>
            </a:extLst>
          </p:cNvPr>
          <p:cNvCxnSpPr/>
          <p:nvPr userDrawn="1"/>
        </p:nvCxnSpPr>
        <p:spPr>
          <a:xfrm>
            <a:off x="2428875" y="4705661"/>
            <a:ext cx="7334250" cy="0"/>
          </a:xfrm>
          <a:prstGeom prst="line">
            <a:avLst/>
          </a:prstGeom>
          <a:ln w="38100">
            <a:solidFill>
              <a:srgbClr val="005F94"/>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592B8919-DE27-488A-DC7D-C65B31EE4F7E}"/>
              </a:ext>
            </a:extLst>
          </p:cNvPr>
          <p:cNvSpPr>
            <a:spLocks noGrp="1"/>
          </p:cNvSpPr>
          <p:nvPr>
            <p:ph type="pic" sz="quarter" idx="20"/>
          </p:nvPr>
        </p:nvSpPr>
        <p:spPr>
          <a:xfrm>
            <a:off x="2560638" y="2499697"/>
            <a:ext cx="1479550" cy="1915141"/>
          </a:xfrm>
          <a:prstGeom prst="rect">
            <a:avLst/>
          </a:prstGeom>
        </p:spPr>
        <p:txBody>
          <a:bodyPr/>
          <a:lstStyle/>
          <a:p>
            <a:endParaRPr lang="en-US"/>
          </a:p>
        </p:txBody>
      </p:sp>
      <p:sp>
        <p:nvSpPr>
          <p:cNvPr id="5" name="Text Placeholder 8">
            <a:extLst>
              <a:ext uri="{FF2B5EF4-FFF2-40B4-BE49-F238E27FC236}">
                <a16:creationId xmlns:a16="http://schemas.microsoft.com/office/drawing/2014/main" id="{6E48C394-39D6-3BA2-3852-9012279604CD}"/>
              </a:ext>
            </a:extLst>
          </p:cNvPr>
          <p:cNvSpPr>
            <a:spLocks noGrp="1"/>
          </p:cNvSpPr>
          <p:nvPr>
            <p:ph type="body" sz="quarter" idx="19" hasCustomPrompt="1"/>
          </p:nvPr>
        </p:nvSpPr>
        <p:spPr>
          <a:xfrm>
            <a:off x="4223657" y="2500102"/>
            <a:ext cx="5468866" cy="1915141"/>
          </a:xfrm>
          <a:prstGeom prst="rect">
            <a:avLst/>
          </a:prstGeom>
          <a:noFill/>
          <a:ln>
            <a:solidFill>
              <a:srgbClr val="005F94"/>
            </a:solidFill>
          </a:ln>
          <a:effectLst>
            <a:outerShdw blurRad="50800" dist="38100" dir="5400000" algn="t" rotWithShape="0">
              <a:prstClr val="black">
                <a:alpha val="40000"/>
              </a:prstClr>
            </a:outerShdw>
          </a:effectLst>
        </p:spPr>
        <p:txBody>
          <a:bodyPr>
            <a:normAutofit/>
          </a:bodyPr>
          <a:lstStyle>
            <a:lvl1pPr marL="0" indent="0" algn="ctr">
              <a:buNone/>
              <a:defRPr sz="3600" b="1" i="1">
                <a:solidFill>
                  <a:srgbClr val="005F94"/>
                </a:solidFill>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dirty="0"/>
              <a:t>“Click to enter Quote”</a:t>
            </a: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1252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reserve="1" userDrawn="1">
  <p:cSld name="Gallery 3 Layou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Picture Placeholder 3">
            <a:extLst>
              <a:ext uri="{FF2B5EF4-FFF2-40B4-BE49-F238E27FC236}">
                <a16:creationId xmlns:a16="http://schemas.microsoft.com/office/drawing/2014/main" id="{031D0BB8-D77F-34D7-C425-050246D0ECA1}"/>
              </a:ext>
            </a:extLst>
          </p:cNvPr>
          <p:cNvSpPr>
            <a:spLocks noGrp="1"/>
          </p:cNvSpPr>
          <p:nvPr>
            <p:ph type="pic" sz="quarter" idx="15"/>
          </p:nvPr>
        </p:nvSpPr>
        <p:spPr>
          <a:xfrm>
            <a:off x="647761" y="1764818"/>
            <a:ext cx="3465576" cy="3099816"/>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txBody>
          <a:bodyPr/>
          <a:lstStyle/>
          <a:p>
            <a:endParaRPr lang="en-US"/>
          </a:p>
        </p:txBody>
      </p:sp>
      <p:sp>
        <p:nvSpPr>
          <p:cNvPr id="3" name="Text Placeholder 8">
            <a:extLst>
              <a:ext uri="{FF2B5EF4-FFF2-40B4-BE49-F238E27FC236}">
                <a16:creationId xmlns:a16="http://schemas.microsoft.com/office/drawing/2014/main" id="{E8322E65-095A-DB42-924A-1B887E634D1E}"/>
              </a:ext>
            </a:extLst>
          </p:cNvPr>
          <p:cNvSpPr>
            <a:spLocks noGrp="1"/>
          </p:cNvSpPr>
          <p:nvPr>
            <p:ph type="body" sz="quarter" idx="14" hasCustomPrompt="1"/>
          </p:nvPr>
        </p:nvSpPr>
        <p:spPr>
          <a:xfrm>
            <a:off x="647823" y="4961692"/>
            <a:ext cx="3465513" cy="646112"/>
          </a:xfrm>
          <a:prstGeom prst="rect">
            <a:avLst/>
          </a:prstGeom>
          <a:solidFill>
            <a:schemeClr val="bg1"/>
          </a:solidFill>
          <a:ln>
            <a:solidFill>
              <a:schemeClr val="tx1">
                <a:lumMod val="50000"/>
                <a:lumOff val="50000"/>
              </a:schemeClr>
            </a:solidFill>
          </a:ln>
        </p:spPr>
        <p:txBody>
          <a:bodyPr anchor="ctr">
            <a:normAutofit/>
          </a:bodyPr>
          <a:lstStyle>
            <a:lvl1pPr marL="0" indent="0" algn="ctr">
              <a:buFontTx/>
              <a:buNone/>
              <a:defRPr sz="2400">
                <a:solidFill>
                  <a:srgbClr val="005F94"/>
                </a:solidFill>
              </a:defRPr>
            </a:lvl1pPr>
          </a:lstStyle>
          <a:p>
            <a:pPr lvl="0"/>
            <a:r>
              <a:rPr lang="en-US" dirty="0"/>
              <a:t>Photo Caption</a:t>
            </a:r>
          </a:p>
        </p:txBody>
      </p:sp>
      <p:sp>
        <p:nvSpPr>
          <p:cNvPr id="4" name="Picture Placeholder 3">
            <a:extLst>
              <a:ext uri="{FF2B5EF4-FFF2-40B4-BE49-F238E27FC236}">
                <a16:creationId xmlns:a16="http://schemas.microsoft.com/office/drawing/2014/main" id="{03423BC9-19CA-F7E6-4EBB-8CB44050C005}"/>
              </a:ext>
            </a:extLst>
          </p:cNvPr>
          <p:cNvSpPr>
            <a:spLocks noGrp="1"/>
          </p:cNvSpPr>
          <p:nvPr>
            <p:ph type="pic" sz="quarter" idx="13"/>
          </p:nvPr>
        </p:nvSpPr>
        <p:spPr>
          <a:xfrm>
            <a:off x="4363273" y="1773453"/>
            <a:ext cx="3465576" cy="3099816"/>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txBody>
          <a:bodyPr/>
          <a:lstStyle/>
          <a:p>
            <a:endParaRPr lang="en-US"/>
          </a:p>
        </p:txBody>
      </p:sp>
      <p:sp>
        <p:nvSpPr>
          <p:cNvPr id="5" name="Text Placeholder 8">
            <a:extLst>
              <a:ext uri="{FF2B5EF4-FFF2-40B4-BE49-F238E27FC236}">
                <a16:creationId xmlns:a16="http://schemas.microsoft.com/office/drawing/2014/main" id="{AA8BC266-D63F-BF50-2525-A496E71421D8}"/>
              </a:ext>
            </a:extLst>
          </p:cNvPr>
          <p:cNvSpPr>
            <a:spLocks noGrp="1"/>
          </p:cNvSpPr>
          <p:nvPr>
            <p:ph type="body" sz="quarter" idx="16" hasCustomPrompt="1"/>
          </p:nvPr>
        </p:nvSpPr>
        <p:spPr>
          <a:xfrm>
            <a:off x="4363336" y="4949523"/>
            <a:ext cx="3465513" cy="646112"/>
          </a:xfrm>
          <a:prstGeom prst="rect">
            <a:avLst/>
          </a:prstGeom>
          <a:solidFill>
            <a:schemeClr val="bg1"/>
          </a:solidFill>
          <a:ln>
            <a:solidFill>
              <a:schemeClr val="tx1">
                <a:lumMod val="50000"/>
                <a:lumOff val="50000"/>
              </a:schemeClr>
            </a:solidFill>
          </a:ln>
        </p:spPr>
        <p:txBody>
          <a:bodyPr anchor="ctr">
            <a:normAutofit/>
          </a:bodyPr>
          <a:lstStyle>
            <a:lvl1pPr marL="0" indent="0" algn="ctr">
              <a:buFontTx/>
              <a:buNone/>
              <a:defRPr sz="2400">
                <a:solidFill>
                  <a:srgbClr val="005F94"/>
                </a:solidFill>
              </a:defRPr>
            </a:lvl1pPr>
          </a:lstStyle>
          <a:p>
            <a:pPr lvl="0"/>
            <a:r>
              <a:rPr lang="en-US" dirty="0"/>
              <a:t>Photo Caption</a:t>
            </a:r>
          </a:p>
        </p:txBody>
      </p:sp>
      <p:sp>
        <p:nvSpPr>
          <p:cNvPr id="6" name="Picture Placeholder 3">
            <a:extLst>
              <a:ext uri="{FF2B5EF4-FFF2-40B4-BE49-F238E27FC236}">
                <a16:creationId xmlns:a16="http://schemas.microsoft.com/office/drawing/2014/main" id="{1F42E3E9-EF8E-5BA8-796A-ECD08B425A31}"/>
              </a:ext>
            </a:extLst>
          </p:cNvPr>
          <p:cNvSpPr>
            <a:spLocks noGrp="1"/>
          </p:cNvSpPr>
          <p:nvPr>
            <p:ph type="pic" sz="quarter" idx="17"/>
          </p:nvPr>
        </p:nvSpPr>
        <p:spPr>
          <a:xfrm>
            <a:off x="8078785" y="1764818"/>
            <a:ext cx="3465576" cy="3099816"/>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txBody>
          <a:bodyPr/>
          <a:lstStyle/>
          <a:p>
            <a:endParaRPr lang="en-US"/>
          </a:p>
        </p:txBody>
      </p:sp>
      <p:sp>
        <p:nvSpPr>
          <p:cNvPr id="7" name="Text Placeholder 8">
            <a:extLst>
              <a:ext uri="{FF2B5EF4-FFF2-40B4-BE49-F238E27FC236}">
                <a16:creationId xmlns:a16="http://schemas.microsoft.com/office/drawing/2014/main" id="{CF449EE7-86C1-E945-0FA2-A1167CCE6A3C}"/>
              </a:ext>
            </a:extLst>
          </p:cNvPr>
          <p:cNvSpPr>
            <a:spLocks noGrp="1"/>
          </p:cNvSpPr>
          <p:nvPr>
            <p:ph type="body" sz="quarter" idx="18" hasCustomPrompt="1"/>
          </p:nvPr>
        </p:nvSpPr>
        <p:spPr>
          <a:xfrm>
            <a:off x="8078785" y="4961692"/>
            <a:ext cx="3465513" cy="646112"/>
          </a:xfrm>
          <a:prstGeom prst="rect">
            <a:avLst/>
          </a:prstGeom>
          <a:solidFill>
            <a:schemeClr val="bg1"/>
          </a:solidFill>
          <a:ln>
            <a:solidFill>
              <a:schemeClr val="tx1">
                <a:lumMod val="50000"/>
                <a:lumOff val="50000"/>
              </a:schemeClr>
            </a:solidFill>
          </a:ln>
        </p:spPr>
        <p:txBody>
          <a:bodyPr anchor="ctr">
            <a:normAutofit/>
          </a:bodyPr>
          <a:lstStyle>
            <a:lvl1pPr marL="0" indent="0" algn="ctr">
              <a:buFontTx/>
              <a:buNone/>
              <a:defRPr sz="2400">
                <a:solidFill>
                  <a:srgbClr val="005F94"/>
                </a:solidFill>
              </a:defRPr>
            </a:lvl1pPr>
          </a:lstStyle>
          <a:p>
            <a:pPr lvl="0"/>
            <a:r>
              <a:rPr lang="en-US" dirty="0"/>
              <a:t>Photo Caption</a:t>
            </a:r>
          </a:p>
        </p:txBody>
      </p:sp>
    </p:spTree>
    <p:extLst>
      <p:ext uri="{BB962C8B-B14F-4D97-AF65-F5344CB8AC3E}">
        <p14:creationId xmlns:p14="http://schemas.microsoft.com/office/powerpoint/2010/main" val="3603845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p:cSld name="1_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0832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reserve="1" userDrawn="1">
  <p:cSld name="Dividerpage">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 name="Picture Placeholder 2">
            <a:extLst>
              <a:ext uri="{FF2B5EF4-FFF2-40B4-BE49-F238E27FC236}">
                <a16:creationId xmlns:a16="http://schemas.microsoft.com/office/drawing/2014/main" id="{63F9F64A-AD55-BA74-851D-DDBA262AA46E}"/>
              </a:ext>
            </a:extLst>
          </p:cNvPr>
          <p:cNvSpPr>
            <a:spLocks noGrp="1"/>
          </p:cNvSpPr>
          <p:nvPr>
            <p:ph type="pic" sz="quarter" idx="13"/>
          </p:nvPr>
        </p:nvSpPr>
        <p:spPr>
          <a:xfrm>
            <a:off x="0" y="1066800"/>
            <a:ext cx="12192000" cy="5286375"/>
          </a:xfrm>
          <a:prstGeom prst="rect">
            <a:avLst/>
          </a:prstGeom>
        </p:spPr>
        <p:txBody>
          <a:bodyPr/>
          <a:lstStyle/>
          <a:p>
            <a:endParaRPr lang="en-US"/>
          </a:p>
        </p:txBody>
      </p:sp>
    </p:spTree>
    <p:extLst>
      <p:ext uri="{BB962C8B-B14F-4D97-AF65-F5344CB8AC3E}">
        <p14:creationId xmlns:p14="http://schemas.microsoft.com/office/powerpoint/2010/main" val="185262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reserve="1" userDrawn="1">
  <p:cSld name="Galler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 name="Picture Placeholder 3">
            <a:extLst>
              <a:ext uri="{FF2B5EF4-FFF2-40B4-BE49-F238E27FC236}">
                <a16:creationId xmlns:a16="http://schemas.microsoft.com/office/drawing/2014/main" id="{765DA7E5-A71B-0C2B-2FAC-EE2A19AC4DD5}"/>
              </a:ext>
            </a:extLst>
          </p:cNvPr>
          <p:cNvSpPr>
            <a:spLocks noGrp="1"/>
          </p:cNvSpPr>
          <p:nvPr>
            <p:ph type="pic" sz="quarter" idx="10"/>
          </p:nvPr>
        </p:nvSpPr>
        <p:spPr>
          <a:xfrm>
            <a:off x="699068" y="1273300"/>
            <a:ext cx="3012398" cy="1789026"/>
          </a:xfrm>
          <a:prstGeom prst="rect">
            <a:avLst/>
          </a:prstGeom>
          <a:effectLst>
            <a:outerShdw blurRad="50800" dist="38100" dir="5400000" algn="t" rotWithShape="0">
              <a:prstClr val="black">
                <a:alpha val="40000"/>
              </a:prstClr>
            </a:outerShdw>
          </a:effectLst>
        </p:spPr>
        <p:txBody>
          <a:bodyPr/>
          <a:lstStyle/>
          <a:p>
            <a:endParaRPr lang="en-US"/>
          </a:p>
        </p:txBody>
      </p:sp>
      <p:sp>
        <p:nvSpPr>
          <p:cNvPr id="4" name="Picture Placeholder 3">
            <a:extLst>
              <a:ext uri="{FF2B5EF4-FFF2-40B4-BE49-F238E27FC236}">
                <a16:creationId xmlns:a16="http://schemas.microsoft.com/office/drawing/2014/main" id="{796EB348-904B-16BA-C221-797EF2F8CDB7}"/>
              </a:ext>
            </a:extLst>
          </p:cNvPr>
          <p:cNvSpPr>
            <a:spLocks noGrp="1"/>
          </p:cNvSpPr>
          <p:nvPr>
            <p:ph type="pic" sz="quarter" idx="13"/>
          </p:nvPr>
        </p:nvSpPr>
        <p:spPr>
          <a:xfrm>
            <a:off x="4549325" y="1273300"/>
            <a:ext cx="3012398" cy="1789026"/>
          </a:xfrm>
          <a:prstGeom prst="rect">
            <a:avLst/>
          </a:prstGeom>
          <a:effectLst>
            <a:outerShdw blurRad="50800" dist="38100" dir="5400000" algn="t" rotWithShape="0">
              <a:prstClr val="black">
                <a:alpha val="40000"/>
              </a:prstClr>
            </a:outerShdw>
          </a:effectLst>
        </p:spPr>
        <p:txBody>
          <a:bodyPr/>
          <a:lstStyle/>
          <a:p>
            <a:endParaRPr lang="en-US"/>
          </a:p>
        </p:txBody>
      </p:sp>
      <p:sp>
        <p:nvSpPr>
          <p:cNvPr id="5" name="Text Placeholder 8">
            <a:extLst>
              <a:ext uri="{FF2B5EF4-FFF2-40B4-BE49-F238E27FC236}">
                <a16:creationId xmlns:a16="http://schemas.microsoft.com/office/drawing/2014/main" id="{82FDF361-B5B9-485A-6994-9CB21638AC8B}"/>
              </a:ext>
            </a:extLst>
          </p:cNvPr>
          <p:cNvSpPr>
            <a:spLocks noGrp="1"/>
          </p:cNvSpPr>
          <p:nvPr>
            <p:ph type="body" sz="quarter" idx="14" hasCustomPrompt="1"/>
          </p:nvPr>
        </p:nvSpPr>
        <p:spPr>
          <a:xfrm>
            <a:off x="4542943" y="2962394"/>
            <a:ext cx="3012398" cy="587375"/>
          </a:xfrm>
          <a:prstGeom prst="rect">
            <a:avLst/>
          </a:prstGeom>
          <a:solidFill>
            <a:schemeClr val="bg1"/>
          </a:solidFill>
          <a:ln>
            <a:noFill/>
          </a:ln>
          <a:effectLst>
            <a:outerShdw blurRad="50800" dist="38100" dir="5400000" algn="t" rotWithShape="0">
              <a:prstClr val="black">
                <a:alpha val="40000"/>
              </a:prstClr>
            </a:outerShdw>
          </a:effectLst>
        </p:spPr>
        <p:txBody>
          <a:bodyPr>
            <a:noAutofit/>
          </a:bodyPr>
          <a:lstStyle>
            <a:lvl1pPr marL="0" indent="0" algn="ctr">
              <a:buNone/>
              <a:defRPr sz="2800" b="0">
                <a:solidFill>
                  <a:srgbClr val="005F94"/>
                </a:solidFill>
              </a:defRPr>
            </a:lvl1pPr>
          </a:lstStyle>
          <a:p>
            <a:pPr marL="0" marR="0" lvl="0" indent="0" algn="ctr"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dirty="0"/>
              <a:t>Photo Caption</a:t>
            </a:r>
          </a:p>
          <a:p>
            <a:pPr lvl="0"/>
            <a:endParaRPr lang="en-US" dirty="0"/>
          </a:p>
        </p:txBody>
      </p:sp>
      <p:sp>
        <p:nvSpPr>
          <p:cNvPr id="6" name="Picture Placeholder 3">
            <a:extLst>
              <a:ext uri="{FF2B5EF4-FFF2-40B4-BE49-F238E27FC236}">
                <a16:creationId xmlns:a16="http://schemas.microsoft.com/office/drawing/2014/main" id="{3C28AD74-4095-09E0-0ECB-DB9D872BB531}"/>
              </a:ext>
            </a:extLst>
          </p:cNvPr>
          <p:cNvSpPr>
            <a:spLocks noGrp="1"/>
          </p:cNvSpPr>
          <p:nvPr>
            <p:ph type="pic" sz="quarter" idx="15"/>
          </p:nvPr>
        </p:nvSpPr>
        <p:spPr>
          <a:xfrm>
            <a:off x="8399582" y="1273300"/>
            <a:ext cx="3012398" cy="1789026"/>
          </a:xfrm>
          <a:prstGeom prst="rect">
            <a:avLst/>
          </a:prstGeom>
          <a:effectLst>
            <a:outerShdw blurRad="50800" dist="38100" dir="5400000" algn="t" rotWithShape="0">
              <a:prstClr val="black">
                <a:alpha val="40000"/>
              </a:prstClr>
            </a:outerShdw>
          </a:effectLst>
        </p:spPr>
        <p:txBody>
          <a:bodyPr/>
          <a:lstStyle/>
          <a:p>
            <a:endParaRPr lang="en-US"/>
          </a:p>
        </p:txBody>
      </p:sp>
      <p:sp>
        <p:nvSpPr>
          <p:cNvPr id="7" name="Text Placeholder 8">
            <a:extLst>
              <a:ext uri="{FF2B5EF4-FFF2-40B4-BE49-F238E27FC236}">
                <a16:creationId xmlns:a16="http://schemas.microsoft.com/office/drawing/2014/main" id="{2234A76A-6D14-F9BB-5BA8-7FB8149DD608}"/>
              </a:ext>
            </a:extLst>
          </p:cNvPr>
          <p:cNvSpPr>
            <a:spLocks noGrp="1"/>
          </p:cNvSpPr>
          <p:nvPr>
            <p:ph type="body" sz="quarter" idx="16" hasCustomPrompt="1"/>
          </p:nvPr>
        </p:nvSpPr>
        <p:spPr>
          <a:xfrm>
            <a:off x="8386818" y="2962394"/>
            <a:ext cx="3079165" cy="587375"/>
          </a:xfrm>
          <a:prstGeom prst="rect">
            <a:avLst/>
          </a:prstGeom>
          <a:solidFill>
            <a:schemeClr val="bg1"/>
          </a:solidFill>
          <a:ln>
            <a:noFill/>
          </a:ln>
          <a:effectLst>
            <a:outerShdw blurRad="50800" dist="38100" dir="5400000" algn="t" rotWithShape="0">
              <a:prstClr val="black">
                <a:alpha val="40000"/>
              </a:prstClr>
            </a:outerShdw>
          </a:effectLst>
        </p:spPr>
        <p:txBody>
          <a:bodyPr>
            <a:noAutofit/>
          </a:bodyPr>
          <a:lstStyle>
            <a:lvl1pPr marL="0" indent="0" algn="ctr">
              <a:buNone/>
              <a:defRPr sz="2800" b="0">
                <a:solidFill>
                  <a:srgbClr val="005F94"/>
                </a:solidFill>
              </a:defRPr>
            </a:lvl1pPr>
          </a:lstStyle>
          <a:p>
            <a:pPr marL="0" marR="0" lvl="0" indent="0" algn="ctr"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dirty="0"/>
              <a:t>Photo Caption</a:t>
            </a:r>
          </a:p>
          <a:p>
            <a:pPr lvl="0"/>
            <a:endParaRPr lang="en-US" dirty="0"/>
          </a:p>
        </p:txBody>
      </p:sp>
      <p:sp>
        <p:nvSpPr>
          <p:cNvPr id="14" name="Picture Placeholder 3">
            <a:extLst>
              <a:ext uri="{FF2B5EF4-FFF2-40B4-BE49-F238E27FC236}">
                <a16:creationId xmlns:a16="http://schemas.microsoft.com/office/drawing/2014/main" id="{83F2C69A-B5D3-C9B8-78D7-C96A412C7C29}"/>
              </a:ext>
            </a:extLst>
          </p:cNvPr>
          <p:cNvSpPr>
            <a:spLocks noGrp="1"/>
          </p:cNvSpPr>
          <p:nvPr>
            <p:ph type="pic" sz="quarter" idx="17"/>
          </p:nvPr>
        </p:nvSpPr>
        <p:spPr>
          <a:xfrm>
            <a:off x="699068" y="3864087"/>
            <a:ext cx="3012398" cy="1789026"/>
          </a:xfrm>
          <a:prstGeom prst="rect">
            <a:avLst/>
          </a:prstGeom>
          <a:effectLst>
            <a:outerShdw blurRad="50800" dist="38100" dir="5400000" algn="t" rotWithShape="0">
              <a:prstClr val="black">
                <a:alpha val="40000"/>
              </a:prstClr>
            </a:outerShdw>
          </a:effectLst>
        </p:spPr>
        <p:txBody>
          <a:bodyPr/>
          <a:lstStyle/>
          <a:p>
            <a:endParaRPr lang="en-US"/>
          </a:p>
        </p:txBody>
      </p:sp>
      <p:sp>
        <p:nvSpPr>
          <p:cNvPr id="15" name="Text Placeholder 8">
            <a:extLst>
              <a:ext uri="{FF2B5EF4-FFF2-40B4-BE49-F238E27FC236}">
                <a16:creationId xmlns:a16="http://schemas.microsoft.com/office/drawing/2014/main" id="{75F89778-D8E9-1DCA-5602-8F4619E96743}"/>
              </a:ext>
            </a:extLst>
          </p:cNvPr>
          <p:cNvSpPr>
            <a:spLocks noGrp="1"/>
          </p:cNvSpPr>
          <p:nvPr>
            <p:ph type="body" sz="quarter" idx="18" hasCustomPrompt="1"/>
          </p:nvPr>
        </p:nvSpPr>
        <p:spPr>
          <a:xfrm>
            <a:off x="699068" y="5532550"/>
            <a:ext cx="3012398" cy="587375"/>
          </a:xfrm>
          <a:prstGeom prst="rect">
            <a:avLst/>
          </a:prstGeom>
          <a:solidFill>
            <a:schemeClr val="bg1"/>
          </a:solidFill>
          <a:ln>
            <a:noFill/>
          </a:ln>
          <a:effectLst>
            <a:outerShdw blurRad="50800" dist="38100" dir="5400000" algn="t" rotWithShape="0">
              <a:prstClr val="black">
                <a:alpha val="40000"/>
              </a:prstClr>
            </a:outerShdw>
          </a:effectLst>
        </p:spPr>
        <p:txBody>
          <a:bodyPr>
            <a:normAutofit/>
          </a:bodyPr>
          <a:lstStyle>
            <a:lvl1pPr marL="0" indent="0" algn="ctr">
              <a:buNone/>
              <a:defRPr sz="2800" b="0">
                <a:solidFill>
                  <a:srgbClr val="005F94"/>
                </a:solidFill>
              </a:defRPr>
            </a:lvl1pPr>
          </a:lstStyle>
          <a:p>
            <a:pPr lvl="0"/>
            <a:r>
              <a:rPr lang="en-US" dirty="0"/>
              <a:t>Photo Caption</a:t>
            </a:r>
          </a:p>
        </p:txBody>
      </p:sp>
      <p:sp>
        <p:nvSpPr>
          <p:cNvPr id="16" name="Picture Placeholder 3">
            <a:extLst>
              <a:ext uri="{FF2B5EF4-FFF2-40B4-BE49-F238E27FC236}">
                <a16:creationId xmlns:a16="http://schemas.microsoft.com/office/drawing/2014/main" id="{290A6DB2-A722-25B0-6C8E-D9C4DD399DAA}"/>
              </a:ext>
            </a:extLst>
          </p:cNvPr>
          <p:cNvSpPr>
            <a:spLocks noGrp="1"/>
          </p:cNvSpPr>
          <p:nvPr>
            <p:ph type="pic" sz="quarter" idx="19"/>
          </p:nvPr>
        </p:nvSpPr>
        <p:spPr>
          <a:xfrm>
            <a:off x="4549325" y="3864087"/>
            <a:ext cx="3012398" cy="1789026"/>
          </a:xfrm>
          <a:prstGeom prst="rect">
            <a:avLst/>
          </a:prstGeom>
          <a:effectLst>
            <a:outerShdw blurRad="50800" dist="38100" dir="5400000" algn="t" rotWithShape="0">
              <a:prstClr val="black">
                <a:alpha val="40000"/>
              </a:prstClr>
            </a:outerShdw>
          </a:effectLst>
        </p:spPr>
        <p:txBody>
          <a:bodyPr/>
          <a:lstStyle/>
          <a:p>
            <a:endParaRPr lang="en-US"/>
          </a:p>
        </p:txBody>
      </p:sp>
      <p:sp>
        <p:nvSpPr>
          <p:cNvPr id="17" name="Text Placeholder 8">
            <a:extLst>
              <a:ext uri="{FF2B5EF4-FFF2-40B4-BE49-F238E27FC236}">
                <a16:creationId xmlns:a16="http://schemas.microsoft.com/office/drawing/2014/main" id="{5E2C5383-32F3-9677-20FC-B17533574721}"/>
              </a:ext>
            </a:extLst>
          </p:cNvPr>
          <p:cNvSpPr>
            <a:spLocks noGrp="1"/>
          </p:cNvSpPr>
          <p:nvPr>
            <p:ph type="body" sz="quarter" idx="20" hasCustomPrompt="1"/>
          </p:nvPr>
        </p:nvSpPr>
        <p:spPr>
          <a:xfrm>
            <a:off x="4542943" y="5553181"/>
            <a:ext cx="3012398" cy="587375"/>
          </a:xfrm>
          <a:prstGeom prst="rect">
            <a:avLst/>
          </a:prstGeom>
          <a:solidFill>
            <a:schemeClr val="bg1"/>
          </a:solidFill>
          <a:ln>
            <a:noFill/>
          </a:ln>
          <a:effectLst>
            <a:outerShdw blurRad="50800" dist="38100" dir="5400000" algn="t" rotWithShape="0">
              <a:prstClr val="black">
                <a:alpha val="40000"/>
              </a:prstClr>
            </a:outerShdw>
          </a:effectLst>
        </p:spPr>
        <p:txBody>
          <a:bodyPr>
            <a:noAutofit/>
          </a:bodyPr>
          <a:lstStyle>
            <a:lvl1pPr marL="0" indent="0" algn="ctr">
              <a:buNone/>
              <a:defRPr sz="2800" b="0">
                <a:solidFill>
                  <a:srgbClr val="005F94"/>
                </a:solidFill>
              </a:defRPr>
            </a:lvl1pPr>
          </a:lstStyle>
          <a:p>
            <a:pPr marL="0" marR="0" lvl="0" indent="0" algn="ctr"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dirty="0"/>
              <a:t>Photo Caption</a:t>
            </a:r>
          </a:p>
          <a:p>
            <a:pPr lvl="0"/>
            <a:endParaRPr lang="en-US" dirty="0"/>
          </a:p>
        </p:txBody>
      </p:sp>
      <p:sp>
        <p:nvSpPr>
          <p:cNvPr id="18" name="Picture Placeholder 3">
            <a:extLst>
              <a:ext uri="{FF2B5EF4-FFF2-40B4-BE49-F238E27FC236}">
                <a16:creationId xmlns:a16="http://schemas.microsoft.com/office/drawing/2014/main" id="{F4FC5F19-9320-5A25-29E5-E7F6D1160F9B}"/>
              </a:ext>
            </a:extLst>
          </p:cNvPr>
          <p:cNvSpPr>
            <a:spLocks noGrp="1"/>
          </p:cNvSpPr>
          <p:nvPr>
            <p:ph type="pic" sz="quarter" idx="21"/>
          </p:nvPr>
        </p:nvSpPr>
        <p:spPr>
          <a:xfrm>
            <a:off x="8399582" y="3864087"/>
            <a:ext cx="3012398" cy="1789026"/>
          </a:xfrm>
          <a:prstGeom prst="rect">
            <a:avLst/>
          </a:prstGeom>
          <a:effectLst>
            <a:outerShdw blurRad="50800" dist="38100" dir="5400000" algn="t" rotWithShape="0">
              <a:prstClr val="black">
                <a:alpha val="40000"/>
              </a:prstClr>
            </a:outerShdw>
          </a:effectLst>
        </p:spPr>
        <p:txBody>
          <a:bodyPr/>
          <a:lstStyle/>
          <a:p>
            <a:endParaRPr lang="en-US"/>
          </a:p>
        </p:txBody>
      </p:sp>
      <p:sp>
        <p:nvSpPr>
          <p:cNvPr id="19" name="Text Placeholder 8">
            <a:extLst>
              <a:ext uri="{FF2B5EF4-FFF2-40B4-BE49-F238E27FC236}">
                <a16:creationId xmlns:a16="http://schemas.microsoft.com/office/drawing/2014/main" id="{9EDB8D62-B90F-8CCF-F367-BC6CEFC9A933}"/>
              </a:ext>
            </a:extLst>
          </p:cNvPr>
          <p:cNvSpPr>
            <a:spLocks noGrp="1"/>
          </p:cNvSpPr>
          <p:nvPr>
            <p:ph type="body" sz="quarter" idx="22" hasCustomPrompt="1"/>
          </p:nvPr>
        </p:nvSpPr>
        <p:spPr>
          <a:xfrm>
            <a:off x="8386818" y="5553181"/>
            <a:ext cx="3079165" cy="587375"/>
          </a:xfrm>
          <a:prstGeom prst="rect">
            <a:avLst/>
          </a:prstGeom>
          <a:solidFill>
            <a:schemeClr val="bg1"/>
          </a:solidFill>
          <a:ln>
            <a:noFill/>
          </a:ln>
          <a:effectLst>
            <a:outerShdw blurRad="50800" dist="38100" dir="5400000" algn="t" rotWithShape="0">
              <a:prstClr val="black">
                <a:alpha val="40000"/>
              </a:prstClr>
            </a:outerShdw>
          </a:effectLst>
        </p:spPr>
        <p:txBody>
          <a:bodyPr>
            <a:noAutofit/>
          </a:bodyPr>
          <a:lstStyle>
            <a:lvl1pPr marL="0" indent="0" algn="ctr">
              <a:buNone/>
              <a:defRPr sz="2800" b="0">
                <a:solidFill>
                  <a:srgbClr val="005F94"/>
                </a:solidFill>
              </a:defRPr>
            </a:lvl1pPr>
          </a:lstStyle>
          <a:p>
            <a:pPr marL="0" marR="0" lvl="0" indent="0" algn="ctr"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dirty="0"/>
              <a:t>Photo Caption</a:t>
            </a:r>
          </a:p>
          <a:p>
            <a:pPr lvl="0"/>
            <a:endParaRPr lang="en-US" dirty="0"/>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 name="Text Placeholder 8">
            <a:extLst>
              <a:ext uri="{FF2B5EF4-FFF2-40B4-BE49-F238E27FC236}">
                <a16:creationId xmlns:a16="http://schemas.microsoft.com/office/drawing/2014/main" id="{3FF05395-3CFE-7460-D6B0-3A44BD5BA654}"/>
              </a:ext>
            </a:extLst>
          </p:cNvPr>
          <p:cNvSpPr>
            <a:spLocks noGrp="1"/>
          </p:cNvSpPr>
          <p:nvPr>
            <p:ph type="body" sz="quarter" idx="11" hasCustomPrompt="1"/>
          </p:nvPr>
        </p:nvSpPr>
        <p:spPr>
          <a:xfrm>
            <a:off x="699068" y="2941763"/>
            <a:ext cx="3012398" cy="587375"/>
          </a:xfrm>
          <a:prstGeom prst="rect">
            <a:avLst/>
          </a:prstGeom>
          <a:solidFill>
            <a:schemeClr val="bg1"/>
          </a:solidFill>
          <a:ln>
            <a:noFill/>
          </a:ln>
          <a:effectLst>
            <a:outerShdw blurRad="50800" dist="38100" dir="5400000" algn="t" rotWithShape="0">
              <a:prstClr val="black">
                <a:alpha val="40000"/>
              </a:prstClr>
            </a:outerShdw>
          </a:effectLst>
        </p:spPr>
        <p:txBody>
          <a:bodyPr>
            <a:normAutofit/>
          </a:bodyPr>
          <a:lstStyle>
            <a:lvl1pPr marL="0" indent="0" algn="ctr">
              <a:buNone/>
              <a:defRPr sz="2800" b="0">
                <a:solidFill>
                  <a:srgbClr val="005F94"/>
                </a:solidFill>
              </a:defRPr>
            </a:lvl1pPr>
          </a:lstStyle>
          <a:p>
            <a:pPr lvl="0"/>
            <a:r>
              <a:rPr lang="en-US" dirty="0"/>
              <a:t>Photo Caption</a:t>
            </a:r>
          </a:p>
        </p:txBody>
      </p:sp>
    </p:spTree>
    <p:extLst>
      <p:ext uri="{BB962C8B-B14F-4D97-AF65-F5344CB8AC3E}">
        <p14:creationId xmlns:p14="http://schemas.microsoft.com/office/powerpoint/2010/main" val="45070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reserve="1" userDrawn="1">
  <p:cSld name="Supplemental Docs">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 name="Picture Placeholder 3">
            <a:extLst>
              <a:ext uri="{FF2B5EF4-FFF2-40B4-BE49-F238E27FC236}">
                <a16:creationId xmlns:a16="http://schemas.microsoft.com/office/drawing/2014/main" id="{6F006BFD-903F-7205-7F9C-B6CF50973162}"/>
              </a:ext>
            </a:extLst>
          </p:cNvPr>
          <p:cNvSpPr>
            <a:spLocks noGrp="1"/>
          </p:cNvSpPr>
          <p:nvPr>
            <p:ph type="pic" sz="quarter" idx="15"/>
          </p:nvPr>
        </p:nvSpPr>
        <p:spPr>
          <a:xfrm>
            <a:off x="2124071" y="1217032"/>
            <a:ext cx="3767771" cy="2211970"/>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txBody>
          <a:bodyPr/>
          <a:lstStyle/>
          <a:p>
            <a:endParaRPr lang="en-US"/>
          </a:p>
        </p:txBody>
      </p:sp>
      <p:sp>
        <p:nvSpPr>
          <p:cNvPr id="3" name="Text Placeholder 8">
            <a:extLst>
              <a:ext uri="{FF2B5EF4-FFF2-40B4-BE49-F238E27FC236}">
                <a16:creationId xmlns:a16="http://schemas.microsoft.com/office/drawing/2014/main" id="{AF618C83-49D3-F117-4BBF-98BD6B01CF17}"/>
              </a:ext>
            </a:extLst>
          </p:cNvPr>
          <p:cNvSpPr>
            <a:spLocks noGrp="1"/>
          </p:cNvSpPr>
          <p:nvPr>
            <p:ph type="body" sz="quarter" idx="14" hasCustomPrompt="1"/>
          </p:nvPr>
        </p:nvSpPr>
        <p:spPr>
          <a:xfrm>
            <a:off x="419098" y="1217030"/>
            <a:ext cx="1590675" cy="1630947"/>
          </a:xfrm>
          <a:prstGeom prst="rect">
            <a:avLst/>
          </a:prstGeom>
          <a:solidFill>
            <a:schemeClr val="bg1"/>
          </a:solidFill>
          <a:ln>
            <a:solidFill>
              <a:schemeClr val="tx1">
                <a:lumMod val="50000"/>
                <a:lumOff val="50000"/>
              </a:schemeClr>
            </a:solidFill>
          </a:ln>
        </p:spPr>
        <p:txBody>
          <a:bodyPr anchor="ctr">
            <a:normAutofit/>
          </a:bodyPr>
          <a:lstStyle>
            <a:lvl1pPr marL="0" indent="0" algn="ctr">
              <a:buFontTx/>
              <a:buNone/>
              <a:defRPr sz="2000"/>
            </a:lvl1pPr>
          </a:lstStyle>
          <a:p>
            <a:pPr lvl="0"/>
            <a:r>
              <a:rPr lang="en-US" dirty="0"/>
              <a:t>Photo Caption</a:t>
            </a:r>
          </a:p>
        </p:txBody>
      </p:sp>
      <p:sp>
        <p:nvSpPr>
          <p:cNvPr id="4" name="Picture Placeholder 3">
            <a:extLst>
              <a:ext uri="{FF2B5EF4-FFF2-40B4-BE49-F238E27FC236}">
                <a16:creationId xmlns:a16="http://schemas.microsoft.com/office/drawing/2014/main" id="{C02654EF-5EC7-6B29-4284-FD82D524BC89}"/>
              </a:ext>
            </a:extLst>
          </p:cNvPr>
          <p:cNvSpPr>
            <a:spLocks noGrp="1"/>
          </p:cNvSpPr>
          <p:nvPr>
            <p:ph type="pic" sz="quarter" idx="16"/>
          </p:nvPr>
        </p:nvSpPr>
        <p:spPr>
          <a:xfrm>
            <a:off x="7867649" y="1217030"/>
            <a:ext cx="3767328" cy="2211970"/>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txBody>
          <a:bodyPr/>
          <a:lstStyle/>
          <a:p>
            <a:endParaRPr lang="en-US"/>
          </a:p>
        </p:txBody>
      </p:sp>
      <p:sp>
        <p:nvSpPr>
          <p:cNvPr id="5" name="Text Placeholder 8">
            <a:extLst>
              <a:ext uri="{FF2B5EF4-FFF2-40B4-BE49-F238E27FC236}">
                <a16:creationId xmlns:a16="http://schemas.microsoft.com/office/drawing/2014/main" id="{37020E4A-33D4-037A-D54A-71FBF9373D29}"/>
              </a:ext>
            </a:extLst>
          </p:cNvPr>
          <p:cNvSpPr>
            <a:spLocks noGrp="1"/>
          </p:cNvSpPr>
          <p:nvPr>
            <p:ph type="body" sz="quarter" idx="17" hasCustomPrompt="1"/>
          </p:nvPr>
        </p:nvSpPr>
        <p:spPr>
          <a:xfrm>
            <a:off x="6162676" y="1217028"/>
            <a:ext cx="1590675" cy="1630947"/>
          </a:xfrm>
          <a:prstGeom prst="rect">
            <a:avLst/>
          </a:prstGeom>
          <a:solidFill>
            <a:srgbClr val="005F94"/>
          </a:solidFill>
          <a:ln>
            <a:solidFill>
              <a:schemeClr val="tx1">
                <a:lumMod val="50000"/>
                <a:lumOff val="50000"/>
              </a:schemeClr>
            </a:solidFill>
          </a:ln>
        </p:spPr>
        <p:txBody>
          <a:bodyPr anchor="ctr">
            <a:normAutofit/>
          </a:bodyPr>
          <a:lstStyle>
            <a:lvl1pPr marL="0" indent="0" algn="ctr">
              <a:buFontTx/>
              <a:buNone/>
              <a:defRPr sz="2000">
                <a:solidFill>
                  <a:schemeClr val="bg1"/>
                </a:solidFill>
              </a:defRPr>
            </a:lvl1pPr>
          </a:lstStyle>
          <a:p>
            <a:pPr lvl="0"/>
            <a:r>
              <a:rPr lang="en-US" dirty="0"/>
              <a:t>Photo Caption</a:t>
            </a:r>
          </a:p>
        </p:txBody>
      </p:sp>
      <p:sp>
        <p:nvSpPr>
          <p:cNvPr id="6" name="Picture Placeholder 3">
            <a:extLst>
              <a:ext uri="{FF2B5EF4-FFF2-40B4-BE49-F238E27FC236}">
                <a16:creationId xmlns:a16="http://schemas.microsoft.com/office/drawing/2014/main" id="{1DCA785E-6D93-4DCD-A93A-743BB4D70ADB}"/>
              </a:ext>
            </a:extLst>
          </p:cNvPr>
          <p:cNvSpPr>
            <a:spLocks noGrp="1"/>
          </p:cNvSpPr>
          <p:nvPr>
            <p:ph type="pic" sz="quarter" idx="18"/>
          </p:nvPr>
        </p:nvSpPr>
        <p:spPr>
          <a:xfrm>
            <a:off x="2124071" y="3900989"/>
            <a:ext cx="3767771" cy="2211970"/>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txBody>
          <a:bodyPr/>
          <a:lstStyle/>
          <a:p>
            <a:endParaRPr lang="en-US"/>
          </a:p>
        </p:txBody>
      </p:sp>
      <p:sp>
        <p:nvSpPr>
          <p:cNvPr id="7" name="Text Placeholder 8">
            <a:extLst>
              <a:ext uri="{FF2B5EF4-FFF2-40B4-BE49-F238E27FC236}">
                <a16:creationId xmlns:a16="http://schemas.microsoft.com/office/drawing/2014/main" id="{695A3D17-2FBF-32D3-5780-86B6A1BD01C8}"/>
              </a:ext>
            </a:extLst>
          </p:cNvPr>
          <p:cNvSpPr>
            <a:spLocks noGrp="1"/>
          </p:cNvSpPr>
          <p:nvPr>
            <p:ph type="body" sz="quarter" idx="19" hasCustomPrompt="1"/>
          </p:nvPr>
        </p:nvSpPr>
        <p:spPr>
          <a:xfrm>
            <a:off x="419098" y="3900987"/>
            <a:ext cx="1590675" cy="1630947"/>
          </a:xfrm>
          <a:prstGeom prst="rect">
            <a:avLst/>
          </a:prstGeom>
          <a:solidFill>
            <a:srgbClr val="005F94"/>
          </a:solidFill>
          <a:ln>
            <a:solidFill>
              <a:schemeClr val="tx1">
                <a:lumMod val="50000"/>
                <a:lumOff val="50000"/>
              </a:schemeClr>
            </a:solidFill>
          </a:ln>
        </p:spPr>
        <p:txBody>
          <a:bodyPr anchor="ctr">
            <a:normAutofit/>
          </a:bodyPr>
          <a:lstStyle>
            <a:lvl1pPr marL="0" indent="0" algn="ctr">
              <a:buFontTx/>
              <a:buNone/>
              <a:defRPr sz="2000">
                <a:solidFill>
                  <a:schemeClr val="bg1"/>
                </a:solidFill>
              </a:defRPr>
            </a:lvl1pPr>
          </a:lstStyle>
          <a:p>
            <a:pPr lvl="0"/>
            <a:r>
              <a:rPr lang="en-US" dirty="0"/>
              <a:t>Photo Caption</a:t>
            </a:r>
          </a:p>
        </p:txBody>
      </p:sp>
      <p:sp>
        <p:nvSpPr>
          <p:cNvPr id="8" name="Picture Placeholder 3">
            <a:extLst>
              <a:ext uri="{FF2B5EF4-FFF2-40B4-BE49-F238E27FC236}">
                <a16:creationId xmlns:a16="http://schemas.microsoft.com/office/drawing/2014/main" id="{F075F8F2-6B27-4E46-D616-D6239C9D3573}"/>
              </a:ext>
            </a:extLst>
          </p:cNvPr>
          <p:cNvSpPr>
            <a:spLocks noGrp="1"/>
          </p:cNvSpPr>
          <p:nvPr>
            <p:ph type="pic" sz="quarter" idx="20"/>
          </p:nvPr>
        </p:nvSpPr>
        <p:spPr>
          <a:xfrm>
            <a:off x="7867649" y="3900987"/>
            <a:ext cx="3767328" cy="2211970"/>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txBody>
          <a:bodyPr/>
          <a:lstStyle/>
          <a:p>
            <a:endParaRPr lang="en-US"/>
          </a:p>
        </p:txBody>
      </p:sp>
      <p:sp>
        <p:nvSpPr>
          <p:cNvPr id="9" name="Text Placeholder 8">
            <a:extLst>
              <a:ext uri="{FF2B5EF4-FFF2-40B4-BE49-F238E27FC236}">
                <a16:creationId xmlns:a16="http://schemas.microsoft.com/office/drawing/2014/main" id="{76C63AD7-9A5A-871C-C998-21B3E58D60BF}"/>
              </a:ext>
            </a:extLst>
          </p:cNvPr>
          <p:cNvSpPr>
            <a:spLocks noGrp="1"/>
          </p:cNvSpPr>
          <p:nvPr>
            <p:ph type="body" sz="quarter" idx="21" hasCustomPrompt="1"/>
          </p:nvPr>
        </p:nvSpPr>
        <p:spPr>
          <a:xfrm>
            <a:off x="6162676" y="3900985"/>
            <a:ext cx="1590675" cy="1630947"/>
          </a:xfrm>
          <a:prstGeom prst="rect">
            <a:avLst/>
          </a:prstGeom>
          <a:solidFill>
            <a:schemeClr val="bg1"/>
          </a:solidFill>
          <a:ln>
            <a:solidFill>
              <a:schemeClr val="tx1">
                <a:lumMod val="50000"/>
                <a:lumOff val="50000"/>
              </a:schemeClr>
            </a:solidFill>
          </a:ln>
        </p:spPr>
        <p:txBody>
          <a:bodyPr anchor="ctr">
            <a:normAutofit/>
          </a:bodyPr>
          <a:lstStyle>
            <a:lvl1pPr marL="0" indent="0" algn="ctr">
              <a:buFontTx/>
              <a:buNone/>
              <a:defRPr sz="2000"/>
            </a:lvl1pPr>
          </a:lstStyle>
          <a:p>
            <a:pPr lvl="0"/>
            <a:r>
              <a:rPr lang="en-US" dirty="0"/>
              <a:t>Photo Caption</a:t>
            </a:r>
          </a:p>
        </p:txBody>
      </p:sp>
      <p:sp>
        <p:nvSpPr>
          <p:cNvPr id="10" name="Google Shape;68;p12">
            <a:extLst>
              <a:ext uri="{FF2B5EF4-FFF2-40B4-BE49-F238E27FC236}">
                <a16:creationId xmlns:a16="http://schemas.microsoft.com/office/drawing/2014/main" id="{26A93FAA-4D67-C614-9821-AAB331203C07}"/>
              </a:ext>
            </a:extLst>
          </p:cNvPr>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05456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reserve="1" userDrawn="1">
  <p:cSld name="Agenda">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 name="Text Placeholder 3">
            <a:extLst>
              <a:ext uri="{FF2B5EF4-FFF2-40B4-BE49-F238E27FC236}">
                <a16:creationId xmlns:a16="http://schemas.microsoft.com/office/drawing/2014/main" id="{A039E9BC-EBE2-3416-CEEF-6C36ADA8F03E}"/>
              </a:ext>
            </a:extLst>
          </p:cNvPr>
          <p:cNvSpPr>
            <a:spLocks noGrp="1"/>
          </p:cNvSpPr>
          <p:nvPr>
            <p:ph type="body" sz="quarter" idx="13" hasCustomPrompt="1"/>
          </p:nvPr>
        </p:nvSpPr>
        <p:spPr>
          <a:xfrm>
            <a:off x="903978" y="1429406"/>
            <a:ext cx="4672584" cy="4592012"/>
          </a:xfrm>
          <a:prstGeom prst="rect">
            <a:avLst/>
          </a:prstGeom>
          <a:ln>
            <a:solidFill>
              <a:schemeClr val="accent5"/>
            </a:solidFill>
          </a:ln>
        </p:spPr>
        <p:txBody>
          <a:bodyPr anchor="ctr"/>
          <a:lstStyle>
            <a:lvl1pPr marL="60325" indent="0" algn="ctr">
              <a:spcBef>
                <a:spcPts val="1200"/>
              </a:spcBef>
              <a:spcAft>
                <a:spcPts val="2400"/>
              </a:spcAft>
              <a:buFontTx/>
              <a:buNone/>
              <a:defRPr sz="3200"/>
            </a:lvl1pPr>
            <a:lvl2pPr marL="457200" indent="0">
              <a:buFontTx/>
              <a:buNone/>
              <a:defRPr>
                <a:solidFill>
                  <a:schemeClr val="accent5"/>
                </a:solidFill>
              </a:defRPr>
            </a:lvl2pPr>
            <a:lvl3pPr marL="1371600" indent="-457200">
              <a:buFont typeface="+mj-lt"/>
              <a:buAutoNum type="romanLcPeriod"/>
              <a:defRPr/>
            </a:lvl3pPr>
            <a:lvl4pPr marL="1714500" indent="-342900">
              <a:buFont typeface="+mj-lt"/>
              <a:buAutoNum type="arabicParenR"/>
              <a:defRPr/>
            </a:lvl4pPr>
            <a:lvl5pPr marL="2171700" indent="-342900">
              <a:buFont typeface="+mj-lt"/>
              <a:buAutoNum type="arabicParenR"/>
              <a:defRPr/>
            </a:lvl5pPr>
          </a:lstStyle>
          <a:p>
            <a:pPr lvl="0"/>
            <a:r>
              <a:rPr lang="en-US" dirty="0"/>
              <a:t>Add Agenda Item</a:t>
            </a:r>
          </a:p>
        </p:txBody>
      </p:sp>
      <p:sp>
        <p:nvSpPr>
          <p:cNvPr id="3" name="Text Placeholder 3">
            <a:extLst>
              <a:ext uri="{FF2B5EF4-FFF2-40B4-BE49-F238E27FC236}">
                <a16:creationId xmlns:a16="http://schemas.microsoft.com/office/drawing/2014/main" id="{D539AF4D-0C93-B6F1-4D38-E4618E32F9FA}"/>
              </a:ext>
            </a:extLst>
          </p:cNvPr>
          <p:cNvSpPr>
            <a:spLocks noGrp="1"/>
          </p:cNvSpPr>
          <p:nvPr>
            <p:ph type="body" sz="quarter" idx="14" hasCustomPrompt="1"/>
          </p:nvPr>
        </p:nvSpPr>
        <p:spPr>
          <a:xfrm>
            <a:off x="6714228" y="1429406"/>
            <a:ext cx="4672584" cy="4592012"/>
          </a:xfrm>
          <a:prstGeom prst="rect">
            <a:avLst/>
          </a:prstGeom>
          <a:ln>
            <a:solidFill>
              <a:schemeClr val="accent5"/>
            </a:solidFill>
          </a:ln>
        </p:spPr>
        <p:txBody>
          <a:bodyPr anchor="ctr"/>
          <a:lstStyle>
            <a:lvl1pPr marL="60325" indent="0" algn="ctr">
              <a:spcBef>
                <a:spcPts val="1200"/>
              </a:spcBef>
              <a:spcAft>
                <a:spcPts val="2400"/>
              </a:spcAft>
              <a:buFontTx/>
              <a:buNone/>
              <a:defRPr sz="3200"/>
            </a:lvl1pPr>
            <a:lvl2pPr marL="457200" indent="0">
              <a:buFontTx/>
              <a:buNone/>
              <a:defRPr>
                <a:solidFill>
                  <a:schemeClr val="accent5"/>
                </a:solidFill>
              </a:defRPr>
            </a:lvl2pPr>
            <a:lvl3pPr marL="1371600" indent="-457200">
              <a:buFont typeface="+mj-lt"/>
              <a:buAutoNum type="romanLcPeriod"/>
              <a:defRPr/>
            </a:lvl3pPr>
            <a:lvl4pPr marL="1714500" indent="-342900">
              <a:buFont typeface="+mj-lt"/>
              <a:buAutoNum type="arabicParenR"/>
              <a:defRPr/>
            </a:lvl4pPr>
            <a:lvl5pPr marL="2171700" indent="-342900">
              <a:buFont typeface="+mj-lt"/>
              <a:buAutoNum type="arabicParenR"/>
              <a:defRPr/>
            </a:lvl5pPr>
          </a:lstStyle>
          <a:p>
            <a:pPr lvl="0"/>
            <a:r>
              <a:rPr lang="en-US" dirty="0"/>
              <a:t>Add Agenda Item</a:t>
            </a: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 name="Straight Connector 3">
            <a:extLst>
              <a:ext uri="{FF2B5EF4-FFF2-40B4-BE49-F238E27FC236}">
                <a16:creationId xmlns:a16="http://schemas.microsoft.com/office/drawing/2014/main" id="{E54881BB-452E-6AB6-D75A-C50687108E14}"/>
              </a:ext>
              <a:ext uri="{C183D7F6-B498-43B3-948B-1728B52AA6E4}">
                <adec:decorative xmlns:adec="http://schemas.microsoft.com/office/drawing/2017/decorative" val="1"/>
              </a:ext>
            </a:extLst>
          </p:cNvPr>
          <p:cNvCxnSpPr>
            <a:cxnSpLocks/>
          </p:cNvCxnSpPr>
          <p:nvPr userDrawn="1"/>
        </p:nvCxnSpPr>
        <p:spPr>
          <a:xfrm>
            <a:off x="6162797" y="1429406"/>
            <a:ext cx="0" cy="4592013"/>
          </a:xfrm>
          <a:prstGeom prst="line">
            <a:avLst/>
          </a:prstGeom>
          <a:ln w="57150">
            <a:solidFill>
              <a:srgbClr val="005F94"/>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29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 name="Picture Placeholder 32">
            <a:extLst>
              <a:ext uri="{FF2B5EF4-FFF2-40B4-BE49-F238E27FC236}">
                <a16:creationId xmlns:a16="http://schemas.microsoft.com/office/drawing/2014/main" id="{FC782202-4591-AB4E-E75B-E0466121DE54}"/>
              </a:ext>
            </a:extLst>
          </p:cNvPr>
          <p:cNvSpPr>
            <a:spLocks noGrp="1"/>
          </p:cNvSpPr>
          <p:nvPr>
            <p:ph type="pic" sz="quarter" idx="10"/>
          </p:nvPr>
        </p:nvSpPr>
        <p:spPr>
          <a:xfrm>
            <a:off x="457200" y="1177328"/>
            <a:ext cx="5210175" cy="5038121"/>
          </a:xfrm>
          <a:prstGeom prst="rect">
            <a:avLst/>
          </a:prstGeom>
        </p:spPr>
        <p:txBody>
          <a:bodyPr/>
          <a:lstStyle/>
          <a:p>
            <a:endParaRPr lang="en-US"/>
          </a:p>
        </p:txBody>
      </p:sp>
      <p:sp>
        <p:nvSpPr>
          <p:cNvPr id="3" name="Frame 2" descr="1">
            <a:extLst>
              <a:ext uri="{FF2B5EF4-FFF2-40B4-BE49-F238E27FC236}">
                <a16:creationId xmlns:a16="http://schemas.microsoft.com/office/drawing/2014/main" id="{22C66034-A4A1-7E30-DCDD-739D89996847}"/>
              </a:ext>
              <a:ext uri="{C183D7F6-B498-43B3-948B-1728B52AA6E4}">
                <adec:decorative xmlns:adec="http://schemas.microsoft.com/office/drawing/2017/decorative" val="0"/>
              </a:ext>
            </a:extLst>
          </p:cNvPr>
          <p:cNvSpPr/>
          <p:nvPr userDrawn="1"/>
        </p:nvSpPr>
        <p:spPr>
          <a:xfrm>
            <a:off x="6630591" y="1612355"/>
            <a:ext cx="702644" cy="673769"/>
          </a:xfrm>
          <a:prstGeom prst="frame">
            <a:avLst/>
          </a:prstGeom>
          <a:solidFill>
            <a:srgbClr val="005F94"/>
          </a:solidFill>
          <a:ln w="12700" cap="flat" cmpd="sng" algn="ctr">
            <a:solidFill>
              <a:schemeClr val="accent5"/>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1</a:t>
            </a:r>
          </a:p>
        </p:txBody>
      </p:sp>
      <p:sp>
        <p:nvSpPr>
          <p:cNvPr id="4" name="Text Placeholder 35">
            <a:extLst>
              <a:ext uri="{FF2B5EF4-FFF2-40B4-BE49-F238E27FC236}">
                <a16:creationId xmlns:a16="http://schemas.microsoft.com/office/drawing/2014/main" id="{10EE859A-E8EA-321E-8A34-2DE0366ED187}"/>
              </a:ext>
            </a:extLst>
          </p:cNvPr>
          <p:cNvSpPr>
            <a:spLocks noGrp="1"/>
          </p:cNvSpPr>
          <p:nvPr>
            <p:ph type="body" sz="quarter" idx="13" hasCustomPrompt="1"/>
          </p:nvPr>
        </p:nvSpPr>
        <p:spPr>
          <a:xfrm>
            <a:off x="7572713" y="1611905"/>
            <a:ext cx="3638550" cy="674687"/>
          </a:xfrm>
          <a:prstGeom prst="rect">
            <a:avLst/>
          </a:prstGeom>
          <a:ln>
            <a:solidFill>
              <a:schemeClr val="tx1"/>
            </a:solidFill>
            <a:prstDash val="sysDot"/>
          </a:ln>
        </p:spPr>
        <p:txBody>
          <a:bodyPr anchor="ctr"/>
          <a:lstStyle>
            <a:lvl1pPr marL="60325" indent="0">
              <a:buNone/>
              <a:defRPr lang="en-US" sz="2800" b="0" i="0" u="none" strike="noStrike" cap="none" dirty="0">
                <a:solidFill>
                  <a:srgbClr val="006197"/>
                </a:solidFill>
                <a:latin typeface="Arial"/>
                <a:ea typeface="Arial"/>
                <a:cs typeface="Arial"/>
                <a:sym typeface="Arial"/>
              </a:defRPr>
            </a:lvl1pPr>
          </a:lstStyle>
          <a:p>
            <a:pPr lvl="0"/>
            <a:r>
              <a:rPr lang="en-US" dirty="0"/>
              <a:t>Add Agenda Item</a:t>
            </a:r>
          </a:p>
        </p:txBody>
      </p:sp>
      <p:sp>
        <p:nvSpPr>
          <p:cNvPr id="5" name="Frame 4" descr="2">
            <a:extLst>
              <a:ext uri="{FF2B5EF4-FFF2-40B4-BE49-F238E27FC236}">
                <a16:creationId xmlns:a16="http://schemas.microsoft.com/office/drawing/2014/main" id="{3CC459B7-0C42-7168-D2FB-B807D10890D0}"/>
              </a:ext>
              <a:ext uri="{C183D7F6-B498-43B3-948B-1728B52AA6E4}">
                <adec:decorative xmlns:adec="http://schemas.microsoft.com/office/drawing/2017/decorative" val="0"/>
              </a:ext>
            </a:extLst>
          </p:cNvPr>
          <p:cNvSpPr/>
          <p:nvPr userDrawn="1"/>
        </p:nvSpPr>
        <p:spPr>
          <a:xfrm>
            <a:off x="6630591" y="2695691"/>
            <a:ext cx="702644" cy="673769"/>
          </a:xfrm>
          <a:prstGeom prst="frame">
            <a:avLst/>
          </a:prstGeom>
          <a:solidFill>
            <a:srgbClr val="005F94"/>
          </a:solidFill>
          <a:ln w="12700" cap="flat" cmpd="sng" algn="ctr">
            <a:solidFill>
              <a:srgbClr val="1034A6">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2</a:t>
            </a:r>
          </a:p>
        </p:txBody>
      </p:sp>
      <p:sp>
        <p:nvSpPr>
          <p:cNvPr id="6" name="Text Placeholder 35">
            <a:extLst>
              <a:ext uri="{FF2B5EF4-FFF2-40B4-BE49-F238E27FC236}">
                <a16:creationId xmlns:a16="http://schemas.microsoft.com/office/drawing/2014/main" id="{9B77FD31-FB0C-8701-5589-7F3EDAE166E0}"/>
              </a:ext>
            </a:extLst>
          </p:cNvPr>
          <p:cNvSpPr>
            <a:spLocks noGrp="1"/>
          </p:cNvSpPr>
          <p:nvPr>
            <p:ph type="body" sz="quarter" idx="14" hasCustomPrompt="1"/>
          </p:nvPr>
        </p:nvSpPr>
        <p:spPr>
          <a:xfrm>
            <a:off x="7586999" y="2705111"/>
            <a:ext cx="3638550" cy="674687"/>
          </a:xfrm>
          <a:prstGeom prst="rect">
            <a:avLst/>
          </a:prstGeom>
          <a:ln>
            <a:solidFill>
              <a:schemeClr val="tx1"/>
            </a:solidFill>
            <a:prstDash val="sysDot"/>
          </a:ln>
        </p:spPr>
        <p:txBody>
          <a:bodyPr anchor="ctr"/>
          <a:lstStyle>
            <a:lvl1pPr marL="60325" indent="0">
              <a:buNone/>
              <a:defRPr lang="en-US" sz="2800" b="0" i="0" u="none" strike="noStrike" cap="none" dirty="0">
                <a:solidFill>
                  <a:srgbClr val="006197"/>
                </a:solidFill>
                <a:latin typeface="Arial"/>
                <a:ea typeface="Arial"/>
                <a:cs typeface="Arial"/>
                <a:sym typeface="Arial"/>
              </a:defRPr>
            </a:lvl1pPr>
          </a:lstStyle>
          <a:p>
            <a:pPr lvl="0"/>
            <a:r>
              <a:rPr lang="en-US" dirty="0"/>
              <a:t>Add Agenda Item</a:t>
            </a:r>
          </a:p>
        </p:txBody>
      </p:sp>
      <p:sp>
        <p:nvSpPr>
          <p:cNvPr id="7" name="Frame 6" descr="3">
            <a:extLst>
              <a:ext uri="{FF2B5EF4-FFF2-40B4-BE49-F238E27FC236}">
                <a16:creationId xmlns:a16="http://schemas.microsoft.com/office/drawing/2014/main" id="{F2E02BA3-4715-C05D-B84A-48F3C52C83BA}"/>
              </a:ext>
              <a:ext uri="{C183D7F6-B498-43B3-948B-1728B52AA6E4}">
                <adec:decorative xmlns:adec="http://schemas.microsoft.com/office/drawing/2017/decorative" val="0"/>
              </a:ext>
            </a:extLst>
          </p:cNvPr>
          <p:cNvSpPr/>
          <p:nvPr userDrawn="1"/>
        </p:nvSpPr>
        <p:spPr>
          <a:xfrm>
            <a:off x="6630591" y="3803139"/>
            <a:ext cx="702644" cy="673769"/>
          </a:xfrm>
          <a:prstGeom prst="frame">
            <a:avLst/>
          </a:prstGeom>
          <a:solidFill>
            <a:srgbClr val="005F94"/>
          </a:solidFill>
          <a:ln w="12700" cap="flat" cmpd="sng" algn="ctr">
            <a:solidFill>
              <a:srgbClr val="1034A6">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3</a:t>
            </a:r>
          </a:p>
        </p:txBody>
      </p:sp>
      <p:sp>
        <p:nvSpPr>
          <p:cNvPr id="8" name="Text Placeholder 35">
            <a:extLst>
              <a:ext uri="{FF2B5EF4-FFF2-40B4-BE49-F238E27FC236}">
                <a16:creationId xmlns:a16="http://schemas.microsoft.com/office/drawing/2014/main" id="{11046B5D-5EAC-C104-F754-3EA8D61A8910}"/>
              </a:ext>
            </a:extLst>
          </p:cNvPr>
          <p:cNvSpPr>
            <a:spLocks noGrp="1"/>
          </p:cNvSpPr>
          <p:nvPr>
            <p:ph type="body" sz="quarter" idx="15" hasCustomPrompt="1"/>
          </p:nvPr>
        </p:nvSpPr>
        <p:spPr>
          <a:xfrm>
            <a:off x="7534113" y="3826046"/>
            <a:ext cx="3638550" cy="674687"/>
          </a:xfrm>
          <a:prstGeom prst="rect">
            <a:avLst/>
          </a:prstGeom>
          <a:ln>
            <a:solidFill>
              <a:schemeClr val="tx1"/>
            </a:solidFill>
            <a:prstDash val="sysDot"/>
          </a:ln>
        </p:spPr>
        <p:txBody>
          <a:bodyPr anchor="ctr"/>
          <a:lstStyle>
            <a:lvl1pPr marL="60325" indent="0">
              <a:buNone/>
              <a:defRPr lang="en-US" sz="2800" b="0" i="0" u="none" strike="noStrike" cap="none" dirty="0">
                <a:solidFill>
                  <a:srgbClr val="006197"/>
                </a:solidFill>
                <a:latin typeface="Arial"/>
                <a:ea typeface="Arial"/>
                <a:cs typeface="Arial"/>
                <a:sym typeface="Arial"/>
              </a:defRPr>
            </a:lvl1pPr>
          </a:lstStyle>
          <a:p>
            <a:pPr lvl="0"/>
            <a:r>
              <a:rPr lang="en-US" dirty="0"/>
              <a:t>Add Agenda Item</a:t>
            </a:r>
          </a:p>
        </p:txBody>
      </p:sp>
      <p:sp>
        <p:nvSpPr>
          <p:cNvPr id="9" name="Frame 8" descr="4">
            <a:extLst>
              <a:ext uri="{FF2B5EF4-FFF2-40B4-BE49-F238E27FC236}">
                <a16:creationId xmlns:a16="http://schemas.microsoft.com/office/drawing/2014/main" id="{CBBE77EA-A9D1-D698-5175-DC0DF3C64F99}"/>
              </a:ext>
              <a:ext uri="{C183D7F6-B498-43B3-948B-1728B52AA6E4}">
                <adec:decorative xmlns:adec="http://schemas.microsoft.com/office/drawing/2017/decorative" val="0"/>
              </a:ext>
            </a:extLst>
          </p:cNvPr>
          <p:cNvSpPr/>
          <p:nvPr userDrawn="1"/>
        </p:nvSpPr>
        <p:spPr>
          <a:xfrm>
            <a:off x="6630591" y="4947899"/>
            <a:ext cx="702644" cy="673769"/>
          </a:xfrm>
          <a:prstGeom prst="frame">
            <a:avLst/>
          </a:prstGeom>
          <a:solidFill>
            <a:srgbClr val="005F94"/>
          </a:solidFill>
          <a:ln w="12700" cap="flat" cmpd="sng" algn="ctr">
            <a:solidFill>
              <a:srgbClr val="1034A6">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4</a:t>
            </a:r>
          </a:p>
        </p:txBody>
      </p:sp>
      <p:sp>
        <p:nvSpPr>
          <p:cNvPr id="10" name="Text Placeholder 35">
            <a:extLst>
              <a:ext uri="{FF2B5EF4-FFF2-40B4-BE49-F238E27FC236}">
                <a16:creationId xmlns:a16="http://schemas.microsoft.com/office/drawing/2014/main" id="{83167AB4-1269-C946-4BAD-DB63A5F797DF}"/>
              </a:ext>
            </a:extLst>
          </p:cNvPr>
          <p:cNvSpPr>
            <a:spLocks noGrp="1"/>
          </p:cNvSpPr>
          <p:nvPr>
            <p:ph type="body" sz="quarter" idx="16" hasCustomPrompt="1"/>
          </p:nvPr>
        </p:nvSpPr>
        <p:spPr>
          <a:xfrm>
            <a:off x="7586999" y="4946981"/>
            <a:ext cx="3638550" cy="674687"/>
          </a:xfrm>
          <a:prstGeom prst="rect">
            <a:avLst/>
          </a:prstGeom>
          <a:ln>
            <a:solidFill>
              <a:schemeClr val="tx1"/>
            </a:solidFill>
            <a:prstDash val="sysDot"/>
          </a:ln>
        </p:spPr>
        <p:txBody>
          <a:bodyPr anchor="ctr"/>
          <a:lstStyle>
            <a:lvl1pPr marL="60325" indent="0">
              <a:buNone/>
              <a:defRPr lang="en-US" sz="2800" b="0" i="0" u="none" strike="noStrike" cap="none" dirty="0">
                <a:solidFill>
                  <a:srgbClr val="006197"/>
                </a:solidFill>
                <a:latin typeface="Arial"/>
                <a:ea typeface="Arial"/>
                <a:cs typeface="Arial"/>
                <a:sym typeface="Arial"/>
              </a:defRPr>
            </a:lvl1pPr>
          </a:lstStyle>
          <a:p>
            <a:pPr lvl="0"/>
            <a:r>
              <a:rPr lang="en-US" dirty="0"/>
              <a:t>Add Agenda Item</a:t>
            </a: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433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 name="Media Placeholder 2">
            <a:extLst>
              <a:ext uri="{FF2B5EF4-FFF2-40B4-BE49-F238E27FC236}">
                <a16:creationId xmlns:a16="http://schemas.microsoft.com/office/drawing/2014/main" id="{617C46FB-301D-E622-911C-4099A3B101FA}"/>
              </a:ext>
            </a:extLst>
          </p:cNvPr>
          <p:cNvSpPr>
            <a:spLocks noGrp="1"/>
          </p:cNvSpPr>
          <p:nvPr>
            <p:ph type="media" sz="quarter" idx="13"/>
          </p:nvPr>
        </p:nvSpPr>
        <p:spPr>
          <a:xfrm>
            <a:off x="2433638" y="1397000"/>
            <a:ext cx="7772400" cy="3841750"/>
          </a:xfrm>
          <a:prstGeom prst="rect">
            <a:avLst/>
          </a:prstGeom>
        </p:spPr>
        <p:txBody>
          <a:bodyPr/>
          <a:lstStyle/>
          <a:p>
            <a:endParaRPr lang="en-US"/>
          </a:p>
        </p:txBody>
      </p:sp>
      <p:sp>
        <p:nvSpPr>
          <p:cNvPr id="4" name="Google Shape;37;p6">
            <a:extLst>
              <a:ext uri="{FF2B5EF4-FFF2-40B4-BE49-F238E27FC236}">
                <a16:creationId xmlns:a16="http://schemas.microsoft.com/office/drawing/2014/main" id="{8B7C7E96-A9DB-8DE4-FF1C-682B5C83A3C5}"/>
              </a:ext>
            </a:extLst>
          </p:cNvPr>
          <p:cNvSpPr txBox="1">
            <a:spLocks noGrp="1"/>
          </p:cNvSpPr>
          <p:nvPr>
            <p:ph type="body" idx="1"/>
          </p:nvPr>
        </p:nvSpPr>
        <p:spPr>
          <a:xfrm>
            <a:off x="2433638" y="5461000"/>
            <a:ext cx="7772400" cy="848360"/>
          </a:xfrm>
          <a:prstGeom prst="rect">
            <a:avLst/>
          </a:prstGeom>
          <a:noFill/>
          <a:ln>
            <a:solidFill>
              <a:schemeClr val="accent2"/>
            </a:solidFill>
          </a:ln>
        </p:spPr>
        <p:txBody>
          <a:bodyPr spcFirstLastPara="1" wrap="square" lIns="91425" tIns="45700" rIns="91425" bIns="45700" anchor="t" anchorCtr="0">
            <a:noAutofit/>
          </a:bodyPr>
          <a:lstStyle>
            <a:lvl1pPr marL="50800" marR="0" lvl="0" indent="0" algn="l" rtl="0">
              <a:lnSpc>
                <a:spcPct val="100000"/>
              </a:lnSpc>
              <a:spcBef>
                <a:spcPts val="700"/>
              </a:spcBef>
              <a:spcAft>
                <a:spcPts val="0"/>
              </a:spcAft>
              <a:buClr>
                <a:srgbClr val="006197"/>
              </a:buClr>
              <a:buSzPts val="2800"/>
              <a:buFont typeface="Noto Sans Symbols"/>
              <a:buNone/>
              <a:defRPr sz="2400" b="0" i="0" u="none" strike="noStrike" cap="none">
                <a:solidFill>
                  <a:schemeClr val="bg2"/>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5737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Divider">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0" y="3244363"/>
            <a:ext cx="12192000" cy="729761"/>
          </a:xfrm>
          <a:prstGeom prst="rect">
            <a:avLst/>
          </a:prstGeom>
          <a:solidFill>
            <a:srgbClr val="005F94"/>
          </a:solidFill>
          <a:ln>
            <a:noFill/>
          </a:ln>
        </p:spPr>
        <p:txBody>
          <a:bodyPr spcFirstLastPara="1" wrap="square" lIns="91425" tIns="45700" rIns="91425" bIns="45700" anchor="t" anchorCtr="0">
            <a:noAutofit/>
          </a:bodyPr>
          <a:lstStyle>
            <a:lvl1pPr marL="50800" marR="0" lvl="0" indent="0" algn="ctr" rtl="0">
              <a:lnSpc>
                <a:spcPct val="100000"/>
              </a:lnSpc>
              <a:spcBef>
                <a:spcPts val="700"/>
              </a:spcBef>
              <a:spcAft>
                <a:spcPts val="0"/>
              </a:spcAft>
              <a:buClr>
                <a:srgbClr val="006197"/>
              </a:buClr>
              <a:buSzPts val="2800"/>
              <a:buFont typeface="Noto Sans Symbols"/>
              <a:buNone/>
              <a:defRPr sz="2800" b="1" i="0" u="none" strike="noStrike" cap="none">
                <a:solidFill>
                  <a:schemeClr val="bg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861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reserve="1" userDrawn="1">
  <p:cSld name="Text and Image">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1277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37" name="Google Shape;37;p6"/>
          <p:cNvSpPr txBox="1">
            <a:spLocks noGrp="1"/>
          </p:cNvSpPr>
          <p:nvPr>
            <p:ph type="body" idx="1"/>
          </p:nvPr>
        </p:nvSpPr>
        <p:spPr>
          <a:xfrm>
            <a:off x="457199" y="1371600"/>
            <a:ext cx="5569131" cy="47672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 name="Picture Placeholder 2">
            <a:extLst>
              <a:ext uri="{FF2B5EF4-FFF2-40B4-BE49-F238E27FC236}">
                <a16:creationId xmlns:a16="http://schemas.microsoft.com/office/drawing/2014/main" id="{DD7EDB4B-8204-7D7E-A58D-8D811E21467C}"/>
              </a:ext>
            </a:extLst>
          </p:cNvPr>
          <p:cNvSpPr>
            <a:spLocks noGrp="1"/>
          </p:cNvSpPr>
          <p:nvPr>
            <p:ph type="pic" sz="quarter" idx="13"/>
          </p:nvPr>
        </p:nvSpPr>
        <p:spPr>
          <a:xfrm>
            <a:off x="6449271" y="1371600"/>
            <a:ext cx="5151120" cy="4767263"/>
          </a:xfrm>
          <a:prstGeom prst="rect">
            <a:avLst/>
          </a:prstGeom>
        </p:spPr>
        <p:txBody>
          <a:bodyPr/>
          <a:lstStyle/>
          <a:p>
            <a:endParaRPr lang="en-US"/>
          </a:p>
        </p:txBody>
      </p:sp>
    </p:spTree>
    <p:extLst>
      <p:ext uri="{BB962C8B-B14F-4D97-AF65-F5344CB8AC3E}">
        <p14:creationId xmlns:p14="http://schemas.microsoft.com/office/powerpoint/2010/main" val="193377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reserve="1" userDrawn="1">
  <p:cSld name="2 Topics Horizontal">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195507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37;p6">
            <a:extLst>
              <a:ext uri="{FF2B5EF4-FFF2-40B4-BE49-F238E27FC236}">
                <a16:creationId xmlns:a16="http://schemas.microsoft.com/office/drawing/2014/main" id="{06068A5F-5A34-620F-291E-F5CD0184084B}"/>
              </a:ext>
            </a:extLst>
          </p:cNvPr>
          <p:cNvSpPr txBox="1">
            <a:spLocks noGrp="1"/>
          </p:cNvSpPr>
          <p:nvPr>
            <p:ph type="body" idx="13" hasCustomPrompt="1"/>
          </p:nvPr>
        </p:nvSpPr>
        <p:spPr>
          <a:xfrm>
            <a:off x="0" y="3470365"/>
            <a:ext cx="12192000" cy="627017"/>
          </a:xfrm>
          <a:prstGeom prst="rect">
            <a:avLst/>
          </a:prstGeom>
          <a:solidFill>
            <a:srgbClr val="005F94"/>
          </a:solidFill>
          <a:ln>
            <a:noFill/>
          </a:ln>
        </p:spPr>
        <p:txBody>
          <a:bodyPr spcFirstLastPara="1" wrap="square" lIns="91425" tIns="45700" rIns="91425" bIns="45700" anchor="t" anchorCtr="0">
            <a:noAutofit/>
          </a:bodyPr>
          <a:lstStyle>
            <a:lvl1pPr marL="50800" marR="0" lvl="0" indent="0" algn="l" rtl="0">
              <a:lnSpc>
                <a:spcPct val="100000"/>
              </a:lnSpc>
              <a:spcBef>
                <a:spcPts val="700"/>
              </a:spcBef>
              <a:spcAft>
                <a:spcPts val="0"/>
              </a:spcAft>
              <a:buClr>
                <a:srgbClr val="006197"/>
              </a:buClr>
              <a:buSzPts val="2800"/>
              <a:buFont typeface="Noto Sans Symbols"/>
              <a:buNone/>
              <a:defRPr sz="2800" b="1" i="0" u="none" strike="noStrike" cap="none">
                <a:solidFill>
                  <a:schemeClr val="bg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r>
              <a:rPr lang="en-US" dirty="0"/>
              <a:t>    Click to add title</a:t>
            </a:r>
            <a:endParaRPr dirty="0"/>
          </a:p>
        </p:txBody>
      </p:sp>
      <p:sp>
        <p:nvSpPr>
          <p:cNvPr id="3" name="Google Shape;37;p6">
            <a:extLst>
              <a:ext uri="{FF2B5EF4-FFF2-40B4-BE49-F238E27FC236}">
                <a16:creationId xmlns:a16="http://schemas.microsoft.com/office/drawing/2014/main" id="{1FB09938-303A-80FC-13CD-FA870E368740}"/>
              </a:ext>
            </a:extLst>
          </p:cNvPr>
          <p:cNvSpPr txBox="1">
            <a:spLocks noGrp="1"/>
          </p:cNvSpPr>
          <p:nvPr>
            <p:ph type="body" idx="14"/>
          </p:nvPr>
        </p:nvSpPr>
        <p:spPr>
          <a:xfrm>
            <a:off x="457200" y="4241073"/>
            <a:ext cx="11277600" cy="19681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55258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reserve="1" userDrawn="1">
  <p:cSld name="Picture Over 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 name="Picture Placeholder 2">
            <a:extLst>
              <a:ext uri="{FF2B5EF4-FFF2-40B4-BE49-F238E27FC236}">
                <a16:creationId xmlns:a16="http://schemas.microsoft.com/office/drawing/2014/main" id="{E39186B4-AB9C-120E-5E9D-0C24171D3169}"/>
              </a:ext>
            </a:extLst>
          </p:cNvPr>
          <p:cNvSpPr>
            <a:spLocks noGrp="1"/>
          </p:cNvSpPr>
          <p:nvPr>
            <p:ph type="pic" sz="quarter" idx="13"/>
          </p:nvPr>
        </p:nvSpPr>
        <p:spPr>
          <a:xfrm>
            <a:off x="457200" y="1289050"/>
            <a:ext cx="11277600" cy="1733550"/>
          </a:xfrm>
          <a:prstGeom prst="rect">
            <a:avLst/>
          </a:prstGeom>
        </p:spPr>
        <p:txBody>
          <a:bodyPr/>
          <a:lstStyle/>
          <a:p>
            <a:endParaRPr lang="en-US"/>
          </a:p>
        </p:txBody>
      </p:sp>
      <p:sp>
        <p:nvSpPr>
          <p:cNvPr id="37" name="Google Shape;37;p6"/>
          <p:cNvSpPr txBox="1">
            <a:spLocks noGrp="1"/>
          </p:cNvSpPr>
          <p:nvPr>
            <p:ph type="body" idx="1"/>
          </p:nvPr>
        </p:nvSpPr>
        <p:spPr>
          <a:xfrm>
            <a:off x="457200" y="3204754"/>
            <a:ext cx="11277600" cy="310460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3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reserve="1" userDrawn="1">
  <p:cSld name="3 Pics and 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199" y="317405"/>
            <a:ext cx="11203577"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3" name="Picture Placeholder 2">
            <a:extLst>
              <a:ext uri="{FF2B5EF4-FFF2-40B4-BE49-F238E27FC236}">
                <a16:creationId xmlns:a16="http://schemas.microsoft.com/office/drawing/2014/main" id="{E39186B4-AB9C-120E-5E9D-0C24171D3169}"/>
              </a:ext>
            </a:extLst>
          </p:cNvPr>
          <p:cNvSpPr>
            <a:spLocks noGrp="1"/>
          </p:cNvSpPr>
          <p:nvPr>
            <p:ph type="pic" sz="quarter" idx="13"/>
          </p:nvPr>
        </p:nvSpPr>
        <p:spPr>
          <a:xfrm>
            <a:off x="457200" y="1289047"/>
            <a:ext cx="3688080" cy="2560139"/>
          </a:xfrm>
          <a:prstGeom prst="rect">
            <a:avLst/>
          </a:prstGeom>
        </p:spPr>
        <p:txBody>
          <a:bodyPr/>
          <a:lstStyle/>
          <a:p>
            <a:endParaRPr lang="en-US"/>
          </a:p>
        </p:txBody>
      </p:sp>
      <p:sp>
        <p:nvSpPr>
          <p:cNvPr id="2" name="Picture Placeholder 2">
            <a:extLst>
              <a:ext uri="{FF2B5EF4-FFF2-40B4-BE49-F238E27FC236}">
                <a16:creationId xmlns:a16="http://schemas.microsoft.com/office/drawing/2014/main" id="{043AB334-EA8B-A2D8-1EDA-7C1638BA6F9F}"/>
              </a:ext>
            </a:extLst>
          </p:cNvPr>
          <p:cNvSpPr>
            <a:spLocks noGrp="1"/>
          </p:cNvSpPr>
          <p:nvPr>
            <p:ph type="pic" sz="quarter" idx="14"/>
          </p:nvPr>
        </p:nvSpPr>
        <p:spPr>
          <a:xfrm>
            <a:off x="4251960" y="1289047"/>
            <a:ext cx="3688080" cy="2560139"/>
          </a:xfrm>
          <a:prstGeom prst="rect">
            <a:avLst/>
          </a:prstGeom>
        </p:spPr>
        <p:txBody>
          <a:bodyPr/>
          <a:lstStyle/>
          <a:p>
            <a:endParaRPr lang="en-US"/>
          </a:p>
        </p:txBody>
      </p:sp>
      <p:sp>
        <p:nvSpPr>
          <p:cNvPr id="4" name="Picture Placeholder 2">
            <a:extLst>
              <a:ext uri="{FF2B5EF4-FFF2-40B4-BE49-F238E27FC236}">
                <a16:creationId xmlns:a16="http://schemas.microsoft.com/office/drawing/2014/main" id="{3AA3B519-AF31-84A0-9AC6-47E542C2D8A5}"/>
              </a:ext>
            </a:extLst>
          </p:cNvPr>
          <p:cNvSpPr>
            <a:spLocks noGrp="1"/>
          </p:cNvSpPr>
          <p:nvPr>
            <p:ph type="pic" sz="quarter" idx="15"/>
          </p:nvPr>
        </p:nvSpPr>
        <p:spPr>
          <a:xfrm>
            <a:off x="8046720" y="1289047"/>
            <a:ext cx="3688080" cy="2560139"/>
          </a:xfrm>
          <a:prstGeom prst="rect">
            <a:avLst/>
          </a:prstGeom>
        </p:spPr>
        <p:txBody>
          <a:bodyPr/>
          <a:lstStyle/>
          <a:p>
            <a:endParaRPr lang="en-US"/>
          </a:p>
        </p:txBody>
      </p:sp>
      <p:sp>
        <p:nvSpPr>
          <p:cNvPr id="37" name="Google Shape;37;p6"/>
          <p:cNvSpPr txBox="1">
            <a:spLocks noGrp="1"/>
          </p:cNvSpPr>
          <p:nvPr>
            <p:ph type="body" idx="1"/>
          </p:nvPr>
        </p:nvSpPr>
        <p:spPr>
          <a:xfrm>
            <a:off x="457200" y="3971109"/>
            <a:ext cx="11277600" cy="23382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500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2023 / General Services Administration / Federal Deposit Insurance Corporation / Department of Veterans Affairs / U.S. Access Board / Federal CIO Council</a:t>
            </a:r>
            <a:endParaRPr sz="800" b="0" i="0" u="none" strike="noStrike" cap="none" dirty="0">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75" r:id="rId2"/>
    <p:sldLayoutId id="2147483674" r:id="rId3"/>
    <p:sldLayoutId id="2147483670" r:id="rId4"/>
    <p:sldLayoutId id="2147483669" r:id="rId5"/>
    <p:sldLayoutId id="2147483666" r:id="rId6"/>
    <p:sldLayoutId id="2147483664" r:id="rId7"/>
    <p:sldLayoutId id="2147483665" r:id="rId8"/>
    <p:sldLayoutId id="2147483654" r:id="rId9"/>
    <p:sldLayoutId id="2147483672" r:id="rId10"/>
    <p:sldLayoutId id="2147483655" r:id="rId11"/>
    <p:sldLayoutId id="2147483656" r:id="rId12"/>
    <p:sldLayoutId id="2147483668" r:id="rId13"/>
    <p:sldLayoutId id="2147483673" r:id="rId14"/>
    <p:sldLayoutId id="2147483667" r:id="rId15"/>
    <p:sldLayoutId id="2147483661" r:id="rId16"/>
    <p:sldLayoutId id="2147483671" r:id="rId17"/>
    <p:sldLayoutId id="2147483663" r:id="rId18"/>
    <p:sldLayoutId id="2147483662" r:id="rId19"/>
    <p:sldLayoutId id="214748366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hhs.gov/web/section-508/accessibility-checklists/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ebaim.org/resources/contrastchecker/" TargetMode="External"/><Relationship Id="rId7" Type="http://schemas.openxmlformats.org/officeDocument/2006/relationships/hyperlink" Target="https://www.tpgi.com/color-contrast-checker/"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9.jpeg"/><Relationship Id="rId5" Type="http://schemas.openxmlformats.org/officeDocument/2006/relationships/hyperlink" Target="https://colormax.org/color-blind-test/" TargetMode="External"/><Relationship Id="rId10" Type="http://schemas.openxmlformats.org/officeDocument/2006/relationships/image" Target="../media/image31.png"/><Relationship Id="rId4" Type="http://schemas.openxmlformats.org/officeDocument/2006/relationships/image" Target="../media/image28.jpeg"/><Relationship Id="rId9" Type="http://schemas.openxmlformats.org/officeDocument/2006/relationships/hyperlink" Target="https://pilestone.com/pages/color-blindness-simulator-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CdYEeRj-xDI"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hs.gov/web/section-508/accessibility-checklists/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section508.gov/create/" TargetMode="External"/><Relationship Id="rId4" Type="http://schemas.openxmlformats.org/officeDocument/2006/relationships/hyperlink" Target="https://www.w3.org/WAI/WCAG21/Understanding/contrast-minimum.html"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poet.diagramcenter.org/how.html" TargetMode="External"/><Relationship Id="rId7"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 Id="rId9"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trace.umd.edu/pea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zDHJrbfO164?si=_s0mjrQLSywikpci"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section508.gov/iaaf/" TargetMode="Externa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hyperlink" Target="https://poet.diagramcenter.org/how.html" TargetMode="External"/><Relationship Id="rId1" Type="http://schemas.openxmlformats.org/officeDocument/2006/relationships/slideLayout" Target="../slideLayouts/slideLayout2.xml"/><Relationship Id="rId5" Type="http://schemas.openxmlformats.org/officeDocument/2006/relationships/hyperlink" Target="https://www.techsmith.com/screen-capture.html" TargetMode="External"/><Relationship Id="rId4" Type="http://schemas.openxmlformats.org/officeDocument/2006/relationships/hyperlink" Target="https://webaim.org/resources/contrastchecke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upport.microsoft.com/en-us/office/make-your-powerpoint-presentations-accessible-to-people-with-disabilities-6f7772b2-2f33-4bd2-8ca7-dae3b2b3ef25#bkmk_testwin" TargetMode="External"/><Relationship Id="rId2" Type="http://schemas.openxmlformats.org/officeDocument/2006/relationships/hyperlink" Target="https://www.section508.gov/create/presentations/creating-powerpoint-templates" TargetMode="External"/><Relationship Id="rId1" Type="http://schemas.openxmlformats.org/officeDocument/2006/relationships/slideLayout" Target="../slideLayouts/slideLayout2.xml"/><Relationship Id="rId4" Type="http://schemas.openxmlformats.org/officeDocument/2006/relationships/hyperlink" Target="https://youtu.be/XF34-Wu6qWU?si=EjfTdarqAdWDD5wz"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hhs.gov/web/section-508/accessibility-checklists/index.html" TargetMode="External"/><Relationship Id="rId2" Type="http://schemas.openxmlformats.org/officeDocument/2006/relationships/hyperlink" Target="https://www.w3.org/WAI/GL/2007/05/alternate-versions.html" TargetMode="External"/><Relationship Id="rId1" Type="http://schemas.openxmlformats.org/officeDocument/2006/relationships/slideLayout" Target="../slideLayouts/slideLayout2.xml"/><Relationship Id="rId6" Type="http://schemas.openxmlformats.org/officeDocument/2006/relationships/hyperlink" Target="https://www.w3.org/WAI/standards-guidelines/wcag/" TargetMode="External"/><Relationship Id="rId5" Type="http://schemas.openxmlformats.org/officeDocument/2006/relationships/hyperlink" Target="https://webaim.org/" TargetMode="External"/><Relationship Id="rId4" Type="http://schemas.openxmlformats.org/officeDocument/2006/relationships/hyperlink" Target="https://www.section508.gov/create/"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section508.gov/manage/laws-and-polici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hitehouse.gov/briefing-room/presidential-actions/2021/06/25/executive-order-on-diversity-equity-inclusion-and-accessibility-in-the-federal-workfor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ection508.gov/crea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10490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dirty="0"/>
              <a:t>Annual Interagency Accessibility Forum</a:t>
            </a:r>
            <a:endParaRPr dirty="0"/>
          </a:p>
        </p:txBody>
      </p:sp>
      <p:sp>
        <p:nvSpPr>
          <p:cNvPr id="88" name="Google Shape;88;p1"/>
          <p:cNvSpPr txBox="1">
            <a:spLocks noGrp="1"/>
          </p:cNvSpPr>
          <p:nvPr>
            <p:ph type="body" idx="1"/>
          </p:nvPr>
        </p:nvSpPr>
        <p:spPr>
          <a:xfrm>
            <a:off x="533400" y="1359306"/>
            <a:ext cx="11174691"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2800" dirty="0"/>
              <a:t>Beyond Compliance: Building a Culture of Digital Accessibility</a:t>
            </a:r>
          </a:p>
        </p:txBody>
      </p:sp>
      <p:sp>
        <p:nvSpPr>
          <p:cNvPr id="89" name="Google Shape;89;p1"/>
          <p:cNvSpPr txBox="1">
            <a:spLocks noGrp="1"/>
          </p:cNvSpPr>
          <p:nvPr>
            <p:ph type="body" idx="2"/>
          </p:nvPr>
        </p:nvSpPr>
        <p:spPr>
          <a:xfrm>
            <a:off x="533401" y="3124200"/>
            <a:ext cx="5337048"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sz="2800" dirty="0"/>
              <a:t>November 7-9, 2023</a:t>
            </a:r>
            <a:endParaRPr sz="2800" dirty="0"/>
          </a:p>
        </p:txBody>
      </p:sp>
      <p:pic>
        <p:nvPicPr>
          <p:cNvPr id="3" name="GSA" descr="GSA Starmark logo">
            <a:extLst>
              <a:ext uri="{FF2B5EF4-FFF2-40B4-BE49-F238E27FC236}">
                <a16:creationId xmlns:a16="http://schemas.microsoft.com/office/drawing/2014/main" id="{29117E04-F918-CE4A-3958-D8BA5432AA8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1330" y="3121502"/>
            <a:ext cx="914400" cy="914400"/>
          </a:xfrm>
          <a:prstGeom prst="rect">
            <a:avLst/>
          </a:prstGeom>
          <a:noFill/>
          <a:ln>
            <a:noFill/>
          </a:ln>
        </p:spPr>
      </p:pic>
      <p:pic>
        <p:nvPicPr>
          <p:cNvPr id="5" name="FDIC" descr="Logo of the Federal Deposit Insurance Corporation (FDIC)">
            <a:extLst>
              <a:ext uri="{FF2B5EF4-FFF2-40B4-BE49-F238E27FC236}">
                <a16:creationId xmlns:a16="http://schemas.microsoft.com/office/drawing/2014/main" id="{FCB1931B-A09A-F05B-92CF-A4C045F7DD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6614" y="3233175"/>
            <a:ext cx="1704758" cy="691053"/>
          </a:xfrm>
          <a:prstGeom prst="rect">
            <a:avLst/>
          </a:prstGeom>
        </p:spPr>
      </p:pic>
      <p:pic>
        <p:nvPicPr>
          <p:cNvPr id="6" name="VA" descr="Seal of the Department of Veterans Affairs">
            <a:extLst>
              <a:ext uri="{FF2B5EF4-FFF2-40B4-BE49-F238E27FC236}">
                <a16:creationId xmlns:a16="http://schemas.microsoft.com/office/drawing/2014/main" id="{E9F6275C-ACDF-04CC-B8CC-BDED9292DE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98882" y="3098881"/>
            <a:ext cx="965037" cy="965037"/>
          </a:xfrm>
          <a:prstGeom prst="rect">
            <a:avLst/>
          </a:prstGeom>
        </p:spPr>
      </p:pic>
      <p:pic>
        <p:nvPicPr>
          <p:cNvPr id="7" name="USAB" descr="Seal of the United States Access Board">
            <a:extLst>
              <a:ext uri="{FF2B5EF4-FFF2-40B4-BE49-F238E27FC236}">
                <a16:creationId xmlns:a16="http://schemas.microsoft.com/office/drawing/2014/main" id="{BAD25E63-D68A-E245-0562-3150365FC6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71429" y="3121502"/>
            <a:ext cx="914400" cy="914400"/>
          </a:xfrm>
          <a:prstGeom prst="rect">
            <a:avLst/>
          </a:prstGeom>
        </p:spPr>
      </p:pic>
      <p:pic>
        <p:nvPicPr>
          <p:cNvPr id="4" name="CIOC" descr="Seal of the CIO Council">
            <a:extLst>
              <a:ext uri="{FF2B5EF4-FFF2-40B4-BE49-F238E27FC236}">
                <a16:creationId xmlns:a16="http://schemas.microsoft.com/office/drawing/2014/main" id="{39011A92-3AA5-B9A9-EC9C-98E76820B8BE}"/>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893339" y="3092364"/>
            <a:ext cx="979610" cy="978070"/>
          </a:xfrm>
          <a:prstGeom prst="rect">
            <a:avLst/>
          </a:prstGeom>
          <a:noFill/>
          <a:ln>
            <a:noFill/>
          </a:ln>
        </p:spPr>
      </p:pic>
      <p:sp>
        <p:nvSpPr>
          <p:cNvPr id="91" name="Google Shape;91;p1"/>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4400"/>
              <a:buNone/>
            </a:pPr>
            <a:r>
              <a:rPr lang="en-US" dirty="0"/>
              <a:t>Design PowerPoint Templates for Accessibility</a:t>
            </a:r>
            <a:endParaRPr dirty="0"/>
          </a:p>
        </p:txBody>
      </p:sp>
      <p:sp>
        <p:nvSpPr>
          <p:cNvPr id="90" name="Google Shape;90;p1"/>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2400"/>
              <a:buNone/>
            </a:pPr>
            <a:r>
              <a:rPr lang="en-US" dirty="0"/>
              <a:t>Dee Dansby, National Institutes of Health (NIH)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4125-D312-4DA8-442F-9B09C8CA1EB7}"/>
              </a:ext>
            </a:extLst>
          </p:cNvPr>
          <p:cNvSpPr>
            <a:spLocks noGrp="1"/>
          </p:cNvSpPr>
          <p:nvPr>
            <p:ph type="title"/>
          </p:nvPr>
        </p:nvSpPr>
        <p:spPr/>
        <p:txBody>
          <a:bodyPr/>
          <a:lstStyle/>
          <a:p>
            <a:r>
              <a:rPr lang="en-US" dirty="0"/>
              <a:t>HHS Accessibility Conformance Checklists</a:t>
            </a:r>
          </a:p>
        </p:txBody>
      </p:sp>
      <p:sp>
        <p:nvSpPr>
          <p:cNvPr id="3" name="Text Placeholder 2">
            <a:extLst>
              <a:ext uri="{FF2B5EF4-FFF2-40B4-BE49-F238E27FC236}">
                <a16:creationId xmlns:a16="http://schemas.microsoft.com/office/drawing/2014/main" id="{CA964A52-2A4E-8AAB-DC77-C3652C5C4121}"/>
              </a:ext>
            </a:extLst>
          </p:cNvPr>
          <p:cNvSpPr>
            <a:spLocks noGrp="1"/>
          </p:cNvSpPr>
          <p:nvPr>
            <p:ph type="body" idx="1"/>
          </p:nvPr>
        </p:nvSpPr>
        <p:spPr/>
        <p:txBody>
          <a:bodyPr/>
          <a:lstStyle/>
          <a:p>
            <a:r>
              <a:rPr lang="en-US" dirty="0"/>
              <a:t>Screenshot of the Accessibility Conformance Checklists showing the U.S. Department of Health and Human Services Logo – Enhancing the health and well-being of all Americans.</a:t>
            </a:r>
          </a:p>
          <a:p>
            <a:endParaRPr lang="en-US" dirty="0"/>
          </a:p>
        </p:txBody>
      </p:sp>
      <p:sp>
        <p:nvSpPr>
          <p:cNvPr id="4" name="Slide Number Placeholder 3">
            <a:extLst>
              <a:ext uri="{FF2B5EF4-FFF2-40B4-BE49-F238E27FC236}">
                <a16:creationId xmlns:a16="http://schemas.microsoft.com/office/drawing/2014/main" id="{7A54BC5C-1ADE-0B74-98E2-2BFC9EC0AB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5" name="Picture 4">
            <a:hlinkClick r:id="rId3"/>
            <a:extLst>
              <a:ext uri="{FF2B5EF4-FFF2-40B4-BE49-F238E27FC236}">
                <a16:creationId xmlns:a16="http://schemas.microsoft.com/office/drawing/2014/main" id="{780A4ED3-B15C-DEF1-6713-FCD1898E06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 y="1371600"/>
            <a:ext cx="10979988" cy="4323576"/>
          </a:xfrm>
          <a:prstGeom prst="rect">
            <a:avLst/>
          </a:prstGeom>
        </p:spPr>
      </p:pic>
    </p:spTree>
    <p:extLst>
      <p:ext uri="{BB962C8B-B14F-4D97-AF65-F5344CB8AC3E}">
        <p14:creationId xmlns:p14="http://schemas.microsoft.com/office/powerpoint/2010/main" val="263981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8061-DB24-6EA9-00BD-B6241D40CB1F}"/>
              </a:ext>
            </a:extLst>
          </p:cNvPr>
          <p:cNvSpPr>
            <a:spLocks noGrp="1"/>
          </p:cNvSpPr>
          <p:nvPr>
            <p:ph type="title"/>
          </p:nvPr>
        </p:nvSpPr>
        <p:spPr/>
        <p:txBody>
          <a:bodyPr/>
          <a:lstStyle/>
          <a:p>
            <a:r>
              <a:rPr lang="en-US" dirty="0"/>
              <a:t>Design for Accessibility</a:t>
            </a:r>
          </a:p>
        </p:txBody>
      </p:sp>
      <p:sp>
        <p:nvSpPr>
          <p:cNvPr id="3" name="Slide Number Placeholder 2">
            <a:extLst>
              <a:ext uri="{FF2B5EF4-FFF2-40B4-BE49-F238E27FC236}">
                <a16:creationId xmlns:a16="http://schemas.microsoft.com/office/drawing/2014/main" id="{F38D8D60-FDC0-728C-9E77-94D3524ED1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6" name="Picture Placeholder 5">
            <a:extLst>
              <a:ext uri="{FF2B5EF4-FFF2-40B4-BE49-F238E27FC236}">
                <a16:creationId xmlns:a16="http://schemas.microsoft.com/office/drawing/2014/main" id="{E0BA0508-AF98-3918-54B2-C3E7071A8DC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1959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2F9A-E00F-4406-EF7D-93E3A547E1BF}"/>
              </a:ext>
            </a:extLst>
          </p:cNvPr>
          <p:cNvSpPr>
            <a:spLocks noGrp="1"/>
          </p:cNvSpPr>
          <p:nvPr>
            <p:ph type="title"/>
          </p:nvPr>
        </p:nvSpPr>
        <p:spPr/>
        <p:txBody>
          <a:bodyPr/>
          <a:lstStyle/>
          <a:p>
            <a:r>
              <a:rPr lang="en-US" dirty="0"/>
              <a:t>Responsibilities</a:t>
            </a:r>
          </a:p>
        </p:txBody>
      </p:sp>
      <p:sp>
        <p:nvSpPr>
          <p:cNvPr id="3" name="Text Placeholder 2">
            <a:extLst>
              <a:ext uri="{FF2B5EF4-FFF2-40B4-BE49-F238E27FC236}">
                <a16:creationId xmlns:a16="http://schemas.microsoft.com/office/drawing/2014/main" id="{9D9A3CCD-BD8A-9451-5240-7C2BA38923F1}"/>
              </a:ext>
            </a:extLst>
          </p:cNvPr>
          <p:cNvSpPr>
            <a:spLocks noGrp="1"/>
          </p:cNvSpPr>
          <p:nvPr>
            <p:ph type="body" idx="1"/>
          </p:nvPr>
        </p:nvSpPr>
        <p:spPr>
          <a:xfrm>
            <a:off x="457200" y="1245141"/>
            <a:ext cx="11277600" cy="4937760"/>
          </a:xfrm>
        </p:spPr>
        <p:txBody>
          <a:bodyPr/>
          <a:lstStyle/>
          <a:p>
            <a:r>
              <a:rPr lang="en-US" sz="2400" dirty="0">
                <a:solidFill>
                  <a:schemeClr val="tx1"/>
                </a:solidFill>
              </a:rPr>
              <a:t>Author</a:t>
            </a:r>
          </a:p>
          <a:p>
            <a:pPr lvl="1">
              <a:buFont typeface="Courier New" panose="02070309020205020404" pitchFamily="49" charset="0"/>
              <a:buChar char="o"/>
            </a:pPr>
            <a:r>
              <a:rPr lang="en-US" sz="2400" dirty="0"/>
              <a:t>The Author is the person responsible for creating the presentation. They work in </a:t>
            </a:r>
            <a:r>
              <a:rPr lang="en-US" sz="2400" b="1" dirty="0"/>
              <a:t>Normal</a:t>
            </a:r>
            <a:r>
              <a:rPr lang="en-US" sz="2400" dirty="0"/>
              <a:t> view. </a:t>
            </a:r>
          </a:p>
          <a:p>
            <a:pPr lvl="1">
              <a:buFont typeface="Courier New" panose="02070309020205020404" pitchFamily="49" charset="0"/>
              <a:buChar char="o"/>
            </a:pPr>
            <a:r>
              <a:rPr lang="en-US" sz="2400" dirty="0"/>
              <a:t>The Author selects slide layouts that fit their presentation needs.</a:t>
            </a:r>
          </a:p>
          <a:p>
            <a:pPr lvl="1">
              <a:buFont typeface="Courier New" panose="02070309020205020404" pitchFamily="49" charset="0"/>
              <a:buChar char="o"/>
            </a:pPr>
            <a:r>
              <a:rPr lang="en-US" sz="2400" dirty="0"/>
              <a:t>The Author is responsible for ensuring the presentation passes the Microsoft Accessibility Check Inspection Results and any applicable 508 requirements.</a:t>
            </a:r>
          </a:p>
          <a:p>
            <a:r>
              <a:rPr lang="en-US" sz="2400" dirty="0">
                <a:solidFill>
                  <a:schemeClr val="tx1"/>
                </a:solidFill>
              </a:rPr>
              <a:t>Template Designer</a:t>
            </a:r>
          </a:p>
          <a:p>
            <a:pPr lvl="1">
              <a:buFont typeface="Courier New" panose="02070309020205020404" pitchFamily="49" charset="0"/>
              <a:buChar char="o"/>
            </a:pPr>
            <a:r>
              <a:rPr lang="en-US" sz="2400" dirty="0"/>
              <a:t>The Template Designer designs slide layouts with universal accessibility features. The Template Designer works in </a:t>
            </a:r>
            <a:r>
              <a:rPr lang="en-US" sz="2400" b="1" dirty="0"/>
              <a:t>Slide Master</a:t>
            </a:r>
            <a:r>
              <a:rPr lang="en-US" sz="2400" dirty="0"/>
              <a:t> view.</a:t>
            </a:r>
          </a:p>
          <a:p>
            <a:pPr lvl="1">
              <a:buFont typeface="Courier New" panose="02070309020205020404" pitchFamily="49" charset="0"/>
              <a:buChar char="o"/>
            </a:pPr>
            <a:r>
              <a:rPr lang="en-US" sz="2400" dirty="0"/>
              <a:t>Distribute templates to users and provide training as needed.</a:t>
            </a:r>
          </a:p>
          <a:p>
            <a:endParaRPr lang="en-US" sz="2400" dirty="0"/>
          </a:p>
        </p:txBody>
      </p:sp>
      <p:sp>
        <p:nvSpPr>
          <p:cNvPr id="4" name="Slide Number Placeholder 3">
            <a:extLst>
              <a:ext uri="{FF2B5EF4-FFF2-40B4-BE49-F238E27FC236}">
                <a16:creationId xmlns:a16="http://schemas.microsoft.com/office/drawing/2014/main" id="{C270161B-88F8-36B3-BA50-DB8267DC4B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04537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9AEC-8592-DE42-5319-39001BF087C1}"/>
              </a:ext>
            </a:extLst>
          </p:cNvPr>
          <p:cNvSpPr>
            <a:spLocks noGrp="1"/>
          </p:cNvSpPr>
          <p:nvPr>
            <p:ph type="title"/>
          </p:nvPr>
        </p:nvSpPr>
        <p:spPr/>
        <p:txBody>
          <a:bodyPr/>
          <a:lstStyle/>
          <a:p>
            <a:r>
              <a:rPr lang="en-US" dirty="0"/>
              <a:t>Document Planning</a:t>
            </a:r>
          </a:p>
        </p:txBody>
      </p:sp>
      <p:pic>
        <p:nvPicPr>
          <p:cNvPr id="6" name="Picture Placeholder 4" descr="Visual, auditory, physical, speech, cognitive, and neurological disabilities should be considered when implementing accessibility measures. &#10;">
            <a:extLst>
              <a:ext uri="{FF2B5EF4-FFF2-40B4-BE49-F238E27FC236}">
                <a16:creationId xmlns:a16="http://schemas.microsoft.com/office/drawing/2014/main" id="{D8745F29-C5FF-BF92-B1E6-4A793F23167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57200" y="1289050"/>
            <a:ext cx="11277600" cy="1733550"/>
          </a:xfrm>
          <a:prstGeom prst="rect">
            <a:avLst/>
          </a:prstGeom>
        </p:spPr>
      </p:pic>
      <p:sp>
        <p:nvSpPr>
          <p:cNvPr id="4" name="Text Placeholder 3">
            <a:extLst>
              <a:ext uri="{FF2B5EF4-FFF2-40B4-BE49-F238E27FC236}">
                <a16:creationId xmlns:a16="http://schemas.microsoft.com/office/drawing/2014/main" id="{9BF7EF1D-9D32-22C9-221C-16545FE37A2B}"/>
              </a:ext>
            </a:extLst>
          </p:cNvPr>
          <p:cNvSpPr>
            <a:spLocks noGrp="1"/>
          </p:cNvSpPr>
          <p:nvPr>
            <p:ph type="body" idx="1"/>
          </p:nvPr>
        </p:nvSpPr>
        <p:spPr/>
        <p:txBody>
          <a:bodyPr/>
          <a:lstStyle/>
          <a:p>
            <a:r>
              <a:rPr lang="en-US" sz="2400" dirty="0"/>
              <a:t>When planning your document, please be mindful of others and include accessibility features in the design. </a:t>
            </a:r>
          </a:p>
          <a:p>
            <a:r>
              <a:rPr lang="en-US" sz="2400" dirty="0"/>
              <a:t>Many people with disabilities require access to the information you are presenting. </a:t>
            </a:r>
          </a:p>
          <a:p>
            <a:r>
              <a:rPr lang="en-US" sz="2400" dirty="0"/>
              <a:t>Visual, auditory, physical, speech, cognitive, and neurological disabilities should be considered when implementing accessibility measures. </a:t>
            </a:r>
          </a:p>
          <a:p>
            <a:endParaRPr lang="en-US" sz="2400" dirty="0"/>
          </a:p>
        </p:txBody>
      </p:sp>
      <p:sp>
        <p:nvSpPr>
          <p:cNvPr id="5" name="Slide Number Placeholder 4">
            <a:extLst>
              <a:ext uri="{FF2B5EF4-FFF2-40B4-BE49-F238E27FC236}">
                <a16:creationId xmlns:a16="http://schemas.microsoft.com/office/drawing/2014/main" id="{3847940E-71FE-94D4-91C1-0295CD47E4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389640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84A7-7A86-2024-D4AC-AE1C0398015A}"/>
              </a:ext>
            </a:extLst>
          </p:cNvPr>
          <p:cNvSpPr>
            <a:spLocks noGrp="1"/>
          </p:cNvSpPr>
          <p:nvPr>
            <p:ph type="title"/>
          </p:nvPr>
        </p:nvSpPr>
        <p:spPr/>
        <p:txBody>
          <a:bodyPr/>
          <a:lstStyle/>
          <a:p>
            <a:r>
              <a:rPr lang="en-US" dirty="0"/>
              <a:t>Templates Address Some, Not all Accessibility Issues</a:t>
            </a:r>
          </a:p>
        </p:txBody>
      </p:sp>
      <p:sp>
        <p:nvSpPr>
          <p:cNvPr id="5" name="Text Placeholder 4">
            <a:extLst>
              <a:ext uri="{FF2B5EF4-FFF2-40B4-BE49-F238E27FC236}">
                <a16:creationId xmlns:a16="http://schemas.microsoft.com/office/drawing/2014/main" id="{830D018B-7CE4-4ACF-B600-2A6FA8F20C02}"/>
              </a:ext>
            </a:extLst>
          </p:cNvPr>
          <p:cNvSpPr>
            <a:spLocks noGrp="1"/>
          </p:cNvSpPr>
          <p:nvPr>
            <p:ph type="body" sz="quarter" idx="14"/>
          </p:nvPr>
        </p:nvSpPr>
        <p:spPr/>
        <p:txBody>
          <a:bodyPr/>
          <a:lstStyle/>
          <a:p>
            <a:r>
              <a:rPr lang="en-US" dirty="0"/>
              <a:t>Author</a:t>
            </a:r>
          </a:p>
        </p:txBody>
      </p:sp>
      <p:sp>
        <p:nvSpPr>
          <p:cNvPr id="7" name="Text Placeholder 6">
            <a:extLst>
              <a:ext uri="{FF2B5EF4-FFF2-40B4-BE49-F238E27FC236}">
                <a16:creationId xmlns:a16="http://schemas.microsoft.com/office/drawing/2014/main" id="{DA9851C3-90B5-6BED-5C9D-D085EEED5D6F}"/>
              </a:ext>
            </a:extLst>
          </p:cNvPr>
          <p:cNvSpPr>
            <a:spLocks noGrp="1"/>
          </p:cNvSpPr>
          <p:nvPr>
            <p:ph type="body" sz="quarter" idx="16"/>
          </p:nvPr>
        </p:nvSpPr>
        <p:spPr/>
        <p:txBody>
          <a:bodyPr>
            <a:normAutofit fontScale="92500" lnSpcReduction="20000"/>
          </a:bodyPr>
          <a:lstStyle/>
          <a:p>
            <a:r>
              <a:rPr lang="en-US" dirty="0"/>
              <a:t>Missing Object Description</a:t>
            </a:r>
          </a:p>
        </p:txBody>
      </p:sp>
      <p:sp>
        <p:nvSpPr>
          <p:cNvPr id="9" name="Text Placeholder 8">
            <a:extLst>
              <a:ext uri="{FF2B5EF4-FFF2-40B4-BE49-F238E27FC236}">
                <a16:creationId xmlns:a16="http://schemas.microsoft.com/office/drawing/2014/main" id="{3D3E73DE-6FBF-7B6C-D901-4955DB23DC38}"/>
              </a:ext>
            </a:extLst>
          </p:cNvPr>
          <p:cNvSpPr>
            <a:spLocks noGrp="1"/>
          </p:cNvSpPr>
          <p:nvPr>
            <p:ph type="body" sz="quarter" idx="18"/>
          </p:nvPr>
        </p:nvSpPr>
        <p:spPr/>
        <p:txBody>
          <a:bodyPr>
            <a:normAutofit fontScale="92500" lnSpcReduction="20000"/>
          </a:bodyPr>
          <a:lstStyle/>
          <a:p>
            <a:r>
              <a:rPr lang="en-US" dirty="0"/>
              <a:t>Duplicate or Missing Slide Titles or Sections</a:t>
            </a:r>
          </a:p>
        </p:txBody>
      </p:sp>
      <p:sp>
        <p:nvSpPr>
          <p:cNvPr id="3" name="Slide Number Placeholder 2">
            <a:extLst>
              <a:ext uri="{FF2B5EF4-FFF2-40B4-BE49-F238E27FC236}">
                <a16:creationId xmlns:a16="http://schemas.microsoft.com/office/drawing/2014/main" id="{B48682CB-7CD0-5D3A-A97D-5113F4FC50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10" name="Picture Placeholder 14">
            <a:extLst>
              <a:ext uri="{FF2B5EF4-FFF2-40B4-BE49-F238E27FC236}">
                <a16:creationId xmlns:a16="http://schemas.microsoft.com/office/drawing/2014/main" id="{FE4C68BF-B2A9-837E-683A-AAA8630CEF9B}"/>
              </a:ext>
              <a:ext uri="{C183D7F6-B498-43B3-948B-1728B52AA6E4}">
                <adec:decorative xmlns:adec="http://schemas.microsoft.com/office/drawing/2017/decorative" val="1"/>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647700" y="1765300"/>
            <a:ext cx="3465513" cy="3098800"/>
          </a:xfrm>
        </p:spPr>
      </p:pic>
      <p:pic>
        <p:nvPicPr>
          <p:cNvPr id="11" name="Picture Placeholder 12">
            <a:extLst>
              <a:ext uri="{FF2B5EF4-FFF2-40B4-BE49-F238E27FC236}">
                <a16:creationId xmlns:a16="http://schemas.microsoft.com/office/drawing/2014/main" id="{5BAE5316-1140-6771-2355-4CAF939A63E3}"/>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8078788" y="1765300"/>
            <a:ext cx="3465512" cy="3098800"/>
          </a:xfrm>
        </p:spPr>
      </p:pic>
      <p:pic>
        <p:nvPicPr>
          <p:cNvPr id="12" name="Picture Placeholder 10">
            <a:extLst>
              <a:ext uri="{FF2B5EF4-FFF2-40B4-BE49-F238E27FC236}">
                <a16:creationId xmlns:a16="http://schemas.microsoft.com/office/drawing/2014/main" id="{6AD0DD13-CA72-21E5-A6EF-596F6C9045FA}"/>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p:blipFill>
        <p:spPr>
          <a:xfrm>
            <a:off x="4364038" y="1773238"/>
            <a:ext cx="3465512" cy="3100387"/>
          </a:xfrm>
        </p:spPr>
      </p:pic>
    </p:spTree>
    <p:extLst>
      <p:ext uri="{BB962C8B-B14F-4D97-AF65-F5344CB8AC3E}">
        <p14:creationId xmlns:p14="http://schemas.microsoft.com/office/powerpoint/2010/main" val="124448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948C-A0C3-0F43-A3D7-09BE46E1BE96}"/>
              </a:ext>
            </a:extLst>
          </p:cNvPr>
          <p:cNvSpPr>
            <a:spLocks noGrp="1"/>
          </p:cNvSpPr>
          <p:nvPr>
            <p:ph type="title"/>
          </p:nvPr>
        </p:nvSpPr>
        <p:spPr/>
        <p:txBody>
          <a:bodyPr/>
          <a:lstStyle/>
          <a:p>
            <a:r>
              <a:rPr lang="en-US" dirty="0"/>
              <a:t>PowerPoint Window</a:t>
            </a:r>
          </a:p>
        </p:txBody>
      </p:sp>
      <p:sp>
        <p:nvSpPr>
          <p:cNvPr id="4" name="Text Placeholder 3">
            <a:extLst>
              <a:ext uri="{FF2B5EF4-FFF2-40B4-BE49-F238E27FC236}">
                <a16:creationId xmlns:a16="http://schemas.microsoft.com/office/drawing/2014/main" id="{1B24810D-7887-979D-CE6D-5DBA68B96818}"/>
              </a:ext>
            </a:extLst>
          </p:cNvPr>
          <p:cNvSpPr>
            <a:spLocks noGrp="1"/>
          </p:cNvSpPr>
          <p:nvPr>
            <p:ph type="body" idx="1"/>
          </p:nvPr>
        </p:nvSpPr>
        <p:spPr/>
        <p:txBody>
          <a:bodyPr/>
          <a:lstStyle/>
          <a:p>
            <a:pPr marL="0" marR="0" algn="l">
              <a:lnSpc>
                <a:spcPct val="115000"/>
              </a:lnSpc>
              <a:spcBef>
                <a:spcPts val="0"/>
              </a:spcBef>
              <a:spcAft>
                <a:spcPts val="1000"/>
              </a:spcAft>
            </a:pPr>
            <a:r>
              <a:rPr lang="en-US" sz="1400" dirty="0">
                <a:effectLst/>
                <a:latin typeface="Roboto" panose="02000000000000000000" pitchFamily="2" charset="0"/>
                <a:ea typeface="Times New Roman" panose="02020603050405020304" pitchFamily="18" charset="0"/>
                <a:cs typeface="Times New Roman" panose="02020603050405020304" pitchFamily="18" charset="0"/>
              </a:rPr>
              <a:t>The </a:t>
            </a:r>
            <a:r>
              <a:rPr lang="en-US" sz="1400" b="1" dirty="0">
                <a:effectLst/>
                <a:latin typeface="Roboto" panose="02000000000000000000" pitchFamily="2" charset="0"/>
                <a:ea typeface="Times New Roman" panose="02020603050405020304" pitchFamily="18" charset="0"/>
                <a:cs typeface="Times New Roman" panose="02020603050405020304" pitchFamily="18" charset="0"/>
              </a:rPr>
              <a:t>Menu Bar</a:t>
            </a:r>
            <a:r>
              <a:rPr lang="en-US" sz="1400" dirty="0">
                <a:effectLst/>
                <a:latin typeface="Roboto" panose="02000000000000000000" pitchFamily="2" charset="0"/>
                <a:ea typeface="Times New Roman" panose="02020603050405020304" pitchFamily="18" charset="0"/>
                <a:cs typeface="Times New Roman" panose="02020603050405020304" pitchFamily="18" charset="0"/>
              </a:rPr>
              <a:t> provides additional options and functions. The </a:t>
            </a:r>
            <a:r>
              <a:rPr lang="en-US" sz="1400" b="1" dirty="0">
                <a:effectLst/>
                <a:latin typeface="Roboto" panose="02000000000000000000" pitchFamily="2" charset="0"/>
                <a:ea typeface="Times New Roman" panose="02020603050405020304" pitchFamily="18" charset="0"/>
                <a:cs typeface="Times New Roman" panose="02020603050405020304" pitchFamily="18" charset="0"/>
              </a:rPr>
              <a:t>Ribbon</a:t>
            </a:r>
            <a:r>
              <a:rPr lang="en-US" sz="1400" dirty="0">
                <a:effectLst/>
                <a:latin typeface="Roboto" panose="02000000000000000000" pitchFamily="2" charset="0"/>
                <a:ea typeface="Times New Roman" panose="02020603050405020304" pitchFamily="18" charset="0"/>
                <a:cs typeface="Times New Roman" panose="02020603050405020304" pitchFamily="18" charset="0"/>
              </a:rPr>
              <a:t> (Toolbar) contains a wide variety of formatting options.</a:t>
            </a:r>
          </a:p>
          <a:p>
            <a:pPr marL="0" marR="0" algn="l">
              <a:lnSpc>
                <a:spcPct val="115000"/>
              </a:lnSpc>
              <a:spcBef>
                <a:spcPts val="0"/>
              </a:spcBef>
              <a:spcAft>
                <a:spcPts val="1000"/>
              </a:spcAft>
            </a:pPr>
            <a:endParaRPr lang="en-US" sz="1400" b="1" dirty="0">
              <a:effectLst/>
              <a:latin typeface="Roboto" panose="02000000000000000000" pitchFamily="2"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1000"/>
              </a:spcAft>
            </a:pPr>
            <a:r>
              <a:rPr lang="en-US" sz="1400" b="1" dirty="0">
                <a:effectLst/>
                <a:latin typeface="Roboto" panose="02000000000000000000" pitchFamily="2" charset="0"/>
                <a:ea typeface="Times New Roman" panose="02020603050405020304" pitchFamily="18" charset="0"/>
                <a:cs typeface="Times New Roman" panose="02020603050405020304" pitchFamily="18" charset="0"/>
              </a:rPr>
              <a:t>Placeholder</a:t>
            </a:r>
            <a:r>
              <a:rPr lang="en-US" sz="1400" dirty="0">
                <a:effectLst/>
                <a:latin typeface="Roboto" panose="02000000000000000000" pitchFamily="2" charset="0"/>
                <a:ea typeface="Times New Roman" panose="02020603050405020304" pitchFamily="18" charset="0"/>
                <a:cs typeface="Times New Roman" panose="02020603050405020304" pitchFamily="18" charset="0"/>
              </a:rPr>
              <a:t>s are containers placed on the slide layout to distinguish between titles, text, pictures, SmartArt, etc.</a:t>
            </a:r>
          </a:p>
          <a:p>
            <a:pPr marL="0" marR="0" algn="l">
              <a:lnSpc>
                <a:spcPct val="115000"/>
              </a:lnSpc>
              <a:spcBef>
                <a:spcPts val="0"/>
              </a:spcBef>
              <a:spcAft>
                <a:spcPts val="1000"/>
              </a:spcAft>
            </a:pPr>
            <a:endParaRPr lang="en-US" sz="1400" b="1" dirty="0">
              <a:effectLst/>
              <a:latin typeface="Roboto" panose="02000000000000000000" pitchFamily="2"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1000"/>
              </a:spcAft>
            </a:pPr>
            <a:r>
              <a:rPr lang="en-US" sz="1400" b="1" dirty="0">
                <a:effectLst/>
                <a:latin typeface="Roboto" panose="02000000000000000000" pitchFamily="2" charset="0"/>
                <a:ea typeface="Times New Roman" panose="02020603050405020304" pitchFamily="18" charset="0"/>
                <a:cs typeface="Times New Roman" panose="02020603050405020304" pitchFamily="18" charset="0"/>
              </a:rPr>
              <a:t>Status Bar</a:t>
            </a:r>
            <a:r>
              <a:rPr lang="en-US" sz="1400" dirty="0">
                <a:effectLst/>
                <a:latin typeface="Roboto" panose="02000000000000000000" pitchFamily="2" charset="0"/>
                <a:ea typeface="Times New Roman" panose="02020603050405020304" pitchFamily="18" charset="0"/>
                <a:cs typeface="Times New Roman" panose="02020603050405020304" pitchFamily="18" charset="0"/>
              </a:rPr>
              <a:t> – Located at the bottom of the screen. When activated, it provides access to the Accessibility Checker Inspection Results. Icons appear on the status bar’s right, allowing users to toggle between various views. </a:t>
            </a:r>
          </a:p>
          <a:p>
            <a:pPr marL="0" marR="0" algn="l">
              <a:lnSpc>
                <a:spcPct val="115000"/>
              </a:lnSpc>
              <a:spcBef>
                <a:spcPts val="0"/>
              </a:spcBef>
              <a:spcAft>
                <a:spcPts val="1000"/>
              </a:spcAft>
            </a:pPr>
            <a:endParaRPr lang="en-US" sz="1400" dirty="0">
              <a:effectLst/>
              <a:latin typeface="Roboto" panose="02000000000000000000" pitchFamily="2" charset="0"/>
              <a:ea typeface="Times New Roman" panose="02020603050405020304" pitchFamily="18" charset="0"/>
              <a:cs typeface="Times New Roman" panose="02020603050405020304" pitchFamily="18" charset="0"/>
            </a:endParaRPr>
          </a:p>
          <a:p>
            <a:endParaRPr lang="en-US" sz="2000" dirty="0"/>
          </a:p>
        </p:txBody>
      </p:sp>
      <p:sp>
        <p:nvSpPr>
          <p:cNvPr id="3" name="Slide Number Placeholder 2">
            <a:extLst>
              <a:ext uri="{FF2B5EF4-FFF2-40B4-BE49-F238E27FC236}">
                <a16:creationId xmlns:a16="http://schemas.microsoft.com/office/drawing/2014/main" id="{1D290204-2FCD-6E14-F180-25C2911AFD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6" name="Picture Placeholder 5">
            <a:extLst>
              <a:ext uri="{FF2B5EF4-FFF2-40B4-BE49-F238E27FC236}">
                <a16:creationId xmlns:a16="http://schemas.microsoft.com/office/drawing/2014/main" id="{283F3593-3B42-2670-D19D-1CDF3A069D04}"/>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t="-1318"/>
          <a:stretch/>
        </p:blipFill>
        <p:spPr>
          <a:xfrm>
            <a:off x="0" y="1022985"/>
            <a:ext cx="12192000" cy="5286375"/>
          </a:xfrm>
          <a:prstGeom prst="rect">
            <a:avLst/>
          </a:prstGeom>
        </p:spPr>
      </p:pic>
    </p:spTree>
    <p:extLst>
      <p:ext uri="{BB962C8B-B14F-4D97-AF65-F5344CB8AC3E}">
        <p14:creationId xmlns:p14="http://schemas.microsoft.com/office/powerpoint/2010/main" val="85441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D00465-CD9E-5435-F4AA-5733481CDF90}"/>
              </a:ext>
            </a:extLst>
          </p:cNvPr>
          <p:cNvSpPr>
            <a:spLocks noGrp="1"/>
          </p:cNvSpPr>
          <p:nvPr>
            <p:ph type="title"/>
          </p:nvPr>
        </p:nvSpPr>
        <p:spPr/>
        <p:txBody>
          <a:bodyPr/>
          <a:lstStyle/>
          <a:p>
            <a:r>
              <a:rPr lang="en-US" dirty="0"/>
              <a:t>Slide Master View</a:t>
            </a:r>
          </a:p>
        </p:txBody>
      </p:sp>
      <p:sp>
        <p:nvSpPr>
          <p:cNvPr id="3" name="Text Placeholder 2">
            <a:extLst>
              <a:ext uri="{FF2B5EF4-FFF2-40B4-BE49-F238E27FC236}">
                <a16:creationId xmlns:a16="http://schemas.microsoft.com/office/drawing/2014/main" id="{C343926E-3776-D27E-4332-8284792C1519}"/>
              </a:ext>
            </a:extLst>
          </p:cNvPr>
          <p:cNvSpPr>
            <a:spLocks noGrp="1"/>
          </p:cNvSpPr>
          <p:nvPr>
            <p:ph type="body" idx="1"/>
          </p:nvPr>
        </p:nvSpPr>
        <p:spPr/>
        <p:txBody>
          <a:bodyPr/>
          <a:lstStyle/>
          <a:p>
            <a:r>
              <a:rPr lang="en-US" dirty="0"/>
              <a:t>View &gt; Slide Master</a:t>
            </a:r>
          </a:p>
        </p:txBody>
      </p:sp>
      <p:sp>
        <p:nvSpPr>
          <p:cNvPr id="4" name="Text Placeholder 3">
            <a:extLst>
              <a:ext uri="{FF2B5EF4-FFF2-40B4-BE49-F238E27FC236}">
                <a16:creationId xmlns:a16="http://schemas.microsoft.com/office/drawing/2014/main" id="{13913D2E-0549-D591-78DF-A98EAD865569}"/>
              </a:ext>
            </a:extLst>
          </p:cNvPr>
          <p:cNvSpPr>
            <a:spLocks noGrp="1"/>
          </p:cNvSpPr>
          <p:nvPr>
            <p:ph type="body" idx="2"/>
          </p:nvPr>
        </p:nvSpPr>
        <p:spPr/>
        <p:txBody>
          <a:bodyPr/>
          <a:lstStyle/>
          <a:p>
            <a:r>
              <a:rPr lang="en-US" sz="2400" dirty="0"/>
              <a:t>Slide layouts contain formatting, positioning, and placeholders for content on a slide. </a:t>
            </a:r>
          </a:p>
          <a:p>
            <a:r>
              <a:rPr lang="en-US" sz="2400" dirty="0"/>
              <a:t>The Slide Master Layout can be used for formatting purposes such as – </a:t>
            </a:r>
          </a:p>
          <a:p>
            <a:pPr lvl="1"/>
            <a:r>
              <a:rPr lang="en-US" sz="2400" dirty="0"/>
              <a:t>Setting fonts, paragraph spacing, and lists (bullets and numbering).</a:t>
            </a:r>
          </a:p>
          <a:p>
            <a:endParaRPr lang="en-US" sz="2400" dirty="0"/>
          </a:p>
        </p:txBody>
      </p:sp>
      <p:sp>
        <p:nvSpPr>
          <p:cNvPr id="10" name="Text Placeholder 9">
            <a:extLst>
              <a:ext uri="{FF2B5EF4-FFF2-40B4-BE49-F238E27FC236}">
                <a16:creationId xmlns:a16="http://schemas.microsoft.com/office/drawing/2014/main" id="{A758402F-4547-3268-EDE1-57E17A3E6063}"/>
              </a:ext>
            </a:extLst>
          </p:cNvPr>
          <p:cNvSpPr>
            <a:spLocks noGrp="1"/>
          </p:cNvSpPr>
          <p:nvPr>
            <p:ph type="body" idx="3"/>
          </p:nvPr>
        </p:nvSpPr>
        <p:spPr/>
        <p:txBody>
          <a:bodyPr/>
          <a:lstStyle/>
          <a:p>
            <a:r>
              <a:rPr lang="en-US" dirty="0"/>
              <a:t>Slide Master View</a:t>
            </a:r>
          </a:p>
        </p:txBody>
      </p:sp>
      <p:sp>
        <p:nvSpPr>
          <p:cNvPr id="7" name="Slide Number Placeholder 6">
            <a:extLst>
              <a:ext uri="{FF2B5EF4-FFF2-40B4-BE49-F238E27FC236}">
                <a16:creationId xmlns:a16="http://schemas.microsoft.com/office/drawing/2014/main" id="{D4F3715A-3E9A-645A-9954-2C56111661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12" name="Picture Placeholder 11">
            <a:extLst>
              <a:ext uri="{FF2B5EF4-FFF2-40B4-BE49-F238E27FC236}">
                <a16:creationId xmlns:a16="http://schemas.microsoft.com/office/drawing/2014/main" id="{91F1BBA6-E9F6-5B8F-BEC2-99C899FBF0BE}"/>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248400" y="2286000"/>
            <a:ext cx="5486400" cy="4022725"/>
          </a:xfrm>
          <a:prstGeom prst="rect">
            <a:avLst/>
          </a:prstGeom>
        </p:spPr>
      </p:pic>
    </p:spTree>
    <p:extLst>
      <p:ext uri="{BB962C8B-B14F-4D97-AF65-F5344CB8AC3E}">
        <p14:creationId xmlns:p14="http://schemas.microsoft.com/office/powerpoint/2010/main" val="863582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75CE-5093-B6E7-27D7-2BFEBEDF85FC}"/>
              </a:ext>
            </a:extLst>
          </p:cNvPr>
          <p:cNvSpPr>
            <a:spLocks noGrp="1"/>
          </p:cNvSpPr>
          <p:nvPr>
            <p:ph type="title"/>
          </p:nvPr>
        </p:nvSpPr>
        <p:spPr/>
        <p:txBody>
          <a:bodyPr/>
          <a:lstStyle/>
          <a:p>
            <a:r>
              <a:rPr lang="en-US" dirty="0"/>
              <a:t>Slide Master View - Fonts</a:t>
            </a:r>
          </a:p>
        </p:txBody>
      </p:sp>
      <p:sp>
        <p:nvSpPr>
          <p:cNvPr id="3" name="Text Placeholder 2">
            <a:extLst>
              <a:ext uri="{FF2B5EF4-FFF2-40B4-BE49-F238E27FC236}">
                <a16:creationId xmlns:a16="http://schemas.microsoft.com/office/drawing/2014/main" id="{CD85CC6F-8483-3618-4552-2A7435B45867}"/>
              </a:ext>
            </a:extLst>
          </p:cNvPr>
          <p:cNvSpPr>
            <a:spLocks noGrp="1"/>
          </p:cNvSpPr>
          <p:nvPr>
            <p:ph type="body" idx="1"/>
          </p:nvPr>
        </p:nvSpPr>
        <p:spPr/>
        <p:txBody>
          <a:bodyPr/>
          <a:lstStyle/>
          <a:p>
            <a:r>
              <a:rPr lang="en-US" dirty="0"/>
              <a:t>Accessible Fonts</a:t>
            </a:r>
          </a:p>
        </p:txBody>
      </p:sp>
      <p:sp>
        <p:nvSpPr>
          <p:cNvPr id="4" name="Text Placeholder 3">
            <a:extLst>
              <a:ext uri="{FF2B5EF4-FFF2-40B4-BE49-F238E27FC236}">
                <a16:creationId xmlns:a16="http://schemas.microsoft.com/office/drawing/2014/main" id="{273AAD9F-661E-2D4C-B6FF-8332215A254B}"/>
              </a:ext>
            </a:extLst>
          </p:cNvPr>
          <p:cNvSpPr>
            <a:spLocks noGrp="1"/>
          </p:cNvSpPr>
          <p:nvPr>
            <p:ph type="body" idx="2"/>
          </p:nvPr>
        </p:nvSpPr>
        <p:spPr/>
        <p:txBody>
          <a:bodyPr/>
          <a:lstStyle/>
          <a:p>
            <a:pPr>
              <a:spcAft>
                <a:spcPts val="1200"/>
              </a:spcAft>
            </a:pPr>
            <a:r>
              <a:rPr lang="en-US" sz="2400" dirty="0"/>
              <a:t>San Serif font type.</a:t>
            </a:r>
          </a:p>
          <a:p>
            <a:pPr>
              <a:spcAft>
                <a:spcPts val="1200"/>
              </a:spcAft>
            </a:pPr>
            <a:r>
              <a:rPr lang="en-US" sz="2400" dirty="0"/>
              <a:t>Large Point 18pt minimum for PowerPoint.</a:t>
            </a:r>
          </a:p>
          <a:p>
            <a:pPr>
              <a:spcAft>
                <a:spcPts val="1200"/>
              </a:spcAft>
            </a:pPr>
            <a:r>
              <a:rPr lang="en-US" sz="2400" dirty="0"/>
              <a:t>Limit the use of font variations.</a:t>
            </a:r>
          </a:p>
          <a:p>
            <a:pPr>
              <a:spcAft>
                <a:spcPts val="1200"/>
              </a:spcAft>
            </a:pPr>
            <a:r>
              <a:rPr lang="en-US" sz="2400" dirty="0"/>
              <a:t>Don’t rely on the appearance of the font to convey meaning.</a:t>
            </a:r>
          </a:p>
          <a:p>
            <a:pPr>
              <a:spcAft>
                <a:spcPts val="1200"/>
              </a:spcAft>
            </a:pPr>
            <a:r>
              <a:rPr lang="en-US" sz="2400" dirty="0"/>
              <a:t>Avoid blinking or moving text.</a:t>
            </a:r>
          </a:p>
          <a:p>
            <a:pPr>
              <a:spcAft>
                <a:spcPts val="1200"/>
              </a:spcAft>
            </a:pPr>
            <a:endParaRPr lang="en-US" sz="2400" dirty="0"/>
          </a:p>
        </p:txBody>
      </p:sp>
      <p:sp>
        <p:nvSpPr>
          <p:cNvPr id="5" name="Text Placeholder 4">
            <a:extLst>
              <a:ext uri="{FF2B5EF4-FFF2-40B4-BE49-F238E27FC236}">
                <a16:creationId xmlns:a16="http://schemas.microsoft.com/office/drawing/2014/main" id="{7C891D04-01FA-9BEC-BBE7-F82B97462748}"/>
              </a:ext>
            </a:extLst>
          </p:cNvPr>
          <p:cNvSpPr>
            <a:spLocks noGrp="1"/>
          </p:cNvSpPr>
          <p:nvPr>
            <p:ph type="body" idx="3"/>
          </p:nvPr>
        </p:nvSpPr>
        <p:spPr/>
        <p:txBody>
          <a:bodyPr/>
          <a:lstStyle/>
          <a:p>
            <a:r>
              <a:rPr lang="en-US" dirty="0"/>
              <a:t>View &gt; Slide Master &gt; Fonts</a:t>
            </a:r>
          </a:p>
        </p:txBody>
      </p:sp>
      <p:sp>
        <p:nvSpPr>
          <p:cNvPr id="7" name="Slide Number Placeholder 6">
            <a:extLst>
              <a:ext uri="{FF2B5EF4-FFF2-40B4-BE49-F238E27FC236}">
                <a16:creationId xmlns:a16="http://schemas.microsoft.com/office/drawing/2014/main" id="{21DE7B9D-E3C6-F6C2-0B16-40BE6F2B48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12" name="Picture Placeholder 11">
            <a:extLst>
              <a:ext uri="{FF2B5EF4-FFF2-40B4-BE49-F238E27FC236}">
                <a16:creationId xmlns:a16="http://schemas.microsoft.com/office/drawing/2014/main" id="{9F9F879D-20B5-F663-DB4F-F51C0492EB3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248401" y="2286000"/>
            <a:ext cx="5486399" cy="4023360"/>
          </a:xfrm>
        </p:spPr>
      </p:pic>
    </p:spTree>
    <p:extLst>
      <p:ext uri="{BB962C8B-B14F-4D97-AF65-F5344CB8AC3E}">
        <p14:creationId xmlns:p14="http://schemas.microsoft.com/office/powerpoint/2010/main" val="79274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10D5-5D23-B4DA-A502-514D373B67AC}"/>
              </a:ext>
            </a:extLst>
          </p:cNvPr>
          <p:cNvSpPr>
            <a:spLocks noGrp="1"/>
          </p:cNvSpPr>
          <p:nvPr>
            <p:ph type="title"/>
          </p:nvPr>
        </p:nvSpPr>
        <p:spPr/>
        <p:txBody>
          <a:bodyPr/>
          <a:lstStyle/>
          <a:p>
            <a:r>
              <a:rPr lang="en-US" dirty="0"/>
              <a:t>Slide Master View - Colors</a:t>
            </a:r>
          </a:p>
        </p:txBody>
      </p:sp>
      <p:sp>
        <p:nvSpPr>
          <p:cNvPr id="3" name="Text Placeholder 2">
            <a:extLst>
              <a:ext uri="{FF2B5EF4-FFF2-40B4-BE49-F238E27FC236}">
                <a16:creationId xmlns:a16="http://schemas.microsoft.com/office/drawing/2014/main" id="{1EF697F4-0959-F5E6-F261-E90A74EF4916}"/>
              </a:ext>
            </a:extLst>
          </p:cNvPr>
          <p:cNvSpPr>
            <a:spLocks noGrp="1"/>
          </p:cNvSpPr>
          <p:nvPr>
            <p:ph type="body" idx="1"/>
          </p:nvPr>
        </p:nvSpPr>
        <p:spPr/>
        <p:txBody>
          <a:bodyPr/>
          <a:lstStyle/>
          <a:p>
            <a:r>
              <a:rPr lang="en-US" dirty="0"/>
              <a:t>Accessible Colors</a:t>
            </a:r>
          </a:p>
        </p:txBody>
      </p:sp>
      <p:sp>
        <p:nvSpPr>
          <p:cNvPr id="4" name="Text Placeholder 3">
            <a:extLst>
              <a:ext uri="{FF2B5EF4-FFF2-40B4-BE49-F238E27FC236}">
                <a16:creationId xmlns:a16="http://schemas.microsoft.com/office/drawing/2014/main" id="{5951AF89-6F18-EE75-3A97-EB8D0E441EA3}"/>
              </a:ext>
            </a:extLst>
          </p:cNvPr>
          <p:cNvSpPr>
            <a:spLocks noGrp="1"/>
          </p:cNvSpPr>
          <p:nvPr>
            <p:ph type="body" idx="2"/>
          </p:nvPr>
        </p:nvSpPr>
        <p:spPr/>
        <p:txBody>
          <a:bodyPr/>
          <a:lstStyle/>
          <a:p>
            <a:r>
              <a:rPr lang="en-US" dirty="0"/>
              <a:t>WCAG 1.4.3 – applies except as follows</a:t>
            </a:r>
          </a:p>
          <a:p>
            <a:pPr lvl="1"/>
            <a:r>
              <a:rPr lang="en-US" dirty="0"/>
              <a:t>Large Text</a:t>
            </a:r>
          </a:p>
          <a:p>
            <a:pPr lvl="1"/>
            <a:r>
              <a:rPr lang="en-US" dirty="0"/>
              <a:t>Incidental</a:t>
            </a:r>
          </a:p>
          <a:p>
            <a:pPr lvl="1"/>
            <a:r>
              <a:rPr lang="en-US" dirty="0"/>
              <a:t>Logo Types</a:t>
            </a:r>
          </a:p>
          <a:p>
            <a:r>
              <a:rPr lang="en-US" dirty="0"/>
              <a:t>WCAG 1.4.1 – Use of Color </a:t>
            </a:r>
          </a:p>
          <a:p>
            <a:pPr lvl="1"/>
            <a:r>
              <a:rPr lang="en-US" dirty="0"/>
              <a:t>Color is not used as the only means to convey information.</a:t>
            </a:r>
          </a:p>
        </p:txBody>
      </p:sp>
      <p:sp>
        <p:nvSpPr>
          <p:cNvPr id="5" name="Text Placeholder 4">
            <a:extLst>
              <a:ext uri="{FF2B5EF4-FFF2-40B4-BE49-F238E27FC236}">
                <a16:creationId xmlns:a16="http://schemas.microsoft.com/office/drawing/2014/main" id="{1510E078-500D-3543-A535-8F1444641ABD}"/>
              </a:ext>
            </a:extLst>
          </p:cNvPr>
          <p:cNvSpPr>
            <a:spLocks noGrp="1"/>
          </p:cNvSpPr>
          <p:nvPr>
            <p:ph type="body" idx="3"/>
          </p:nvPr>
        </p:nvSpPr>
        <p:spPr/>
        <p:txBody>
          <a:bodyPr/>
          <a:lstStyle/>
          <a:p>
            <a:r>
              <a:rPr lang="en-US" dirty="0"/>
              <a:t>View &gt; Slide Master &gt; Colors</a:t>
            </a:r>
          </a:p>
        </p:txBody>
      </p:sp>
      <p:pic>
        <p:nvPicPr>
          <p:cNvPr id="9" name="Picture Placeholder 8">
            <a:extLst>
              <a:ext uri="{FF2B5EF4-FFF2-40B4-BE49-F238E27FC236}">
                <a16:creationId xmlns:a16="http://schemas.microsoft.com/office/drawing/2014/main" id="{0D3C9F16-237E-337C-2F81-165F2785A95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248401" y="2286000"/>
            <a:ext cx="5486399" cy="4023360"/>
          </a:xfrm>
        </p:spPr>
      </p:pic>
      <p:sp>
        <p:nvSpPr>
          <p:cNvPr id="7" name="Slide Number Placeholder 6">
            <a:extLst>
              <a:ext uri="{FF2B5EF4-FFF2-40B4-BE49-F238E27FC236}">
                <a16:creationId xmlns:a16="http://schemas.microsoft.com/office/drawing/2014/main" id="{E12F93FE-A308-F0FA-8330-86A8D257E3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32780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6326-57EA-2CE3-2A1D-3009498DDFF1}"/>
              </a:ext>
            </a:extLst>
          </p:cNvPr>
          <p:cNvSpPr>
            <a:spLocks noGrp="1"/>
          </p:cNvSpPr>
          <p:nvPr>
            <p:ph type="title"/>
          </p:nvPr>
        </p:nvSpPr>
        <p:spPr>
          <a:xfrm>
            <a:off x="457199" y="317405"/>
            <a:ext cx="11141901" cy="877143"/>
          </a:xfrm>
        </p:spPr>
        <p:txBody>
          <a:bodyPr/>
          <a:lstStyle/>
          <a:p>
            <a:r>
              <a:rPr lang="en-US" dirty="0"/>
              <a:t>PowerPoint Accessibility Checker Inability to Detect Yellow</a:t>
            </a:r>
          </a:p>
        </p:txBody>
      </p:sp>
      <p:pic>
        <p:nvPicPr>
          <p:cNvPr id="9" name="Picture Placeholder 8">
            <a:extLst>
              <a:ext uri="{FF2B5EF4-FFF2-40B4-BE49-F238E27FC236}">
                <a16:creationId xmlns:a16="http://schemas.microsoft.com/office/drawing/2014/main" id="{32529535-5D52-ECBC-B30E-455B211E64A6}"/>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94032ED-F8DF-4C56-9F79-C6FC95844F45}"/>
              </a:ext>
            </a:extLst>
          </p:cNvPr>
          <p:cNvSpPr>
            <a:spLocks noGrp="1"/>
          </p:cNvSpPr>
          <p:nvPr>
            <p:ph type="body" sz="quarter" idx="19"/>
          </p:nvPr>
        </p:nvSpPr>
        <p:spPr>
          <a:solidFill>
            <a:schemeClr val="bg2"/>
          </a:solidFill>
        </p:spPr>
        <p:txBody>
          <a:bodyPr/>
          <a:lstStyle/>
          <a:p>
            <a:r>
              <a:rPr lang="en-US" dirty="0">
                <a:solidFill>
                  <a:srgbClr val="FFFF00"/>
                </a:solidFill>
              </a:rPr>
              <a:t>PowerPoint will not flag the color Yellow on a White Background!</a:t>
            </a:r>
          </a:p>
        </p:txBody>
      </p:sp>
      <p:sp>
        <p:nvSpPr>
          <p:cNvPr id="6" name="Slide Number Placeholder 5">
            <a:extLst>
              <a:ext uri="{FF2B5EF4-FFF2-40B4-BE49-F238E27FC236}">
                <a16:creationId xmlns:a16="http://schemas.microsoft.com/office/drawing/2014/main" id="{A85EB868-CE4B-89CE-9652-15A82EF2C6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280856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1C94-F899-2FE2-CA0B-5B3B6D285F52}"/>
              </a:ext>
            </a:extLst>
          </p:cNvPr>
          <p:cNvSpPr>
            <a:spLocks noGrp="1"/>
          </p:cNvSpPr>
          <p:nvPr>
            <p:ph type="title"/>
          </p:nvPr>
        </p:nvSpPr>
        <p:spPr/>
        <p:txBody>
          <a:bodyPr/>
          <a:lstStyle/>
          <a:p>
            <a:r>
              <a:rPr lang="en-US" dirty="0"/>
              <a:t>Agenda</a:t>
            </a:r>
          </a:p>
        </p:txBody>
      </p:sp>
      <p:pic>
        <p:nvPicPr>
          <p:cNvPr id="11" name="Picture Placeholder 10">
            <a:extLst>
              <a:ext uri="{FF2B5EF4-FFF2-40B4-BE49-F238E27FC236}">
                <a16:creationId xmlns:a16="http://schemas.microsoft.com/office/drawing/2014/main" id="{1368F482-4E56-95BA-8883-E0FC37839C43}"/>
              </a:ext>
              <a:ext uri="{C183D7F6-B498-43B3-948B-1728B52AA6E4}">
                <adec:decorative xmlns:adec="http://schemas.microsoft.com/office/drawing/2017/decorative" val="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DC7AB074-194B-5AF6-1C14-AEBA34ADFA64}"/>
              </a:ext>
            </a:extLst>
          </p:cNvPr>
          <p:cNvSpPr>
            <a:spLocks noGrp="1"/>
          </p:cNvSpPr>
          <p:nvPr>
            <p:ph type="body" sz="quarter" idx="13"/>
          </p:nvPr>
        </p:nvSpPr>
        <p:spPr>
          <a:xfrm>
            <a:off x="7572713" y="1611905"/>
            <a:ext cx="3931870" cy="674687"/>
          </a:xfrm>
        </p:spPr>
        <p:txBody>
          <a:bodyPr/>
          <a:lstStyle/>
          <a:p>
            <a:r>
              <a:rPr lang="en-US" dirty="0"/>
              <a:t>Introduction</a:t>
            </a:r>
          </a:p>
        </p:txBody>
      </p:sp>
      <p:sp>
        <p:nvSpPr>
          <p:cNvPr id="5" name="Text Placeholder 4">
            <a:extLst>
              <a:ext uri="{FF2B5EF4-FFF2-40B4-BE49-F238E27FC236}">
                <a16:creationId xmlns:a16="http://schemas.microsoft.com/office/drawing/2014/main" id="{6FDF814C-2D2D-E235-9C85-AB9F331F038D}"/>
              </a:ext>
            </a:extLst>
          </p:cNvPr>
          <p:cNvSpPr>
            <a:spLocks noGrp="1"/>
          </p:cNvSpPr>
          <p:nvPr>
            <p:ph type="body" sz="quarter" idx="14"/>
          </p:nvPr>
        </p:nvSpPr>
        <p:spPr>
          <a:xfrm>
            <a:off x="7586999" y="2705111"/>
            <a:ext cx="3931870" cy="674687"/>
          </a:xfrm>
        </p:spPr>
        <p:txBody>
          <a:bodyPr/>
          <a:lstStyle/>
          <a:p>
            <a:r>
              <a:rPr lang="en-US" dirty="0"/>
              <a:t>Laws &amp; Guidance</a:t>
            </a:r>
          </a:p>
        </p:txBody>
      </p:sp>
      <p:sp>
        <p:nvSpPr>
          <p:cNvPr id="6" name="Text Placeholder 5">
            <a:extLst>
              <a:ext uri="{FF2B5EF4-FFF2-40B4-BE49-F238E27FC236}">
                <a16:creationId xmlns:a16="http://schemas.microsoft.com/office/drawing/2014/main" id="{66C29564-35B9-8BAF-E53F-A29992BBF692}"/>
              </a:ext>
            </a:extLst>
          </p:cNvPr>
          <p:cNvSpPr>
            <a:spLocks noGrp="1"/>
          </p:cNvSpPr>
          <p:nvPr>
            <p:ph type="body" sz="quarter" idx="15"/>
          </p:nvPr>
        </p:nvSpPr>
        <p:spPr>
          <a:xfrm>
            <a:off x="7534113" y="3826046"/>
            <a:ext cx="3931870" cy="674687"/>
          </a:xfrm>
        </p:spPr>
        <p:txBody>
          <a:bodyPr/>
          <a:lstStyle/>
          <a:p>
            <a:r>
              <a:rPr lang="en-US" dirty="0"/>
              <a:t>Design for Accessibility</a:t>
            </a:r>
          </a:p>
        </p:txBody>
      </p:sp>
      <p:sp>
        <p:nvSpPr>
          <p:cNvPr id="7" name="Text Placeholder 6">
            <a:extLst>
              <a:ext uri="{FF2B5EF4-FFF2-40B4-BE49-F238E27FC236}">
                <a16:creationId xmlns:a16="http://schemas.microsoft.com/office/drawing/2014/main" id="{EACF266F-A22D-FC57-B31F-A020170E812D}"/>
              </a:ext>
            </a:extLst>
          </p:cNvPr>
          <p:cNvSpPr>
            <a:spLocks noGrp="1"/>
          </p:cNvSpPr>
          <p:nvPr>
            <p:ph type="body" sz="quarter" idx="16"/>
          </p:nvPr>
        </p:nvSpPr>
        <p:spPr>
          <a:xfrm>
            <a:off x="7586999" y="4946981"/>
            <a:ext cx="3931870" cy="674687"/>
          </a:xfrm>
        </p:spPr>
        <p:txBody>
          <a:bodyPr/>
          <a:lstStyle/>
          <a:p>
            <a:r>
              <a:rPr lang="en-US" dirty="0"/>
              <a:t>HHS Checklists</a:t>
            </a:r>
          </a:p>
        </p:txBody>
      </p:sp>
      <p:sp>
        <p:nvSpPr>
          <p:cNvPr id="8" name="Slide Number Placeholder 7">
            <a:extLst>
              <a:ext uri="{FF2B5EF4-FFF2-40B4-BE49-F238E27FC236}">
                <a16:creationId xmlns:a16="http://schemas.microsoft.com/office/drawing/2014/main" id="{FE54E91A-4D70-FDAA-4FC1-4BC7F6AB64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536064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D51F-7180-7323-91DB-8FCDE6594EAB}"/>
              </a:ext>
            </a:extLst>
          </p:cNvPr>
          <p:cNvSpPr>
            <a:spLocks noGrp="1"/>
          </p:cNvSpPr>
          <p:nvPr>
            <p:ph type="title"/>
          </p:nvPr>
        </p:nvSpPr>
        <p:spPr/>
        <p:txBody>
          <a:bodyPr/>
          <a:lstStyle/>
          <a:p>
            <a:r>
              <a:rPr lang="en-US" dirty="0"/>
              <a:t>Color Contrast Tools</a:t>
            </a:r>
          </a:p>
        </p:txBody>
      </p:sp>
      <p:sp>
        <p:nvSpPr>
          <p:cNvPr id="4" name="Text Placeholder 3">
            <a:extLst>
              <a:ext uri="{FF2B5EF4-FFF2-40B4-BE49-F238E27FC236}">
                <a16:creationId xmlns:a16="http://schemas.microsoft.com/office/drawing/2014/main" id="{6835DB9D-B5E4-8843-7EF6-15E928144336}"/>
              </a:ext>
            </a:extLst>
          </p:cNvPr>
          <p:cNvSpPr>
            <a:spLocks noGrp="1"/>
          </p:cNvSpPr>
          <p:nvPr>
            <p:ph type="body" sz="quarter" idx="14"/>
          </p:nvPr>
        </p:nvSpPr>
        <p:spPr/>
        <p:txBody>
          <a:bodyPr/>
          <a:lstStyle/>
          <a:p>
            <a:r>
              <a:rPr lang="en-US" sz="2000" b="0" i="0" u="none" strike="noStrike" dirty="0">
                <a:solidFill>
                  <a:srgbClr val="000000"/>
                </a:solidFill>
                <a:effectLst/>
                <a:latin typeface="+mn-lt"/>
              </a:rPr>
              <a:t>WebAIM Color Contrast Checker</a:t>
            </a:r>
            <a:endParaRPr lang="en-US" dirty="0"/>
          </a:p>
          <a:p>
            <a:endParaRPr lang="en-US" dirty="0"/>
          </a:p>
        </p:txBody>
      </p:sp>
      <p:pic>
        <p:nvPicPr>
          <p:cNvPr id="13" name="Picture Placeholder 17">
            <a:hlinkClick r:id="rId3"/>
            <a:extLst>
              <a:ext uri="{FF2B5EF4-FFF2-40B4-BE49-F238E27FC236}">
                <a16:creationId xmlns:a16="http://schemas.microsoft.com/office/drawing/2014/main" id="{0E2E79A3-F84D-5C00-0420-BFCE642E7C1D}"/>
              </a:ext>
              <a:ext uri="{C183D7F6-B498-43B3-948B-1728B52AA6E4}">
                <adec:decorative xmlns:adec="http://schemas.microsoft.com/office/drawing/2017/decorative" val="1"/>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2124075" y="1217613"/>
            <a:ext cx="3767138" cy="2211387"/>
          </a:xfrm>
        </p:spPr>
      </p:pic>
      <p:sp>
        <p:nvSpPr>
          <p:cNvPr id="6" name="Text Placeholder 5">
            <a:extLst>
              <a:ext uri="{FF2B5EF4-FFF2-40B4-BE49-F238E27FC236}">
                <a16:creationId xmlns:a16="http://schemas.microsoft.com/office/drawing/2014/main" id="{399F1650-E011-E62C-4EEA-5905C8770043}"/>
              </a:ext>
            </a:extLst>
          </p:cNvPr>
          <p:cNvSpPr>
            <a:spLocks noGrp="1"/>
          </p:cNvSpPr>
          <p:nvPr>
            <p:ph type="body" sz="quarter" idx="17"/>
          </p:nvPr>
        </p:nvSpPr>
        <p:spPr/>
        <p:txBody>
          <a:bodyPr/>
          <a:lstStyle/>
          <a:p>
            <a:r>
              <a:rPr lang="en-US" sz="2000" b="0" i="0" u="none" strike="noStrike" dirty="0">
                <a:effectLst/>
                <a:latin typeface="+mn-lt"/>
              </a:rPr>
              <a:t>Color Blind Test</a:t>
            </a:r>
            <a:endParaRPr lang="en-US" dirty="0"/>
          </a:p>
          <a:p>
            <a:endParaRPr lang="en-US" dirty="0"/>
          </a:p>
        </p:txBody>
      </p:sp>
      <p:pic>
        <p:nvPicPr>
          <p:cNvPr id="17" name="Picture Placeholder 16">
            <a:hlinkClick r:id="rId5"/>
            <a:extLst>
              <a:ext uri="{FF2B5EF4-FFF2-40B4-BE49-F238E27FC236}">
                <a16:creationId xmlns:a16="http://schemas.microsoft.com/office/drawing/2014/main" id="{A0988048-544C-8248-FEF5-B0FB24AB6A8E}"/>
              </a:ext>
              <a:ext uri="{C183D7F6-B498-43B3-948B-1728B52AA6E4}">
                <adec:decorative xmlns:adec="http://schemas.microsoft.com/office/drawing/2017/decorative" val="1"/>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a:off x="7867649" y="1217030"/>
            <a:ext cx="3767328" cy="2211970"/>
          </a:xfrm>
        </p:spPr>
      </p:pic>
      <p:sp>
        <p:nvSpPr>
          <p:cNvPr id="8" name="Text Placeholder 7">
            <a:extLst>
              <a:ext uri="{FF2B5EF4-FFF2-40B4-BE49-F238E27FC236}">
                <a16:creationId xmlns:a16="http://schemas.microsoft.com/office/drawing/2014/main" id="{035CC28E-10E5-9FBB-2E80-1862838F91D0}"/>
              </a:ext>
            </a:extLst>
          </p:cNvPr>
          <p:cNvSpPr>
            <a:spLocks noGrp="1"/>
          </p:cNvSpPr>
          <p:nvPr>
            <p:ph type="body" sz="quarter" idx="19"/>
          </p:nvPr>
        </p:nvSpPr>
        <p:spPr/>
        <p:txBody>
          <a:bodyPr/>
          <a:lstStyle/>
          <a:p>
            <a:r>
              <a:rPr lang="en-US" sz="2000" b="0" i="0" u="none" strike="noStrike" dirty="0">
                <a:effectLst/>
                <a:latin typeface="+mn-lt"/>
              </a:rPr>
              <a:t>Colour Contrast Analyzer (download)</a:t>
            </a:r>
            <a:endParaRPr lang="en-US" dirty="0"/>
          </a:p>
          <a:p>
            <a:endParaRPr lang="en-US" dirty="0"/>
          </a:p>
        </p:txBody>
      </p:sp>
      <p:pic>
        <p:nvPicPr>
          <p:cNvPr id="15" name="Picture Placeholder 14" descr="Screenshot of the WCAG results generated in the Color Contrast Analyser.&#10;">
            <a:hlinkClick r:id="rId7"/>
            <a:extLst>
              <a:ext uri="{FF2B5EF4-FFF2-40B4-BE49-F238E27FC236}">
                <a16:creationId xmlns:a16="http://schemas.microsoft.com/office/drawing/2014/main" id="{80BE9A69-7D6C-2BF9-8124-D5F08E4C70A9}"/>
              </a:ext>
            </a:extLst>
          </p:cNvPr>
          <p:cNvPicPr>
            <a:picLocks noGrp="1" noChangeAspect="1"/>
          </p:cNvPicPr>
          <p:nvPr>
            <p:ph type="pic" sz="quarter" idx="18"/>
          </p:nvPr>
        </p:nvPicPr>
        <p:blipFill rotWithShape="1">
          <a:blip r:embed="rId8" cstate="screen">
            <a:extLst>
              <a:ext uri="{28A0092B-C50C-407E-A947-70E740481C1C}">
                <a14:useLocalDpi xmlns:a14="http://schemas.microsoft.com/office/drawing/2010/main"/>
              </a:ext>
            </a:extLst>
          </a:blip>
          <a:srcRect/>
          <a:stretch/>
        </p:blipFill>
        <p:spPr/>
      </p:pic>
      <p:sp>
        <p:nvSpPr>
          <p:cNvPr id="10" name="Text Placeholder 9">
            <a:extLst>
              <a:ext uri="{FF2B5EF4-FFF2-40B4-BE49-F238E27FC236}">
                <a16:creationId xmlns:a16="http://schemas.microsoft.com/office/drawing/2014/main" id="{CC623ECB-E25D-6E0C-7B56-20BF7CAE4BD9}"/>
              </a:ext>
            </a:extLst>
          </p:cNvPr>
          <p:cNvSpPr>
            <a:spLocks noGrp="1"/>
          </p:cNvSpPr>
          <p:nvPr>
            <p:ph type="body" sz="quarter" idx="21"/>
          </p:nvPr>
        </p:nvSpPr>
        <p:spPr/>
        <p:txBody>
          <a:bodyPr/>
          <a:lstStyle/>
          <a:p>
            <a:r>
              <a:rPr lang="en-US" sz="2000" b="0" i="0" u="none" strike="noStrike" dirty="0">
                <a:solidFill>
                  <a:srgbClr val="000000"/>
                </a:solidFill>
                <a:effectLst/>
                <a:latin typeface="+mn-lt"/>
              </a:rPr>
              <a:t>Color Blind Simulator</a:t>
            </a:r>
            <a:endParaRPr lang="en-US" dirty="0"/>
          </a:p>
          <a:p>
            <a:endParaRPr lang="en-US" dirty="0"/>
          </a:p>
        </p:txBody>
      </p:sp>
      <p:pic>
        <p:nvPicPr>
          <p:cNvPr id="12" name="Picture Placeholder 15" descr="Monochromatic vision of ballons">
            <a:hlinkClick r:id="rId9"/>
            <a:extLst>
              <a:ext uri="{FF2B5EF4-FFF2-40B4-BE49-F238E27FC236}">
                <a16:creationId xmlns:a16="http://schemas.microsoft.com/office/drawing/2014/main" id="{AF738EB8-536E-B21D-4591-13DA21BC6DDD}"/>
              </a:ext>
              <a:ext uri="{C183D7F6-B498-43B3-948B-1728B52AA6E4}">
                <adec:decorative xmlns:adec="http://schemas.microsoft.com/office/drawing/2017/decorative" val="0"/>
              </a:ext>
            </a:extLst>
          </p:cNvPr>
          <p:cNvPicPr>
            <a:picLocks noGrp="1" noChangeAspect="1"/>
          </p:cNvPicPr>
          <p:nvPr>
            <p:ph type="pic" sz="quarter" idx="20"/>
          </p:nvPr>
        </p:nvPicPr>
        <p:blipFill>
          <a:blip r:embed="rId10" cstate="screen">
            <a:extLst>
              <a:ext uri="{28A0092B-C50C-407E-A947-70E740481C1C}">
                <a14:useLocalDpi xmlns:a14="http://schemas.microsoft.com/office/drawing/2010/main"/>
              </a:ext>
            </a:extLst>
          </a:blip>
          <a:srcRect t="5859" b="5859"/>
          <a:stretch>
            <a:fillRect/>
          </a:stretch>
        </p:blipFill>
        <p:spPr>
          <a:xfrm>
            <a:off x="7867650" y="3900488"/>
            <a:ext cx="3767138" cy="2212975"/>
          </a:xfrm>
        </p:spPr>
      </p:pic>
      <p:sp>
        <p:nvSpPr>
          <p:cNvPr id="11" name="Slide Number Placeholder 10">
            <a:extLst>
              <a:ext uri="{FF2B5EF4-FFF2-40B4-BE49-F238E27FC236}">
                <a16:creationId xmlns:a16="http://schemas.microsoft.com/office/drawing/2014/main" id="{B141810D-B90A-14CD-F288-C938F9B330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227525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255A-FA21-CBE1-8F79-1EFB4E66D606}"/>
              </a:ext>
            </a:extLst>
          </p:cNvPr>
          <p:cNvSpPr>
            <a:spLocks noGrp="1"/>
          </p:cNvSpPr>
          <p:nvPr>
            <p:ph type="title"/>
          </p:nvPr>
        </p:nvSpPr>
        <p:spPr/>
        <p:txBody>
          <a:bodyPr/>
          <a:lstStyle/>
          <a:p>
            <a:r>
              <a:rPr lang="en-US" dirty="0"/>
              <a:t>Did you know?</a:t>
            </a:r>
          </a:p>
        </p:txBody>
      </p:sp>
      <p:pic>
        <p:nvPicPr>
          <p:cNvPr id="6" name="Picture Placeholder 6" descr="MS Word, Excel, and PowerPoint Color and Font menu items. Word - Design tab, Excel - Page Layout tab, and PowerPoint Slide &gt; View Master.">
            <a:hlinkClick r:id="rId2" tooltip="Short-Video - Theme Colors How to Change Them"/>
            <a:extLst>
              <a:ext uri="{FF2B5EF4-FFF2-40B4-BE49-F238E27FC236}">
                <a16:creationId xmlns:a16="http://schemas.microsoft.com/office/drawing/2014/main" id="{9B9DF0C2-39F2-CA68-5D1C-C542D98DC13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303" r="2303"/>
          <a:stretch/>
        </p:blipFill>
        <p:spPr>
          <a:xfrm>
            <a:off x="457200" y="1289050"/>
            <a:ext cx="11277600" cy="3492500"/>
          </a:xfrm>
          <a:prstGeom prst="rect">
            <a:avLst/>
          </a:prstGeom>
        </p:spPr>
      </p:pic>
      <p:sp>
        <p:nvSpPr>
          <p:cNvPr id="4" name="Text Placeholder 3">
            <a:extLst>
              <a:ext uri="{FF2B5EF4-FFF2-40B4-BE49-F238E27FC236}">
                <a16:creationId xmlns:a16="http://schemas.microsoft.com/office/drawing/2014/main" id="{1DFCC86E-943D-4B6A-CF22-4FEECF380C09}"/>
              </a:ext>
            </a:extLst>
          </p:cNvPr>
          <p:cNvSpPr>
            <a:spLocks noGrp="1"/>
          </p:cNvSpPr>
          <p:nvPr>
            <p:ph type="body" idx="1"/>
          </p:nvPr>
        </p:nvSpPr>
        <p:spPr>
          <a:xfrm>
            <a:off x="457200" y="4963886"/>
            <a:ext cx="11277600" cy="1345473"/>
          </a:xfrm>
        </p:spPr>
        <p:txBody>
          <a:bodyPr/>
          <a:lstStyle/>
          <a:p>
            <a:r>
              <a:rPr lang="en-US" sz="2800" dirty="0"/>
              <a:t>Customized color and font palettes are shared across Microsoft Office products.</a:t>
            </a:r>
          </a:p>
          <a:p>
            <a:endParaRPr lang="en-US" dirty="0"/>
          </a:p>
        </p:txBody>
      </p:sp>
      <p:sp>
        <p:nvSpPr>
          <p:cNvPr id="5" name="Slide Number Placeholder 4">
            <a:extLst>
              <a:ext uri="{FF2B5EF4-FFF2-40B4-BE49-F238E27FC236}">
                <a16:creationId xmlns:a16="http://schemas.microsoft.com/office/drawing/2014/main" id="{2F9E6C31-8A0B-45DF-2D08-56AB923CB1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424495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22FB-4D0F-17AF-3EE1-005CED5FE664}"/>
              </a:ext>
            </a:extLst>
          </p:cNvPr>
          <p:cNvSpPr>
            <a:spLocks noGrp="1"/>
          </p:cNvSpPr>
          <p:nvPr>
            <p:ph type="title"/>
          </p:nvPr>
        </p:nvSpPr>
        <p:spPr/>
        <p:txBody>
          <a:bodyPr/>
          <a:lstStyle/>
          <a:p>
            <a:r>
              <a:rPr lang="en-US" dirty="0"/>
              <a:t>Slide Master View  - Set Lists</a:t>
            </a:r>
          </a:p>
        </p:txBody>
      </p:sp>
      <p:sp>
        <p:nvSpPr>
          <p:cNvPr id="3" name="Text Placeholder 2">
            <a:extLst>
              <a:ext uri="{FF2B5EF4-FFF2-40B4-BE49-F238E27FC236}">
                <a16:creationId xmlns:a16="http://schemas.microsoft.com/office/drawing/2014/main" id="{24AB57DA-F72F-29C9-1CF4-81F0100CE28E}"/>
              </a:ext>
            </a:extLst>
          </p:cNvPr>
          <p:cNvSpPr>
            <a:spLocks noGrp="1"/>
          </p:cNvSpPr>
          <p:nvPr>
            <p:ph type="body" idx="1"/>
          </p:nvPr>
        </p:nvSpPr>
        <p:spPr/>
        <p:txBody>
          <a:bodyPr/>
          <a:lstStyle/>
          <a:p>
            <a:r>
              <a:rPr lang="en-US" dirty="0"/>
              <a:t>Bullets and Numbering</a:t>
            </a:r>
          </a:p>
        </p:txBody>
      </p:sp>
      <p:sp>
        <p:nvSpPr>
          <p:cNvPr id="4" name="Text Placeholder 3">
            <a:extLst>
              <a:ext uri="{FF2B5EF4-FFF2-40B4-BE49-F238E27FC236}">
                <a16:creationId xmlns:a16="http://schemas.microsoft.com/office/drawing/2014/main" id="{CF3F8406-59E7-552A-B73B-51FF58D4AC16}"/>
              </a:ext>
            </a:extLst>
          </p:cNvPr>
          <p:cNvSpPr>
            <a:spLocks noGrp="1"/>
          </p:cNvSpPr>
          <p:nvPr>
            <p:ph type="body" idx="2"/>
          </p:nvPr>
        </p:nvSpPr>
        <p:spPr/>
        <p:txBody>
          <a:bodyPr/>
          <a:lstStyle/>
          <a:p>
            <a:r>
              <a:rPr lang="en-US" dirty="0"/>
              <a:t>[</a:t>
            </a:r>
            <a:r>
              <a:rPr lang="en-US" b="1" dirty="0">
                <a:solidFill>
                  <a:schemeClr val="bg2"/>
                </a:solidFill>
              </a:rPr>
              <a:t>HHS ID 4C</a:t>
            </a:r>
            <a:r>
              <a:rPr lang="en-US" dirty="0"/>
              <a:t>] – The bullets. numbering or multi-level list icon is selected on Home &gt; Paragraph for all list items  </a:t>
            </a:r>
          </a:p>
          <a:p>
            <a:r>
              <a:rPr lang="en-US" dirty="0"/>
              <a:t>[</a:t>
            </a:r>
            <a:r>
              <a:rPr lang="en-US" b="1" dirty="0">
                <a:solidFill>
                  <a:schemeClr val="bg2"/>
                </a:solidFill>
              </a:rPr>
              <a:t>HHS ID 4D</a:t>
            </a:r>
            <a:r>
              <a:rPr lang="en-US" dirty="0"/>
              <a:t>] - A different bullet or numbering style (than the parent style) is selected for sub-list items</a:t>
            </a:r>
          </a:p>
          <a:p>
            <a:endParaRPr lang="en-US" dirty="0"/>
          </a:p>
        </p:txBody>
      </p:sp>
      <p:sp>
        <p:nvSpPr>
          <p:cNvPr id="5" name="Text Placeholder 4">
            <a:extLst>
              <a:ext uri="{FF2B5EF4-FFF2-40B4-BE49-F238E27FC236}">
                <a16:creationId xmlns:a16="http://schemas.microsoft.com/office/drawing/2014/main" id="{E168E339-F78C-4427-5069-963D3DFDC997}"/>
              </a:ext>
            </a:extLst>
          </p:cNvPr>
          <p:cNvSpPr>
            <a:spLocks noGrp="1"/>
          </p:cNvSpPr>
          <p:nvPr>
            <p:ph type="body" idx="3"/>
          </p:nvPr>
        </p:nvSpPr>
        <p:spPr/>
        <p:txBody>
          <a:bodyPr/>
          <a:lstStyle/>
          <a:p>
            <a:r>
              <a:rPr lang="en-US" sz="2600" dirty="0"/>
              <a:t>View &gt; Slide Master &gt;Home &gt; Bullets &gt;</a:t>
            </a:r>
          </a:p>
        </p:txBody>
      </p:sp>
      <p:pic>
        <p:nvPicPr>
          <p:cNvPr id="12" name="Picture Placeholder 11">
            <a:extLst>
              <a:ext uri="{FF2B5EF4-FFF2-40B4-BE49-F238E27FC236}">
                <a16:creationId xmlns:a16="http://schemas.microsoft.com/office/drawing/2014/main" id="{EFA9B5AF-E111-24DA-0AE6-DBE9FDDBCAF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a:stretch/>
        </p:blipFill>
        <p:spPr>
          <a:xfrm>
            <a:off x="6248401" y="2286000"/>
            <a:ext cx="5486399" cy="4023360"/>
          </a:xfrm>
          <a:ln>
            <a:solidFill>
              <a:schemeClr val="bg2">
                <a:lumMod val="40000"/>
                <a:lumOff val="60000"/>
              </a:schemeClr>
            </a:solidFill>
          </a:ln>
        </p:spPr>
      </p:pic>
      <p:sp>
        <p:nvSpPr>
          <p:cNvPr id="7" name="Slide Number Placeholder 6">
            <a:extLst>
              <a:ext uri="{FF2B5EF4-FFF2-40B4-BE49-F238E27FC236}">
                <a16:creationId xmlns:a16="http://schemas.microsoft.com/office/drawing/2014/main" id="{DB34E815-5008-B8DC-A49C-224D25444B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15968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22FB-4D0F-17AF-3EE1-005CED5FE664}"/>
              </a:ext>
            </a:extLst>
          </p:cNvPr>
          <p:cNvSpPr>
            <a:spLocks noGrp="1"/>
          </p:cNvSpPr>
          <p:nvPr>
            <p:ph type="title"/>
          </p:nvPr>
        </p:nvSpPr>
        <p:spPr/>
        <p:txBody>
          <a:bodyPr/>
          <a:lstStyle/>
          <a:p>
            <a:r>
              <a:rPr lang="en-US" dirty="0"/>
              <a:t>Slide Master View  - Paragraphs and Spacing</a:t>
            </a:r>
          </a:p>
        </p:txBody>
      </p:sp>
      <p:sp>
        <p:nvSpPr>
          <p:cNvPr id="3" name="Text Placeholder 2">
            <a:extLst>
              <a:ext uri="{FF2B5EF4-FFF2-40B4-BE49-F238E27FC236}">
                <a16:creationId xmlns:a16="http://schemas.microsoft.com/office/drawing/2014/main" id="{24AB57DA-F72F-29C9-1CF4-81F0100CE28E}"/>
              </a:ext>
            </a:extLst>
          </p:cNvPr>
          <p:cNvSpPr>
            <a:spLocks noGrp="1"/>
          </p:cNvSpPr>
          <p:nvPr>
            <p:ph type="body" idx="1"/>
          </p:nvPr>
        </p:nvSpPr>
        <p:spPr/>
        <p:txBody>
          <a:bodyPr/>
          <a:lstStyle/>
          <a:p>
            <a:r>
              <a:rPr lang="en-US" dirty="0"/>
              <a:t>Paragraphs and Spacing</a:t>
            </a:r>
          </a:p>
        </p:txBody>
      </p:sp>
      <p:sp>
        <p:nvSpPr>
          <p:cNvPr id="4" name="Text Placeholder 3">
            <a:extLst>
              <a:ext uri="{FF2B5EF4-FFF2-40B4-BE49-F238E27FC236}">
                <a16:creationId xmlns:a16="http://schemas.microsoft.com/office/drawing/2014/main" id="{CF3F8406-59E7-552A-B73B-51FF58D4AC16}"/>
              </a:ext>
            </a:extLst>
          </p:cNvPr>
          <p:cNvSpPr>
            <a:spLocks noGrp="1"/>
          </p:cNvSpPr>
          <p:nvPr>
            <p:ph type="body" idx="2"/>
          </p:nvPr>
        </p:nvSpPr>
        <p:spPr/>
        <p:txBody>
          <a:bodyPr/>
          <a:lstStyle/>
          <a:p>
            <a:r>
              <a:rPr lang="en-US" sz="2600" b="1" dirty="0">
                <a:solidFill>
                  <a:schemeClr val="bg2"/>
                </a:solidFill>
              </a:rPr>
              <a:t>[HHS ID 4A</a:t>
            </a:r>
            <a:r>
              <a:rPr lang="en-US" sz="2600" dirty="0">
                <a:solidFill>
                  <a:schemeClr val="bg2"/>
                </a:solidFill>
              </a:rPr>
              <a:t>] </a:t>
            </a:r>
            <a:r>
              <a:rPr lang="en-US" sz="2600" dirty="0"/>
              <a:t>- Blank lines, tabs, or spaces are not used for structure.</a:t>
            </a:r>
          </a:p>
          <a:p>
            <a:r>
              <a:rPr lang="en-US" sz="2600" dirty="0"/>
              <a:t>Left align text. </a:t>
            </a:r>
          </a:p>
          <a:p>
            <a:r>
              <a:rPr lang="en-US" sz="2600" dirty="0"/>
              <a:t>Justified text should be avoided.</a:t>
            </a:r>
          </a:p>
          <a:p>
            <a:r>
              <a:rPr lang="en-US" sz="2600" dirty="0"/>
              <a:t>Review your slides for areas that need to be more organized or legible.</a:t>
            </a:r>
          </a:p>
          <a:p>
            <a:endParaRPr lang="en-US" sz="2600" dirty="0"/>
          </a:p>
        </p:txBody>
      </p:sp>
      <p:sp>
        <p:nvSpPr>
          <p:cNvPr id="5" name="Text Placeholder 4">
            <a:extLst>
              <a:ext uri="{FF2B5EF4-FFF2-40B4-BE49-F238E27FC236}">
                <a16:creationId xmlns:a16="http://schemas.microsoft.com/office/drawing/2014/main" id="{E168E339-F78C-4427-5069-963D3DFDC997}"/>
              </a:ext>
            </a:extLst>
          </p:cNvPr>
          <p:cNvSpPr>
            <a:spLocks noGrp="1"/>
          </p:cNvSpPr>
          <p:nvPr>
            <p:ph type="body" idx="3"/>
          </p:nvPr>
        </p:nvSpPr>
        <p:spPr/>
        <p:txBody>
          <a:bodyPr/>
          <a:lstStyle/>
          <a:p>
            <a:r>
              <a:rPr lang="en-US" sz="2600" dirty="0"/>
              <a:t>View &gt; Slide Master &gt;Home &gt; Paragraph &gt;</a:t>
            </a:r>
          </a:p>
        </p:txBody>
      </p:sp>
      <p:sp>
        <p:nvSpPr>
          <p:cNvPr id="7" name="Slide Number Placeholder 6">
            <a:extLst>
              <a:ext uri="{FF2B5EF4-FFF2-40B4-BE49-F238E27FC236}">
                <a16:creationId xmlns:a16="http://schemas.microsoft.com/office/drawing/2014/main" id="{DB34E815-5008-B8DC-A49C-224D25444B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13" name="Picture Placeholder 12">
            <a:extLst>
              <a:ext uri="{FF2B5EF4-FFF2-40B4-BE49-F238E27FC236}">
                <a16:creationId xmlns:a16="http://schemas.microsoft.com/office/drawing/2014/main" id="{2D2556D9-0AFA-AAA7-E8B3-FEFDEA2EB5E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a:stretch/>
        </p:blipFill>
        <p:spPr>
          <a:xfrm>
            <a:off x="6248401" y="2286000"/>
            <a:ext cx="5486399" cy="4023360"/>
          </a:xfrm>
        </p:spPr>
      </p:pic>
    </p:spTree>
    <p:extLst>
      <p:ext uri="{BB962C8B-B14F-4D97-AF65-F5344CB8AC3E}">
        <p14:creationId xmlns:p14="http://schemas.microsoft.com/office/powerpoint/2010/main" val="89069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22FB-4D0F-17AF-3EE1-005CED5FE664}"/>
              </a:ext>
            </a:extLst>
          </p:cNvPr>
          <p:cNvSpPr>
            <a:spLocks noGrp="1"/>
          </p:cNvSpPr>
          <p:nvPr>
            <p:ph type="title"/>
          </p:nvPr>
        </p:nvSpPr>
        <p:spPr/>
        <p:txBody>
          <a:bodyPr/>
          <a:lstStyle/>
          <a:p>
            <a:r>
              <a:rPr lang="en-US" dirty="0"/>
              <a:t>Slide Master View  - Accessibility Prompts</a:t>
            </a:r>
          </a:p>
        </p:txBody>
      </p:sp>
      <p:sp>
        <p:nvSpPr>
          <p:cNvPr id="3" name="Text Placeholder 2">
            <a:extLst>
              <a:ext uri="{FF2B5EF4-FFF2-40B4-BE49-F238E27FC236}">
                <a16:creationId xmlns:a16="http://schemas.microsoft.com/office/drawing/2014/main" id="{24AB57DA-F72F-29C9-1CF4-81F0100CE28E}"/>
              </a:ext>
            </a:extLst>
          </p:cNvPr>
          <p:cNvSpPr>
            <a:spLocks noGrp="1"/>
          </p:cNvSpPr>
          <p:nvPr>
            <p:ph type="body" idx="1"/>
          </p:nvPr>
        </p:nvSpPr>
        <p:spPr/>
        <p:txBody>
          <a:bodyPr/>
          <a:lstStyle/>
          <a:p>
            <a:r>
              <a:rPr lang="en-US" dirty="0"/>
              <a:t>Accessibility Prompts</a:t>
            </a:r>
          </a:p>
        </p:txBody>
      </p:sp>
      <p:sp>
        <p:nvSpPr>
          <p:cNvPr id="4" name="Text Placeholder 3">
            <a:extLst>
              <a:ext uri="{FF2B5EF4-FFF2-40B4-BE49-F238E27FC236}">
                <a16:creationId xmlns:a16="http://schemas.microsoft.com/office/drawing/2014/main" id="{CF3F8406-59E7-552A-B73B-51FF58D4AC16}"/>
              </a:ext>
            </a:extLst>
          </p:cNvPr>
          <p:cNvSpPr>
            <a:spLocks noGrp="1"/>
          </p:cNvSpPr>
          <p:nvPr>
            <p:ph type="body" idx="2"/>
          </p:nvPr>
        </p:nvSpPr>
        <p:spPr/>
        <p:txBody>
          <a:bodyPr/>
          <a:lstStyle/>
          <a:p>
            <a:r>
              <a:rPr lang="en-US" sz="2400" dirty="0"/>
              <a:t>[</a:t>
            </a:r>
            <a:r>
              <a:rPr lang="en-US" sz="2400" b="1" dirty="0">
                <a:solidFill>
                  <a:schemeClr val="bg2"/>
                </a:solidFill>
              </a:rPr>
              <a:t>HHS ID 4B</a:t>
            </a:r>
            <a:r>
              <a:rPr lang="en-US" sz="2400" dirty="0"/>
              <a:t>] – Home &gt; Arrange &gt; Selection Pane displays Title and Subtitle objects for slide title elements.</a:t>
            </a:r>
          </a:p>
          <a:p>
            <a:r>
              <a:rPr lang="en-US" sz="2400" dirty="0"/>
              <a:t>[</a:t>
            </a:r>
            <a:r>
              <a:rPr lang="en-US" sz="2400" b="1" dirty="0">
                <a:solidFill>
                  <a:schemeClr val="bg2"/>
                </a:solidFill>
              </a:rPr>
              <a:t>HHS ID 9E</a:t>
            </a:r>
            <a:r>
              <a:rPr lang="en-US" sz="2400" dirty="0"/>
              <a:t>] - Slide titles are unique and informative. </a:t>
            </a:r>
          </a:p>
          <a:p>
            <a:r>
              <a:rPr lang="en-US" sz="2400" dirty="0"/>
              <a:t>Change the message in the Title Placeholder to prompt the user to enter a unique title.</a:t>
            </a:r>
          </a:p>
        </p:txBody>
      </p:sp>
      <p:sp>
        <p:nvSpPr>
          <p:cNvPr id="5" name="Text Placeholder 4">
            <a:extLst>
              <a:ext uri="{FF2B5EF4-FFF2-40B4-BE49-F238E27FC236}">
                <a16:creationId xmlns:a16="http://schemas.microsoft.com/office/drawing/2014/main" id="{E168E339-F78C-4427-5069-963D3DFDC997}"/>
              </a:ext>
            </a:extLst>
          </p:cNvPr>
          <p:cNvSpPr>
            <a:spLocks noGrp="1"/>
          </p:cNvSpPr>
          <p:nvPr>
            <p:ph type="body" idx="3"/>
          </p:nvPr>
        </p:nvSpPr>
        <p:spPr/>
        <p:txBody>
          <a:bodyPr/>
          <a:lstStyle/>
          <a:p>
            <a:r>
              <a:rPr lang="en-US" sz="2600" dirty="0"/>
              <a:t>View &gt; Slide Master &gt; Title Placeholder</a:t>
            </a:r>
          </a:p>
        </p:txBody>
      </p:sp>
      <p:sp>
        <p:nvSpPr>
          <p:cNvPr id="7" name="Slide Number Placeholder 6">
            <a:extLst>
              <a:ext uri="{FF2B5EF4-FFF2-40B4-BE49-F238E27FC236}">
                <a16:creationId xmlns:a16="http://schemas.microsoft.com/office/drawing/2014/main" id="{DB34E815-5008-B8DC-A49C-224D25444B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13" name="Picture Placeholder 12">
            <a:extLst>
              <a:ext uri="{FF2B5EF4-FFF2-40B4-BE49-F238E27FC236}">
                <a16:creationId xmlns:a16="http://schemas.microsoft.com/office/drawing/2014/main" id="{2D2556D9-0AFA-AAA7-E8B3-FEFDEA2EB5E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248401" y="2286000"/>
            <a:ext cx="5486399" cy="4023360"/>
          </a:xfrm>
        </p:spPr>
      </p:pic>
    </p:spTree>
    <p:extLst>
      <p:ext uri="{BB962C8B-B14F-4D97-AF65-F5344CB8AC3E}">
        <p14:creationId xmlns:p14="http://schemas.microsoft.com/office/powerpoint/2010/main" val="182791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22FB-4D0F-17AF-3EE1-005CED5FE664}"/>
              </a:ext>
            </a:extLst>
          </p:cNvPr>
          <p:cNvSpPr>
            <a:spLocks noGrp="1"/>
          </p:cNvSpPr>
          <p:nvPr>
            <p:ph type="title"/>
          </p:nvPr>
        </p:nvSpPr>
        <p:spPr/>
        <p:txBody>
          <a:bodyPr/>
          <a:lstStyle/>
          <a:p>
            <a:r>
              <a:rPr lang="en-US" dirty="0"/>
              <a:t>Slide Master View  - Insert Slide Number</a:t>
            </a:r>
          </a:p>
        </p:txBody>
      </p:sp>
      <p:sp>
        <p:nvSpPr>
          <p:cNvPr id="3" name="Text Placeholder 2">
            <a:extLst>
              <a:ext uri="{FF2B5EF4-FFF2-40B4-BE49-F238E27FC236}">
                <a16:creationId xmlns:a16="http://schemas.microsoft.com/office/drawing/2014/main" id="{24AB57DA-F72F-29C9-1CF4-81F0100CE28E}"/>
              </a:ext>
            </a:extLst>
          </p:cNvPr>
          <p:cNvSpPr>
            <a:spLocks noGrp="1"/>
          </p:cNvSpPr>
          <p:nvPr>
            <p:ph type="body" idx="1"/>
          </p:nvPr>
        </p:nvSpPr>
        <p:spPr/>
        <p:txBody>
          <a:bodyPr/>
          <a:lstStyle/>
          <a:p>
            <a:r>
              <a:rPr lang="en-US" dirty="0"/>
              <a:t>Slide Number</a:t>
            </a:r>
          </a:p>
        </p:txBody>
      </p:sp>
      <p:sp>
        <p:nvSpPr>
          <p:cNvPr id="4" name="Text Placeholder 3">
            <a:extLst>
              <a:ext uri="{FF2B5EF4-FFF2-40B4-BE49-F238E27FC236}">
                <a16:creationId xmlns:a16="http://schemas.microsoft.com/office/drawing/2014/main" id="{CF3F8406-59E7-552A-B73B-51FF58D4AC16}"/>
              </a:ext>
            </a:extLst>
          </p:cNvPr>
          <p:cNvSpPr>
            <a:spLocks noGrp="1"/>
          </p:cNvSpPr>
          <p:nvPr>
            <p:ph type="body" idx="2"/>
          </p:nvPr>
        </p:nvSpPr>
        <p:spPr/>
        <p:txBody>
          <a:bodyPr/>
          <a:lstStyle/>
          <a:p>
            <a:r>
              <a:rPr lang="en-US" sz="2400" dirty="0"/>
              <a:t>Setting the Slide Number in the Slide Master view will help to significantly reduce triggering the Check Reading Order in the Normal view.</a:t>
            </a:r>
          </a:p>
          <a:p>
            <a:r>
              <a:rPr lang="en-US" sz="2400" dirty="0"/>
              <a:t>View &gt; Slide Master &gt; Insert &gt; Header &amp; Footer.</a:t>
            </a:r>
          </a:p>
          <a:p>
            <a:r>
              <a:rPr lang="en-US" sz="2400" dirty="0"/>
              <a:t>Check Slide Number, check Don’t show on title slide, and click Apply to All.</a:t>
            </a:r>
          </a:p>
        </p:txBody>
      </p:sp>
      <p:sp>
        <p:nvSpPr>
          <p:cNvPr id="5" name="Text Placeholder 4">
            <a:extLst>
              <a:ext uri="{FF2B5EF4-FFF2-40B4-BE49-F238E27FC236}">
                <a16:creationId xmlns:a16="http://schemas.microsoft.com/office/drawing/2014/main" id="{E168E339-F78C-4427-5069-963D3DFDC997}"/>
              </a:ext>
            </a:extLst>
          </p:cNvPr>
          <p:cNvSpPr>
            <a:spLocks noGrp="1"/>
          </p:cNvSpPr>
          <p:nvPr>
            <p:ph type="body" idx="3"/>
          </p:nvPr>
        </p:nvSpPr>
        <p:spPr/>
        <p:txBody>
          <a:bodyPr/>
          <a:lstStyle/>
          <a:p>
            <a:r>
              <a:rPr lang="en-US" sz="2600" dirty="0"/>
              <a:t>View &gt; Slide Master &gt; Title Placeholder</a:t>
            </a:r>
          </a:p>
        </p:txBody>
      </p:sp>
      <p:pic>
        <p:nvPicPr>
          <p:cNvPr id="13" name="Picture Placeholder 12">
            <a:extLst>
              <a:ext uri="{FF2B5EF4-FFF2-40B4-BE49-F238E27FC236}">
                <a16:creationId xmlns:a16="http://schemas.microsoft.com/office/drawing/2014/main" id="{2D2556D9-0AFA-AAA7-E8B3-FEFDEA2EB5E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a:stretch/>
        </p:blipFill>
        <p:spPr>
          <a:xfrm>
            <a:off x="6248401" y="2286000"/>
            <a:ext cx="5486399" cy="4023360"/>
          </a:xfrm>
        </p:spPr>
      </p:pic>
      <p:sp>
        <p:nvSpPr>
          <p:cNvPr id="7" name="Slide Number Placeholder 6">
            <a:extLst>
              <a:ext uri="{FF2B5EF4-FFF2-40B4-BE49-F238E27FC236}">
                <a16:creationId xmlns:a16="http://schemas.microsoft.com/office/drawing/2014/main" id="{DB34E815-5008-B8DC-A49C-224D25444B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1810207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22FB-4D0F-17AF-3EE1-005CED5FE664}"/>
              </a:ext>
            </a:extLst>
          </p:cNvPr>
          <p:cNvSpPr>
            <a:spLocks noGrp="1"/>
          </p:cNvSpPr>
          <p:nvPr>
            <p:ph type="title"/>
          </p:nvPr>
        </p:nvSpPr>
        <p:spPr/>
        <p:txBody>
          <a:bodyPr/>
          <a:lstStyle/>
          <a:p>
            <a:r>
              <a:rPr lang="en-US" dirty="0"/>
              <a:t>Slide Master View  - Reading Order Pane</a:t>
            </a:r>
          </a:p>
        </p:txBody>
      </p:sp>
      <p:sp>
        <p:nvSpPr>
          <p:cNvPr id="3" name="Text Placeholder 2">
            <a:extLst>
              <a:ext uri="{FF2B5EF4-FFF2-40B4-BE49-F238E27FC236}">
                <a16:creationId xmlns:a16="http://schemas.microsoft.com/office/drawing/2014/main" id="{24AB57DA-F72F-29C9-1CF4-81F0100CE28E}"/>
              </a:ext>
            </a:extLst>
          </p:cNvPr>
          <p:cNvSpPr>
            <a:spLocks noGrp="1"/>
          </p:cNvSpPr>
          <p:nvPr>
            <p:ph type="body" idx="1"/>
          </p:nvPr>
        </p:nvSpPr>
        <p:spPr/>
        <p:txBody>
          <a:bodyPr/>
          <a:lstStyle/>
          <a:p>
            <a:r>
              <a:rPr lang="en-US" dirty="0"/>
              <a:t>Verify Reading Order</a:t>
            </a:r>
          </a:p>
        </p:txBody>
      </p:sp>
      <p:sp>
        <p:nvSpPr>
          <p:cNvPr id="4" name="Text Placeholder 3">
            <a:extLst>
              <a:ext uri="{FF2B5EF4-FFF2-40B4-BE49-F238E27FC236}">
                <a16:creationId xmlns:a16="http://schemas.microsoft.com/office/drawing/2014/main" id="{CF3F8406-59E7-552A-B73B-51FF58D4AC16}"/>
              </a:ext>
            </a:extLst>
          </p:cNvPr>
          <p:cNvSpPr>
            <a:spLocks noGrp="1"/>
          </p:cNvSpPr>
          <p:nvPr>
            <p:ph type="body" idx="2"/>
          </p:nvPr>
        </p:nvSpPr>
        <p:spPr/>
        <p:txBody>
          <a:bodyPr/>
          <a:lstStyle/>
          <a:p>
            <a:r>
              <a:rPr lang="en-US" sz="2400" dirty="0"/>
              <a:t>Verifying the reading order of the placeholders within a slide layout in the Slide Master view will reduce, if not eliminate, the Microsoft Accessibility checker triggering the Check Reading Order error.</a:t>
            </a:r>
          </a:p>
          <a:p>
            <a:r>
              <a:rPr lang="en-US" sz="2400" dirty="0"/>
              <a:t>View &gt; Slide Master &gt; Review &gt; Check Accessibility &gt; Reading Order Pane.</a:t>
            </a:r>
          </a:p>
        </p:txBody>
      </p:sp>
      <p:sp>
        <p:nvSpPr>
          <p:cNvPr id="5" name="Text Placeholder 4">
            <a:extLst>
              <a:ext uri="{FF2B5EF4-FFF2-40B4-BE49-F238E27FC236}">
                <a16:creationId xmlns:a16="http://schemas.microsoft.com/office/drawing/2014/main" id="{E168E339-F78C-4427-5069-963D3DFDC997}"/>
              </a:ext>
            </a:extLst>
          </p:cNvPr>
          <p:cNvSpPr>
            <a:spLocks noGrp="1"/>
          </p:cNvSpPr>
          <p:nvPr>
            <p:ph type="body" idx="3"/>
          </p:nvPr>
        </p:nvSpPr>
        <p:spPr/>
        <p:txBody>
          <a:bodyPr/>
          <a:lstStyle/>
          <a:p>
            <a:r>
              <a:rPr lang="en-US" sz="2400" dirty="0"/>
              <a:t>Review &gt; Check Accessibility &gt; Reading Order Pane</a:t>
            </a:r>
          </a:p>
        </p:txBody>
      </p:sp>
      <p:sp>
        <p:nvSpPr>
          <p:cNvPr id="7" name="Slide Number Placeholder 6">
            <a:extLst>
              <a:ext uri="{FF2B5EF4-FFF2-40B4-BE49-F238E27FC236}">
                <a16:creationId xmlns:a16="http://schemas.microsoft.com/office/drawing/2014/main" id="{DB34E815-5008-B8DC-A49C-224D25444B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13" name="Picture Placeholder 12">
            <a:extLst>
              <a:ext uri="{FF2B5EF4-FFF2-40B4-BE49-F238E27FC236}">
                <a16:creationId xmlns:a16="http://schemas.microsoft.com/office/drawing/2014/main" id="{2D2556D9-0AFA-AAA7-E8B3-FEFDEA2EB5E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a:stretch/>
        </p:blipFill>
        <p:spPr>
          <a:xfrm>
            <a:off x="6248401" y="2286000"/>
            <a:ext cx="5486399" cy="4023360"/>
          </a:xfrm>
        </p:spPr>
      </p:pic>
    </p:spTree>
    <p:extLst>
      <p:ext uri="{BB962C8B-B14F-4D97-AF65-F5344CB8AC3E}">
        <p14:creationId xmlns:p14="http://schemas.microsoft.com/office/powerpoint/2010/main" val="459455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22FB-4D0F-17AF-3EE1-005CED5FE664}"/>
              </a:ext>
            </a:extLst>
          </p:cNvPr>
          <p:cNvSpPr>
            <a:spLocks noGrp="1"/>
          </p:cNvSpPr>
          <p:nvPr>
            <p:ph type="title"/>
          </p:nvPr>
        </p:nvSpPr>
        <p:spPr/>
        <p:txBody>
          <a:bodyPr/>
          <a:lstStyle/>
          <a:p>
            <a:r>
              <a:rPr lang="en-US" dirty="0"/>
              <a:t>Slide Master View  - Additional Design</a:t>
            </a:r>
          </a:p>
        </p:txBody>
      </p:sp>
      <p:sp>
        <p:nvSpPr>
          <p:cNvPr id="3" name="Text Placeholder 2">
            <a:extLst>
              <a:ext uri="{FF2B5EF4-FFF2-40B4-BE49-F238E27FC236}">
                <a16:creationId xmlns:a16="http://schemas.microsoft.com/office/drawing/2014/main" id="{24AB57DA-F72F-29C9-1CF4-81F0100CE28E}"/>
              </a:ext>
            </a:extLst>
          </p:cNvPr>
          <p:cNvSpPr>
            <a:spLocks noGrp="1"/>
          </p:cNvSpPr>
          <p:nvPr>
            <p:ph type="body" idx="1"/>
          </p:nvPr>
        </p:nvSpPr>
        <p:spPr/>
        <p:txBody>
          <a:bodyPr/>
          <a:lstStyle/>
          <a:p>
            <a:r>
              <a:rPr lang="en-US" dirty="0"/>
              <a:t>Template Design</a:t>
            </a:r>
          </a:p>
        </p:txBody>
      </p:sp>
      <p:sp>
        <p:nvSpPr>
          <p:cNvPr id="4" name="Text Placeholder 3">
            <a:extLst>
              <a:ext uri="{FF2B5EF4-FFF2-40B4-BE49-F238E27FC236}">
                <a16:creationId xmlns:a16="http://schemas.microsoft.com/office/drawing/2014/main" id="{CF3F8406-59E7-552A-B73B-51FF58D4AC16}"/>
              </a:ext>
            </a:extLst>
          </p:cNvPr>
          <p:cNvSpPr>
            <a:spLocks noGrp="1"/>
          </p:cNvSpPr>
          <p:nvPr>
            <p:ph type="body" idx="2"/>
          </p:nvPr>
        </p:nvSpPr>
        <p:spPr/>
        <p:txBody>
          <a:bodyPr/>
          <a:lstStyle/>
          <a:p>
            <a:r>
              <a:rPr lang="en-US" dirty="0"/>
              <a:t>Additional design info can be found in the </a:t>
            </a:r>
            <a:r>
              <a:rPr lang="en-US" sz="2800" dirty="0"/>
              <a:t>Design PowerPoint Templates for Accessibility</a:t>
            </a:r>
            <a:r>
              <a:rPr lang="en-US" dirty="0"/>
              <a:t> Workbook.</a:t>
            </a:r>
          </a:p>
          <a:p>
            <a:r>
              <a:rPr lang="en-US" sz="2600" dirty="0"/>
              <a:t>Copy and Paste layouts from the Design PowerPoint Templates for Accessibility Catalog.</a:t>
            </a:r>
          </a:p>
        </p:txBody>
      </p:sp>
      <p:sp>
        <p:nvSpPr>
          <p:cNvPr id="5" name="Text Placeholder 4">
            <a:extLst>
              <a:ext uri="{FF2B5EF4-FFF2-40B4-BE49-F238E27FC236}">
                <a16:creationId xmlns:a16="http://schemas.microsoft.com/office/drawing/2014/main" id="{E168E339-F78C-4427-5069-963D3DFDC997}"/>
              </a:ext>
            </a:extLst>
          </p:cNvPr>
          <p:cNvSpPr>
            <a:spLocks noGrp="1"/>
          </p:cNvSpPr>
          <p:nvPr>
            <p:ph type="body" idx="3"/>
          </p:nvPr>
        </p:nvSpPr>
        <p:spPr/>
        <p:txBody>
          <a:bodyPr/>
          <a:lstStyle/>
          <a:p>
            <a:r>
              <a:rPr lang="en-US" sz="2600" dirty="0"/>
              <a:t>Click to download.</a:t>
            </a:r>
          </a:p>
        </p:txBody>
      </p:sp>
      <p:pic>
        <p:nvPicPr>
          <p:cNvPr id="13" name="Picture Placeholder 12" descr="Screenshot of the Design PowerPoint Templates for Accessibility Workbook">
            <a:extLst>
              <a:ext uri="{FF2B5EF4-FFF2-40B4-BE49-F238E27FC236}">
                <a16:creationId xmlns:a16="http://schemas.microsoft.com/office/drawing/2014/main" id="{2D2556D9-0AFA-AAA7-E8B3-FEFDEA2EB5ED}"/>
              </a:ext>
            </a:extLst>
          </p:cNvPr>
          <p:cNvPicPr>
            <a:picLocks noGrp="1" noChangeAspect="1"/>
          </p:cNvPicPr>
          <p:nvPr>
            <p:ph type="pic" sz="quarter" idx="13"/>
          </p:nvPr>
        </p:nvPicPr>
        <p:blipFill rotWithShape="1">
          <a:blip r:embed="rId3"/>
          <a:srcRect/>
          <a:stretch/>
        </p:blipFill>
        <p:spPr>
          <a:xfrm>
            <a:off x="6248401" y="2286000"/>
            <a:ext cx="5486399" cy="4023360"/>
          </a:xfrm>
        </p:spPr>
      </p:pic>
      <p:sp>
        <p:nvSpPr>
          <p:cNvPr id="7" name="Slide Number Placeholder 6">
            <a:extLst>
              <a:ext uri="{FF2B5EF4-FFF2-40B4-BE49-F238E27FC236}">
                <a16:creationId xmlns:a16="http://schemas.microsoft.com/office/drawing/2014/main" id="{DB34E815-5008-B8DC-A49C-224D25444B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134492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948C-A0C3-0F43-A3D7-09BE46E1BE96}"/>
              </a:ext>
            </a:extLst>
          </p:cNvPr>
          <p:cNvSpPr>
            <a:spLocks noGrp="1"/>
          </p:cNvSpPr>
          <p:nvPr>
            <p:ph type="title"/>
          </p:nvPr>
        </p:nvSpPr>
        <p:spPr/>
        <p:txBody>
          <a:bodyPr/>
          <a:lstStyle/>
          <a:p>
            <a:r>
              <a:rPr lang="en-US" dirty="0"/>
              <a:t>HHS Checklist Requirements</a:t>
            </a:r>
          </a:p>
        </p:txBody>
      </p:sp>
      <p:sp>
        <p:nvSpPr>
          <p:cNvPr id="3" name="Slide Number Placeholder 2">
            <a:extLst>
              <a:ext uri="{FF2B5EF4-FFF2-40B4-BE49-F238E27FC236}">
                <a16:creationId xmlns:a16="http://schemas.microsoft.com/office/drawing/2014/main" id="{1D290204-2FCD-6E14-F180-25C2911AFD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pic>
        <p:nvPicPr>
          <p:cNvPr id="6" name="Picture Placeholder 5" descr="Each document has its own unique set of characteristics. &#10; Not all 508 requirements apply to every document.&#10;">
            <a:extLst>
              <a:ext uri="{FF2B5EF4-FFF2-40B4-BE49-F238E27FC236}">
                <a16:creationId xmlns:a16="http://schemas.microsoft.com/office/drawing/2014/main" id="{283F3593-3B42-2670-D19D-1CDF3A069D04}"/>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1066800"/>
            <a:ext cx="12192000" cy="5286375"/>
          </a:xfrm>
        </p:spPr>
      </p:pic>
    </p:spTree>
    <p:extLst>
      <p:ext uri="{BB962C8B-B14F-4D97-AF65-F5344CB8AC3E}">
        <p14:creationId xmlns:p14="http://schemas.microsoft.com/office/powerpoint/2010/main" val="563190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F8C9-A43E-96C3-222A-97A92B58D904}"/>
              </a:ext>
            </a:extLst>
          </p:cNvPr>
          <p:cNvSpPr>
            <a:spLocks noGrp="1"/>
          </p:cNvSpPr>
          <p:nvPr>
            <p:ph type="title"/>
          </p:nvPr>
        </p:nvSpPr>
        <p:spPr/>
        <p:txBody>
          <a:bodyPr/>
          <a:lstStyle/>
          <a:p>
            <a:r>
              <a:rPr lang="en-US" dirty="0"/>
              <a:t>Alternate Text</a:t>
            </a:r>
          </a:p>
        </p:txBody>
      </p:sp>
      <p:sp>
        <p:nvSpPr>
          <p:cNvPr id="3" name="Text Placeholder 2">
            <a:extLst>
              <a:ext uri="{FF2B5EF4-FFF2-40B4-BE49-F238E27FC236}">
                <a16:creationId xmlns:a16="http://schemas.microsoft.com/office/drawing/2014/main" id="{179C67E5-E7E3-5CAE-972C-5A99C321D104}"/>
              </a:ext>
            </a:extLst>
          </p:cNvPr>
          <p:cNvSpPr>
            <a:spLocks noGrp="1"/>
          </p:cNvSpPr>
          <p:nvPr>
            <p:ph type="body" idx="1"/>
          </p:nvPr>
        </p:nvSpPr>
        <p:spPr>
          <a:xfrm>
            <a:off x="457200" y="1312432"/>
            <a:ext cx="11277600" cy="4943139"/>
          </a:xfrm>
        </p:spPr>
        <p:txBody>
          <a:bodyPr/>
          <a:lstStyle/>
          <a:p>
            <a:pPr marL="457200" marR="0" algn="just">
              <a:lnSpc>
                <a:spcPct val="115000"/>
              </a:lnSpc>
              <a:spcBef>
                <a:spcPts val="0"/>
              </a:spcBef>
              <a:spcAft>
                <a:spcPts val="1000"/>
              </a:spcAft>
            </a:pPr>
            <a:r>
              <a:rPr lang="en-US" sz="1000" dirty="0">
                <a:effectLst/>
                <a:latin typeface="Roboto" panose="02000000000000000000" pitchFamily="2" charset="0"/>
                <a:ea typeface="Times New Roman" panose="02020603050405020304" pitchFamily="18" charset="0"/>
                <a:cs typeface="Times New Roman" panose="02020603050405020304" pitchFamily="18" charset="0"/>
              </a:rPr>
              <a:t>Alternative text (i.e., "alt-text") must always be informative and descriptive of the content in the image. It can have character and humor, but it must still be informative and descriptive. Alt text is not a place to add easter eggs or jokes for sighted users.</a:t>
            </a:r>
          </a:p>
          <a:p>
            <a:pPr marL="457200" marR="0" algn="just">
              <a:lnSpc>
                <a:spcPct val="115000"/>
              </a:lnSpc>
              <a:spcBef>
                <a:spcPts val="0"/>
              </a:spcBef>
              <a:spcAft>
                <a:spcPts val="1000"/>
              </a:spcAft>
            </a:pPr>
            <a:r>
              <a:rPr lang="en-US" sz="1000" dirty="0">
                <a:effectLst/>
                <a:latin typeface="Roboto" panose="02000000000000000000" pitchFamily="2" charset="0"/>
                <a:ea typeface="Times New Roman" panose="02020603050405020304" pitchFamily="18" charset="0"/>
                <a:cs typeface="Times New Roman" panose="02020603050405020304" pitchFamily="18" charset="0"/>
              </a:rPr>
              <a:t>Wherever you use images, use alt-text to describe images for people who can't see them. This is useful for:</a:t>
            </a:r>
          </a:p>
          <a:p>
            <a:pPr marL="342900" marR="0" lvl="0" indent="-342900" algn="just">
              <a:lnSpc>
                <a:spcPct val="150000"/>
              </a:lnSpc>
              <a:spcBef>
                <a:spcPts val="0"/>
              </a:spcBef>
              <a:spcAft>
                <a:spcPts val="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People who are blind or have low vision; their screen reader will read aloud the image description instead of just saying "Image."  </a:t>
            </a:r>
          </a:p>
          <a:p>
            <a:pPr marL="342900" marR="0" lvl="0" indent="-342900" algn="just">
              <a:lnSpc>
                <a:spcPct val="150000"/>
              </a:lnSpc>
              <a:spcBef>
                <a:spcPts val="0"/>
              </a:spcBef>
              <a:spcAft>
                <a:spcPts val="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People with network problems; when images fail to load, alt-text clarifies what they might otherwise miss.</a:t>
            </a:r>
          </a:p>
          <a:p>
            <a:pPr marL="342900" marR="0" lvl="0" indent="-342900" algn="just">
              <a:lnSpc>
                <a:spcPct val="150000"/>
              </a:lnSpc>
              <a:spcBef>
                <a:spcPts val="0"/>
              </a:spcBef>
              <a:spcAft>
                <a:spcPts val="60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Course designers and instructors, thinking about succinct alt-text helps you think about why you're using the image in the first place.</a:t>
            </a:r>
          </a:p>
          <a:p>
            <a:pPr marL="457200" marR="0" algn="just">
              <a:lnSpc>
                <a:spcPct val="115000"/>
              </a:lnSpc>
              <a:spcBef>
                <a:spcPts val="0"/>
              </a:spcBef>
              <a:spcAft>
                <a:spcPts val="1000"/>
              </a:spcAft>
            </a:pPr>
            <a:r>
              <a:rPr lang="en-US" sz="1000" dirty="0">
                <a:effectLst/>
                <a:latin typeface="Roboto" panose="02000000000000000000" pitchFamily="2" charset="0"/>
                <a:ea typeface="Times New Roman" panose="02020603050405020304" pitchFamily="18" charset="0"/>
                <a:cs typeface="Times New Roman" panose="02020603050405020304" pitchFamily="18" charset="0"/>
              </a:rPr>
              <a:t>The writer needs the following:  </a:t>
            </a: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Detailed knowledge of the subject matter. Good writing skills and an excellent command of the vocabulary associated with the subject. A review/edit process. Descriptions should be reviewed for accuracy and grammar by someone other than the original writer (and the technical staff). </a:t>
            </a:r>
            <a:r>
              <a:rPr lang="en-US" sz="1000" dirty="0">
                <a:effectLst/>
                <a:latin typeface="Roboto" panose="02000000000000000000" pitchFamily="2" charset="0"/>
                <a:ea typeface="Times New Roman" panose="02020603050405020304" pitchFamily="18" charset="0"/>
                <a:cs typeface="Times New Roman" panose="02020603050405020304" pitchFamily="18" charset="0"/>
              </a:rPr>
              <a:t>Engage your content owners, especially your scientists and researchers, who may need to be better versed with Section 508. </a:t>
            </a:r>
          </a:p>
          <a:p>
            <a:pPr marL="342900" marR="0" lvl="0" indent="-342900" algn="just">
              <a:lnSpc>
                <a:spcPct val="150000"/>
              </a:lnSpc>
              <a:spcBef>
                <a:spcPts val="0"/>
              </a:spcBef>
              <a:spcAft>
                <a:spcPts val="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Sell them on their engagement – greater accessibility equals greater exposure. </a:t>
            </a:r>
          </a:p>
          <a:p>
            <a:pPr marL="342900" marR="0" lvl="0" indent="-342900" algn="just">
              <a:lnSpc>
                <a:spcPct val="150000"/>
              </a:lnSpc>
              <a:spcBef>
                <a:spcPts val="0"/>
              </a:spcBef>
              <a:spcAft>
                <a:spcPts val="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Remind them that Section 508 is not about lowering the quality of their content but making it available to a broader audience – academic credentials are still required. </a:t>
            </a:r>
          </a:p>
          <a:p>
            <a:pPr marL="342900" marR="0" lvl="0" indent="-342900" algn="just">
              <a:lnSpc>
                <a:spcPct val="150000"/>
              </a:lnSpc>
              <a:spcBef>
                <a:spcPts val="0"/>
              </a:spcBef>
              <a:spcAft>
                <a:spcPts val="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If it takes an MD/Ph.D. to understand the content, the blind person or persons with other disabilities still need an MD/Ph.D. </a:t>
            </a:r>
          </a:p>
          <a:p>
            <a:pPr marL="342900" marR="0" lvl="0" indent="-342900" algn="just">
              <a:lnSpc>
                <a:spcPct val="150000"/>
              </a:lnSpc>
              <a:spcBef>
                <a:spcPts val="0"/>
              </a:spcBef>
              <a:spcAft>
                <a:spcPts val="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Get buy-in from the content owners.</a:t>
            </a:r>
          </a:p>
          <a:p>
            <a:pPr marL="342900" marR="0" lvl="0" indent="-342900" algn="just">
              <a:lnSpc>
                <a:spcPct val="150000"/>
              </a:lnSpc>
              <a:spcBef>
                <a:spcPts val="0"/>
              </a:spcBef>
              <a:spcAft>
                <a:spcPts val="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In addition, follow the general rules for applying alternate text – for example.</a:t>
            </a:r>
          </a:p>
          <a:p>
            <a:pPr marL="342900" marR="0" lvl="0" indent="-342900" algn="just">
              <a:lnSpc>
                <a:spcPct val="150000"/>
              </a:lnSpc>
              <a:spcBef>
                <a:spcPts val="0"/>
              </a:spcBef>
              <a:spcAft>
                <a:spcPts val="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Context - Survey the text surrounding an image to understand how it fits into the bigger picture.</a:t>
            </a:r>
          </a:p>
          <a:p>
            <a:pPr marL="342900" marR="0" lvl="0" indent="-342900" algn="just">
              <a:lnSpc>
                <a:spcPct val="150000"/>
              </a:lnSpc>
              <a:spcBef>
                <a:spcPts val="0"/>
              </a:spcBef>
              <a:spcAft>
                <a:spcPts val="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Use context to decide which basic concepts and terms have already been explained and avoid repetition of explanations.</a:t>
            </a:r>
          </a:p>
          <a:p>
            <a:pPr marL="342900" marR="0" lvl="0" indent="-342900" algn="just">
              <a:lnSpc>
                <a:spcPct val="150000"/>
              </a:lnSpc>
              <a:spcBef>
                <a:spcPts val="0"/>
              </a:spcBef>
              <a:spcAft>
                <a:spcPts val="600"/>
              </a:spcAft>
              <a:buFont typeface="Wingdings" panose="05000000000000000000" pitchFamily="2" charset="2"/>
              <a:buChar char=""/>
            </a:pPr>
            <a:r>
              <a:rPr lang="en-US" sz="1000" dirty="0">
                <a:effectLst/>
                <a:latin typeface="Arial Nova Cond" panose="020B0506020202020204" pitchFamily="34" charset="0"/>
                <a:ea typeface="Times New Roman" panose="02020603050405020304" pitchFamily="18" charset="0"/>
                <a:cs typeface="Times New Roman" panose="02020603050405020304" pitchFamily="18" charset="0"/>
              </a:rPr>
              <a:t>Use vocabulary and phrases appropriate for the reader.</a:t>
            </a:r>
          </a:p>
          <a:p>
            <a:pPr marL="457200" marR="0" algn="just">
              <a:lnSpc>
                <a:spcPct val="115000"/>
              </a:lnSpc>
              <a:spcBef>
                <a:spcPts val="0"/>
              </a:spcBef>
              <a:spcAft>
                <a:spcPts val="1000"/>
              </a:spcAft>
            </a:pPr>
            <a:r>
              <a:rPr lang="en-US" sz="1000" b="1" dirty="0">
                <a:effectLst/>
                <a:latin typeface="Roboto" panose="02000000000000000000" pitchFamily="2" charset="0"/>
                <a:ea typeface="Times New Roman" panose="02020603050405020304" pitchFamily="18" charset="0"/>
                <a:cs typeface="Times New Roman" panose="02020603050405020304" pitchFamily="18" charset="0"/>
              </a:rPr>
              <a:t>Concise</a:t>
            </a:r>
            <a:r>
              <a:rPr lang="en-US" sz="1000" dirty="0">
                <a:effectLst/>
                <a:latin typeface="Roboto" panose="02000000000000000000" pitchFamily="2" charset="0"/>
                <a:ea typeface="Times New Roman" panose="02020603050405020304" pitchFamily="18" charset="0"/>
                <a:cs typeface="Times New Roman" panose="02020603050405020304" pitchFamily="18" charset="0"/>
              </a:rPr>
              <a:t> - More is NOT better – be succinct. Most images can be described in two or three sentences. For more complex information, provide an accessible alternative. Don’t repeat information presented in the primary or adjacent texts. Instead, direct readers to existing descriptions (e.g., captions). Include color only when it is significant (e.g., arbitrary colors assigned for elements of bar graphs and line charts need not be specified).</a:t>
            </a:r>
          </a:p>
          <a:p>
            <a:pPr marL="457200" marR="0" algn="just">
              <a:lnSpc>
                <a:spcPct val="115000"/>
              </a:lnSpc>
              <a:spcBef>
                <a:spcPts val="0"/>
              </a:spcBef>
              <a:spcAft>
                <a:spcPts val="1000"/>
              </a:spcAft>
            </a:pPr>
            <a:r>
              <a:rPr lang="en-US" sz="1000" b="1" dirty="0">
                <a:effectLst/>
                <a:latin typeface="Roboto" panose="02000000000000000000" pitchFamily="2" charset="0"/>
                <a:ea typeface="Times New Roman" panose="02020603050405020304" pitchFamily="18" charset="0"/>
                <a:cs typeface="Times New Roman" panose="02020603050405020304" pitchFamily="18" charset="0"/>
              </a:rPr>
              <a:t>Tone &amp; Language - </a:t>
            </a:r>
            <a:r>
              <a:rPr lang="en-US" sz="1000" dirty="0">
                <a:effectLst/>
                <a:latin typeface="Roboto" panose="02000000000000000000" pitchFamily="2" charset="0"/>
                <a:ea typeface="Times New Roman" panose="02020603050405020304" pitchFamily="18" charset="0"/>
                <a:cs typeface="Times New Roman" panose="02020603050405020304" pitchFamily="18" charset="0"/>
              </a:rPr>
              <a:t>Use active verbs in the present tense.</a:t>
            </a:r>
          </a:p>
          <a:p>
            <a:endParaRPr lang="en-US" sz="1000" dirty="0"/>
          </a:p>
        </p:txBody>
      </p:sp>
      <p:sp>
        <p:nvSpPr>
          <p:cNvPr id="4" name="Slide Number Placeholder 3">
            <a:extLst>
              <a:ext uri="{FF2B5EF4-FFF2-40B4-BE49-F238E27FC236}">
                <a16:creationId xmlns:a16="http://schemas.microsoft.com/office/drawing/2014/main" id="{BBBA28EE-B9E9-7FAE-62ED-A42DD90F7B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pic>
        <p:nvPicPr>
          <p:cNvPr id="5" name="Picture 4">
            <a:extLst>
              <a:ext uri="{FF2B5EF4-FFF2-40B4-BE49-F238E27FC236}">
                <a16:creationId xmlns:a16="http://schemas.microsoft.com/office/drawing/2014/main" id="{CDD01C24-4973-081B-CF73-3B0575DEEAC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76518" y="1140311"/>
            <a:ext cx="11715077" cy="5228216"/>
          </a:xfrm>
          <a:prstGeom prst="rect">
            <a:avLst/>
          </a:prstGeom>
        </p:spPr>
      </p:pic>
    </p:spTree>
    <p:extLst>
      <p:ext uri="{BB962C8B-B14F-4D97-AF65-F5344CB8AC3E}">
        <p14:creationId xmlns:p14="http://schemas.microsoft.com/office/powerpoint/2010/main" val="323024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B28-6F2A-428D-C3DE-9D9908F1A94A}"/>
              </a:ext>
            </a:extLst>
          </p:cNvPr>
          <p:cNvSpPr>
            <a:spLocks noGrp="1"/>
          </p:cNvSpPr>
          <p:nvPr>
            <p:ph type="title"/>
          </p:nvPr>
        </p:nvSpPr>
        <p:spPr/>
        <p:txBody>
          <a:bodyPr/>
          <a:lstStyle/>
          <a:p>
            <a:r>
              <a:rPr lang="en-US" dirty="0"/>
              <a:t>A Note from the Instructor</a:t>
            </a:r>
          </a:p>
        </p:txBody>
      </p:sp>
      <p:sp>
        <p:nvSpPr>
          <p:cNvPr id="3" name="Text Placeholder 2">
            <a:extLst>
              <a:ext uri="{FF2B5EF4-FFF2-40B4-BE49-F238E27FC236}">
                <a16:creationId xmlns:a16="http://schemas.microsoft.com/office/drawing/2014/main" id="{C4D227CC-F9CE-317F-E215-BD96E8F657EB}"/>
              </a:ext>
            </a:extLst>
          </p:cNvPr>
          <p:cNvSpPr>
            <a:spLocks noGrp="1"/>
          </p:cNvSpPr>
          <p:nvPr>
            <p:ph type="body" idx="1"/>
          </p:nvPr>
        </p:nvSpPr>
        <p:spPr>
          <a:xfrm>
            <a:off x="457200" y="1226744"/>
            <a:ext cx="11277600" cy="4937760"/>
          </a:xfrm>
        </p:spPr>
        <p:txBody>
          <a:bodyPr/>
          <a:lstStyle/>
          <a:p>
            <a:pPr marL="457200" indent="-457200">
              <a:spcBef>
                <a:spcPts val="600"/>
              </a:spcBef>
              <a:spcAft>
                <a:spcPts val="1800"/>
              </a:spcAft>
            </a:pPr>
            <a:r>
              <a:rPr lang="en-US" sz="2800" dirty="0"/>
              <a:t>This course will not cover every accessibility issue. </a:t>
            </a:r>
          </a:p>
          <a:p>
            <a:pPr marL="457200" indent="-457200">
              <a:spcBef>
                <a:spcPts val="600"/>
              </a:spcBef>
              <a:spcAft>
                <a:spcPts val="1800"/>
              </a:spcAft>
            </a:pPr>
            <a:r>
              <a:rPr lang="en-US" sz="2800" dirty="0"/>
              <a:t>However, it will provide you with enough information to design PowerPoint templates for accessibility. And the resources to obtain additional information.</a:t>
            </a:r>
          </a:p>
          <a:p>
            <a:pPr marL="457200" marR="0" lvl="0" indent="-457200" algn="l">
              <a:spcBef>
                <a:spcPts val="600"/>
              </a:spcBef>
              <a:spcAft>
                <a:spcPts val="1800"/>
              </a:spcAft>
              <a:buFont typeface="Wingdings" panose="05000000000000000000" pitchFamily="2" charset="2"/>
              <a:buChar char=""/>
              <a:tabLst>
                <a:tab pos="457200" algn="l"/>
              </a:tabLst>
            </a:pPr>
            <a:r>
              <a:rPr lang="en-US" sz="2800" dirty="0">
                <a:effectLst/>
                <a:ea typeface="Times New Roman" panose="02020603050405020304" pitchFamily="18" charset="0"/>
                <a:cs typeface="Times New Roman" panose="02020603050405020304" pitchFamily="18" charset="0"/>
              </a:rPr>
              <a:t>If used properly, you can significantly eliminate or reduce the Check Reading Order errors in PowerPoint. In addition to complying with several U.S. Department of Health and Human Services - </a:t>
            </a:r>
            <a:r>
              <a:rPr lang="en-US" sz="2800" u="sng" dirty="0">
                <a:solidFill>
                  <a:srgbClr val="0563C1"/>
                </a:solidFill>
                <a:effectLst/>
                <a:ea typeface="Times New Roman" panose="02020603050405020304" pitchFamily="18" charset="0"/>
                <a:cs typeface="Times New Roman" panose="02020603050405020304" pitchFamily="18" charset="0"/>
                <a:hlinkClick r:id="rId3"/>
              </a:rPr>
              <a:t>HHS</a:t>
            </a:r>
            <a:r>
              <a:rPr lang="en-US" sz="2800" dirty="0">
                <a:effectLst/>
                <a:ea typeface="Times New Roman" panose="02020603050405020304" pitchFamily="18" charset="0"/>
                <a:cs typeface="Times New Roman" panose="02020603050405020304" pitchFamily="18" charset="0"/>
              </a:rPr>
              <a:t> Accessibility Conformance Checklist criteria, Web Content Accessibility Guidelines - </a:t>
            </a:r>
            <a:r>
              <a:rPr lang="en-US" sz="2800" u="sng" dirty="0">
                <a:solidFill>
                  <a:srgbClr val="0563C1"/>
                </a:solidFill>
                <a:effectLst/>
                <a:ea typeface="Times New Roman" panose="02020603050405020304" pitchFamily="18" charset="0"/>
                <a:cs typeface="Times New Roman" panose="02020603050405020304" pitchFamily="18" charset="0"/>
                <a:hlinkClick r:id="rId4"/>
              </a:rPr>
              <a:t>WCAG</a:t>
            </a:r>
            <a:r>
              <a:rPr lang="en-US" sz="2800" dirty="0">
                <a:effectLst/>
                <a:ea typeface="Times New Roman" panose="02020603050405020304" pitchFamily="18" charset="0"/>
                <a:cs typeface="Times New Roman" panose="02020603050405020304" pitchFamily="18" charset="0"/>
              </a:rPr>
              <a:t>, and Section </a:t>
            </a:r>
            <a:r>
              <a:rPr lang="en-US" sz="2800" u="sng" dirty="0">
                <a:solidFill>
                  <a:srgbClr val="0563C1"/>
                </a:solidFill>
                <a:effectLst/>
                <a:ea typeface="Times New Roman" panose="02020603050405020304" pitchFamily="18" charset="0"/>
                <a:cs typeface="Times New Roman" panose="02020603050405020304" pitchFamily="18" charset="0"/>
                <a:hlinkClick r:id="rId5"/>
              </a:rPr>
              <a:t>508</a:t>
            </a:r>
            <a:r>
              <a:rPr lang="en-US" sz="2800" dirty="0">
                <a:effectLst/>
                <a:ea typeface="Times New Roman" panose="02020603050405020304" pitchFamily="18" charset="0"/>
                <a:cs typeface="Times New Roman" panose="02020603050405020304" pitchFamily="18" charset="0"/>
              </a:rPr>
              <a:t> requirements. </a:t>
            </a:r>
            <a:endParaRPr lang="en-US" dirty="0"/>
          </a:p>
          <a:p>
            <a:endParaRPr lang="en-US" dirty="0"/>
          </a:p>
        </p:txBody>
      </p:sp>
      <p:sp>
        <p:nvSpPr>
          <p:cNvPr id="4" name="Slide Number Placeholder 3">
            <a:extLst>
              <a:ext uri="{FF2B5EF4-FFF2-40B4-BE49-F238E27FC236}">
                <a16:creationId xmlns:a16="http://schemas.microsoft.com/office/drawing/2014/main" id="{761CEAF5-59C3-1067-239C-7EFADFD216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054909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801F-1001-CD78-F771-1F6759414077}"/>
              </a:ext>
            </a:extLst>
          </p:cNvPr>
          <p:cNvSpPr>
            <a:spLocks noGrp="1"/>
          </p:cNvSpPr>
          <p:nvPr>
            <p:ph type="title"/>
          </p:nvPr>
        </p:nvSpPr>
        <p:spPr/>
        <p:txBody>
          <a:bodyPr/>
          <a:lstStyle/>
          <a:p>
            <a:r>
              <a:rPr lang="en-US" dirty="0"/>
              <a:t>Alternate Text applies to Non-Textual Content</a:t>
            </a:r>
          </a:p>
        </p:txBody>
      </p:sp>
      <p:pic>
        <p:nvPicPr>
          <p:cNvPr id="16" name="Picture Placeholder 15">
            <a:hlinkClick r:id="rId3"/>
            <a:extLst>
              <a:ext uri="{FF2B5EF4-FFF2-40B4-BE49-F238E27FC236}">
                <a16:creationId xmlns:a16="http://schemas.microsoft.com/office/drawing/2014/main" id="{396B49CF-812A-C522-9ECF-47960B6AFC3F}"/>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p:pic>
      <p:pic>
        <p:nvPicPr>
          <p:cNvPr id="18" name="Picture Placeholder 17">
            <a:extLst>
              <a:ext uri="{FF2B5EF4-FFF2-40B4-BE49-F238E27FC236}">
                <a16:creationId xmlns:a16="http://schemas.microsoft.com/office/drawing/2014/main" id="{711B3812-251B-760E-F219-6BA9A850871B}"/>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50EBE7D9-2DFA-0B66-C8EE-AB3349F15584}"/>
              </a:ext>
            </a:extLst>
          </p:cNvPr>
          <p:cNvSpPr>
            <a:spLocks noGrp="1"/>
          </p:cNvSpPr>
          <p:nvPr>
            <p:ph type="body" sz="quarter" idx="11"/>
          </p:nvPr>
        </p:nvSpPr>
        <p:spPr/>
        <p:txBody>
          <a:bodyPr/>
          <a:lstStyle/>
          <a:p>
            <a:r>
              <a:rPr lang="en-US" dirty="0"/>
              <a:t>POET Tool</a:t>
            </a:r>
          </a:p>
        </p:txBody>
      </p:sp>
      <p:sp>
        <p:nvSpPr>
          <p:cNvPr id="6" name="Text Placeholder 5">
            <a:extLst>
              <a:ext uri="{FF2B5EF4-FFF2-40B4-BE49-F238E27FC236}">
                <a16:creationId xmlns:a16="http://schemas.microsoft.com/office/drawing/2014/main" id="{A5361721-231F-493E-9526-E0E40B270237}"/>
              </a:ext>
            </a:extLst>
          </p:cNvPr>
          <p:cNvSpPr>
            <a:spLocks noGrp="1"/>
          </p:cNvSpPr>
          <p:nvPr>
            <p:ph type="body" sz="quarter" idx="14"/>
          </p:nvPr>
        </p:nvSpPr>
        <p:spPr/>
        <p:txBody>
          <a:bodyPr/>
          <a:lstStyle/>
          <a:p>
            <a:r>
              <a:rPr lang="en-US" dirty="0"/>
              <a:t>Pictures</a:t>
            </a:r>
          </a:p>
        </p:txBody>
      </p:sp>
      <p:pic>
        <p:nvPicPr>
          <p:cNvPr id="20" name="Picture Placeholder 19">
            <a:extLst>
              <a:ext uri="{FF2B5EF4-FFF2-40B4-BE49-F238E27FC236}">
                <a16:creationId xmlns:a16="http://schemas.microsoft.com/office/drawing/2014/main" id="{60F2AC93-1F55-F37C-06D9-516812B09BB3}"/>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F3F0859B-B281-9E24-3923-355E1ED00228}"/>
              </a:ext>
            </a:extLst>
          </p:cNvPr>
          <p:cNvSpPr>
            <a:spLocks noGrp="1"/>
          </p:cNvSpPr>
          <p:nvPr>
            <p:ph type="body" sz="quarter" idx="16"/>
          </p:nvPr>
        </p:nvSpPr>
        <p:spPr/>
        <p:txBody>
          <a:bodyPr/>
          <a:lstStyle/>
          <a:p>
            <a:r>
              <a:rPr lang="en-US" dirty="0"/>
              <a:t>Audio Video</a:t>
            </a:r>
          </a:p>
        </p:txBody>
      </p:sp>
      <p:pic>
        <p:nvPicPr>
          <p:cNvPr id="22" name="Picture Placeholder 21">
            <a:extLst>
              <a:ext uri="{FF2B5EF4-FFF2-40B4-BE49-F238E27FC236}">
                <a16:creationId xmlns:a16="http://schemas.microsoft.com/office/drawing/2014/main" id="{B58E25F6-0A29-209E-687A-38C09F504BEC}"/>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7" cstate="screen">
            <a:extLst>
              <a:ext uri="{28A0092B-C50C-407E-A947-70E740481C1C}">
                <a14:useLocalDpi xmlns:a14="http://schemas.microsoft.com/office/drawing/2010/main"/>
              </a:ext>
            </a:extLst>
          </a:blip>
          <a:srcRect/>
          <a:stretch/>
        </p:blipFill>
        <p:spPr/>
      </p:pic>
      <p:sp>
        <p:nvSpPr>
          <p:cNvPr id="10" name="Text Placeholder 9">
            <a:extLst>
              <a:ext uri="{FF2B5EF4-FFF2-40B4-BE49-F238E27FC236}">
                <a16:creationId xmlns:a16="http://schemas.microsoft.com/office/drawing/2014/main" id="{008D5AE9-1653-BC3B-8B0C-E1D74A81EFF6}"/>
              </a:ext>
            </a:extLst>
          </p:cNvPr>
          <p:cNvSpPr>
            <a:spLocks noGrp="1"/>
          </p:cNvSpPr>
          <p:nvPr>
            <p:ph type="body" sz="quarter" idx="18"/>
          </p:nvPr>
        </p:nvSpPr>
        <p:spPr/>
        <p:txBody>
          <a:bodyPr/>
          <a:lstStyle/>
          <a:p>
            <a:r>
              <a:rPr lang="en-US" dirty="0"/>
              <a:t>Charts</a:t>
            </a:r>
          </a:p>
        </p:txBody>
      </p:sp>
      <p:pic>
        <p:nvPicPr>
          <p:cNvPr id="24" name="Picture Placeholder 23">
            <a:extLst>
              <a:ext uri="{FF2B5EF4-FFF2-40B4-BE49-F238E27FC236}">
                <a16:creationId xmlns:a16="http://schemas.microsoft.com/office/drawing/2014/main" id="{29224C43-D06C-EC50-8705-C422AC961B0E}"/>
              </a:ext>
              <a:ext uri="{C183D7F6-B498-43B3-948B-1728B52AA6E4}">
                <adec:decorative xmlns:adec="http://schemas.microsoft.com/office/drawing/2017/decorative" val="1"/>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a:ext>
            </a:extLst>
          </a:blip>
          <a:srcRect/>
          <a:stretch/>
        </p:blipFill>
        <p:spPr/>
      </p:pic>
      <p:sp>
        <p:nvSpPr>
          <p:cNvPr id="12" name="Text Placeholder 11">
            <a:extLst>
              <a:ext uri="{FF2B5EF4-FFF2-40B4-BE49-F238E27FC236}">
                <a16:creationId xmlns:a16="http://schemas.microsoft.com/office/drawing/2014/main" id="{E81E201E-2ED9-6597-75B3-939505A1190C}"/>
              </a:ext>
            </a:extLst>
          </p:cNvPr>
          <p:cNvSpPr>
            <a:spLocks noGrp="1"/>
          </p:cNvSpPr>
          <p:nvPr>
            <p:ph type="body" sz="quarter" idx="20"/>
          </p:nvPr>
        </p:nvSpPr>
        <p:spPr/>
        <p:txBody>
          <a:bodyPr/>
          <a:lstStyle/>
          <a:p>
            <a:r>
              <a:rPr lang="en-US" dirty="0"/>
              <a:t>Logos</a:t>
            </a:r>
          </a:p>
        </p:txBody>
      </p:sp>
      <p:pic>
        <p:nvPicPr>
          <p:cNvPr id="26" name="Picture Placeholder 25">
            <a:extLst>
              <a:ext uri="{FF2B5EF4-FFF2-40B4-BE49-F238E27FC236}">
                <a16:creationId xmlns:a16="http://schemas.microsoft.com/office/drawing/2014/main" id="{88A76BEA-1EA6-FA96-65A3-84771BD4CFF8}"/>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9" cstate="screen">
            <a:extLst>
              <a:ext uri="{28A0092B-C50C-407E-A947-70E740481C1C}">
                <a14:useLocalDpi xmlns:a14="http://schemas.microsoft.com/office/drawing/2010/main"/>
              </a:ext>
            </a:extLst>
          </a:blip>
          <a:srcRect/>
          <a:stretch/>
        </p:blipFill>
        <p:spPr/>
      </p:pic>
      <p:sp>
        <p:nvSpPr>
          <p:cNvPr id="14" name="Text Placeholder 13">
            <a:extLst>
              <a:ext uri="{FF2B5EF4-FFF2-40B4-BE49-F238E27FC236}">
                <a16:creationId xmlns:a16="http://schemas.microsoft.com/office/drawing/2014/main" id="{014411DA-CDF0-F689-98E0-9974D3228F19}"/>
              </a:ext>
            </a:extLst>
          </p:cNvPr>
          <p:cNvSpPr>
            <a:spLocks noGrp="1"/>
          </p:cNvSpPr>
          <p:nvPr>
            <p:ph type="body" sz="quarter" idx="22"/>
          </p:nvPr>
        </p:nvSpPr>
        <p:spPr/>
        <p:txBody>
          <a:bodyPr/>
          <a:lstStyle/>
          <a:p>
            <a:r>
              <a:rPr lang="en-US" dirty="0"/>
              <a:t>Infographics</a:t>
            </a:r>
          </a:p>
        </p:txBody>
      </p:sp>
      <p:sp>
        <p:nvSpPr>
          <p:cNvPr id="15" name="Slide Number Placeholder 14">
            <a:extLst>
              <a:ext uri="{FF2B5EF4-FFF2-40B4-BE49-F238E27FC236}">
                <a16:creationId xmlns:a16="http://schemas.microsoft.com/office/drawing/2014/main" id="{368E2784-2807-F3BC-47C6-094E670AB6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4020632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A26F-EE64-9CA6-3352-2993EA43EEFE}"/>
              </a:ext>
            </a:extLst>
          </p:cNvPr>
          <p:cNvSpPr>
            <a:spLocks noGrp="1"/>
          </p:cNvSpPr>
          <p:nvPr>
            <p:ph type="title"/>
          </p:nvPr>
        </p:nvSpPr>
        <p:spPr/>
        <p:txBody>
          <a:bodyPr/>
          <a:lstStyle/>
          <a:p>
            <a:r>
              <a:rPr lang="en-US" dirty="0"/>
              <a:t>Document Language</a:t>
            </a:r>
          </a:p>
        </p:txBody>
      </p:sp>
      <p:sp>
        <p:nvSpPr>
          <p:cNvPr id="3" name="Text Placeholder 2">
            <a:extLst>
              <a:ext uri="{FF2B5EF4-FFF2-40B4-BE49-F238E27FC236}">
                <a16:creationId xmlns:a16="http://schemas.microsoft.com/office/drawing/2014/main" id="{E77FAF38-B3E4-E275-1E5E-E87C375A5A38}"/>
              </a:ext>
            </a:extLst>
          </p:cNvPr>
          <p:cNvSpPr>
            <a:spLocks noGrp="1"/>
          </p:cNvSpPr>
          <p:nvPr>
            <p:ph type="body" idx="1"/>
          </p:nvPr>
        </p:nvSpPr>
        <p:spPr/>
        <p:txBody>
          <a:bodyPr/>
          <a:lstStyle/>
          <a:p>
            <a:r>
              <a:rPr lang="en-US" dirty="0"/>
              <a:t>Language Settings</a:t>
            </a:r>
          </a:p>
        </p:txBody>
      </p:sp>
      <p:sp>
        <p:nvSpPr>
          <p:cNvPr id="4" name="Text Placeholder 3">
            <a:extLst>
              <a:ext uri="{FF2B5EF4-FFF2-40B4-BE49-F238E27FC236}">
                <a16:creationId xmlns:a16="http://schemas.microsoft.com/office/drawing/2014/main" id="{5780C2E8-E934-1FCC-CB36-B265B793B54E}"/>
              </a:ext>
            </a:extLst>
          </p:cNvPr>
          <p:cNvSpPr>
            <a:spLocks noGrp="1"/>
          </p:cNvSpPr>
          <p:nvPr>
            <p:ph type="body" idx="2"/>
          </p:nvPr>
        </p:nvSpPr>
        <p:spPr/>
        <p:txBody>
          <a:bodyPr/>
          <a:lstStyle/>
          <a:p>
            <a:r>
              <a:rPr lang="en-US" sz="2400" dirty="0"/>
              <a:t>[</a:t>
            </a:r>
            <a:r>
              <a:rPr lang="en-US" sz="2400" b="1" dirty="0">
                <a:solidFill>
                  <a:schemeClr val="bg2"/>
                </a:solidFill>
              </a:rPr>
              <a:t>HHS ID 10A</a:t>
            </a:r>
            <a:r>
              <a:rPr lang="en-US" sz="2400" dirty="0"/>
              <a:t>] – </a:t>
            </a:r>
          </a:p>
          <a:p>
            <a:r>
              <a:rPr lang="en-US" sz="2400" dirty="0"/>
              <a:t>Review &gt; Language &gt; Language Preferences displays the appropriate language for the presentation.</a:t>
            </a:r>
          </a:p>
          <a:p>
            <a:r>
              <a:rPr lang="en-US" sz="2400" dirty="0"/>
              <a:t>[</a:t>
            </a:r>
            <a:r>
              <a:rPr lang="en-US" sz="2400" b="1" dirty="0">
                <a:solidFill>
                  <a:schemeClr val="bg2"/>
                </a:solidFill>
              </a:rPr>
              <a:t>HHS ID 10B</a:t>
            </a:r>
            <a:r>
              <a:rPr lang="en-US" sz="2400" dirty="0"/>
              <a:t>] – </a:t>
            </a:r>
          </a:p>
          <a:p>
            <a:r>
              <a:rPr lang="en-US" sz="2400" dirty="0"/>
              <a:t>The language of slide content in a different language is identified through Review &gt; Language &gt; Set Proofing Language.</a:t>
            </a:r>
          </a:p>
          <a:p>
            <a:endParaRPr lang="en-US" sz="2400" dirty="0"/>
          </a:p>
        </p:txBody>
      </p:sp>
      <p:sp>
        <p:nvSpPr>
          <p:cNvPr id="5" name="Text Placeholder 4">
            <a:extLst>
              <a:ext uri="{FF2B5EF4-FFF2-40B4-BE49-F238E27FC236}">
                <a16:creationId xmlns:a16="http://schemas.microsoft.com/office/drawing/2014/main" id="{81BED28D-39CA-52FB-B95D-86FA348EF604}"/>
              </a:ext>
            </a:extLst>
          </p:cNvPr>
          <p:cNvSpPr>
            <a:spLocks noGrp="1"/>
          </p:cNvSpPr>
          <p:nvPr>
            <p:ph type="body" idx="3"/>
          </p:nvPr>
        </p:nvSpPr>
        <p:spPr/>
        <p:txBody>
          <a:bodyPr/>
          <a:lstStyle/>
          <a:p>
            <a:r>
              <a:rPr lang="en-US" dirty="0"/>
              <a:t>Review &gt; Language</a:t>
            </a:r>
          </a:p>
        </p:txBody>
      </p:sp>
      <p:pic>
        <p:nvPicPr>
          <p:cNvPr id="9" name="Picture Placeholder 8">
            <a:extLst>
              <a:ext uri="{FF2B5EF4-FFF2-40B4-BE49-F238E27FC236}">
                <a16:creationId xmlns:a16="http://schemas.microsoft.com/office/drawing/2014/main" id="{529FD5F7-0115-C172-453E-0DDA2239CA8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a:stretch/>
        </p:blipFill>
        <p:spPr>
          <a:xfrm>
            <a:off x="6248401" y="2286000"/>
            <a:ext cx="5486399" cy="4023360"/>
          </a:xfrm>
        </p:spPr>
      </p:pic>
      <p:sp>
        <p:nvSpPr>
          <p:cNvPr id="7" name="Slide Number Placeholder 6">
            <a:extLst>
              <a:ext uri="{FF2B5EF4-FFF2-40B4-BE49-F238E27FC236}">
                <a16:creationId xmlns:a16="http://schemas.microsoft.com/office/drawing/2014/main" id="{FFF43BA4-7BCA-5174-2138-DB413F0E17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1619866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BF84-64F6-3DBE-0D11-DF91B589A843}"/>
              </a:ext>
            </a:extLst>
          </p:cNvPr>
          <p:cNvSpPr>
            <a:spLocks noGrp="1"/>
          </p:cNvSpPr>
          <p:nvPr>
            <p:ph type="title"/>
          </p:nvPr>
        </p:nvSpPr>
        <p:spPr/>
        <p:txBody>
          <a:bodyPr/>
          <a:lstStyle/>
          <a:p>
            <a:r>
              <a:rPr lang="en-US" dirty="0"/>
              <a:t>Document Properties</a:t>
            </a:r>
          </a:p>
        </p:txBody>
      </p:sp>
      <p:sp>
        <p:nvSpPr>
          <p:cNvPr id="3" name="Text Placeholder 2">
            <a:extLst>
              <a:ext uri="{FF2B5EF4-FFF2-40B4-BE49-F238E27FC236}">
                <a16:creationId xmlns:a16="http://schemas.microsoft.com/office/drawing/2014/main" id="{5DBB10FF-F1F7-C6DB-7493-6C7758135685}"/>
              </a:ext>
            </a:extLst>
          </p:cNvPr>
          <p:cNvSpPr>
            <a:spLocks noGrp="1"/>
          </p:cNvSpPr>
          <p:nvPr>
            <p:ph type="body" idx="1"/>
          </p:nvPr>
        </p:nvSpPr>
        <p:spPr/>
        <p:txBody>
          <a:bodyPr/>
          <a:lstStyle/>
          <a:p>
            <a:r>
              <a:rPr lang="en-US" dirty="0"/>
              <a:t>The Presentation Title</a:t>
            </a:r>
          </a:p>
        </p:txBody>
      </p:sp>
      <p:sp>
        <p:nvSpPr>
          <p:cNvPr id="5" name="Text Placeholder 4">
            <a:extLst>
              <a:ext uri="{FF2B5EF4-FFF2-40B4-BE49-F238E27FC236}">
                <a16:creationId xmlns:a16="http://schemas.microsoft.com/office/drawing/2014/main" id="{BBBFF647-D8C4-0DBA-3E35-C2461899017D}"/>
              </a:ext>
            </a:extLst>
          </p:cNvPr>
          <p:cNvSpPr>
            <a:spLocks noGrp="1"/>
          </p:cNvSpPr>
          <p:nvPr>
            <p:ph type="body" idx="2"/>
          </p:nvPr>
        </p:nvSpPr>
        <p:spPr/>
        <p:txBody>
          <a:bodyPr/>
          <a:lstStyle/>
          <a:p>
            <a:r>
              <a:rPr lang="en-US" dirty="0"/>
              <a:t>[</a:t>
            </a:r>
            <a:r>
              <a:rPr lang="en-US" b="1" dirty="0">
                <a:solidFill>
                  <a:schemeClr val="bg2"/>
                </a:solidFill>
              </a:rPr>
              <a:t>HHS ID 9A</a:t>
            </a:r>
            <a:r>
              <a:rPr lang="en-US" dirty="0"/>
              <a:t>] – </a:t>
            </a:r>
          </a:p>
          <a:p>
            <a:r>
              <a:rPr lang="en-US" dirty="0"/>
              <a:t>The presentation has a meaningful title indicating its purpose under File &gt; Info &gt; Properties &gt; Title.</a:t>
            </a:r>
          </a:p>
        </p:txBody>
      </p:sp>
      <p:sp>
        <p:nvSpPr>
          <p:cNvPr id="7" name="Text Placeholder 6">
            <a:extLst>
              <a:ext uri="{FF2B5EF4-FFF2-40B4-BE49-F238E27FC236}">
                <a16:creationId xmlns:a16="http://schemas.microsoft.com/office/drawing/2014/main" id="{D69A1307-7CBA-7E22-06FF-586C3D611E9A}"/>
              </a:ext>
            </a:extLst>
          </p:cNvPr>
          <p:cNvSpPr>
            <a:spLocks noGrp="1"/>
          </p:cNvSpPr>
          <p:nvPr>
            <p:ph type="body" idx="3"/>
          </p:nvPr>
        </p:nvSpPr>
        <p:spPr/>
        <p:txBody>
          <a:bodyPr/>
          <a:lstStyle/>
          <a:p>
            <a:r>
              <a:rPr lang="en-US" dirty="0"/>
              <a:t>File &gt; Info &gt; Properties &gt; Title</a:t>
            </a:r>
          </a:p>
        </p:txBody>
      </p:sp>
      <p:pic>
        <p:nvPicPr>
          <p:cNvPr id="10" name="Picture Placeholder 9">
            <a:extLst>
              <a:ext uri="{FF2B5EF4-FFF2-40B4-BE49-F238E27FC236}">
                <a16:creationId xmlns:a16="http://schemas.microsoft.com/office/drawing/2014/main" id="{E3E909A6-5BA2-F438-37DA-4DF5C41D5045}"/>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4" name="Slide Number Placeholder 3">
            <a:extLst>
              <a:ext uri="{FF2B5EF4-FFF2-40B4-BE49-F238E27FC236}">
                <a16:creationId xmlns:a16="http://schemas.microsoft.com/office/drawing/2014/main" id="{B46F800A-5BE4-C005-BF72-5280281AF1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2636315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BF84-64F6-3DBE-0D11-DF91B589A843}"/>
              </a:ext>
            </a:extLst>
          </p:cNvPr>
          <p:cNvSpPr>
            <a:spLocks noGrp="1"/>
          </p:cNvSpPr>
          <p:nvPr>
            <p:ph type="title"/>
          </p:nvPr>
        </p:nvSpPr>
        <p:spPr/>
        <p:txBody>
          <a:bodyPr/>
          <a:lstStyle/>
          <a:p>
            <a:r>
              <a:rPr lang="en-US" dirty="0"/>
              <a:t>Filename Conventions</a:t>
            </a:r>
          </a:p>
        </p:txBody>
      </p:sp>
      <p:sp>
        <p:nvSpPr>
          <p:cNvPr id="6" name="Text Placeholder 5">
            <a:extLst>
              <a:ext uri="{FF2B5EF4-FFF2-40B4-BE49-F238E27FC236}">
                <a16:creationId xmlns:a16="http://schemas.microsoft.com/office/drawing/2014/main" id="{8469712B-D374-3173-8742-34F3A47A8CE4}"/>
              </a:ext>
            </a:extLst>
          </p:cNvPr>
          <p:cNvSpPr>
            <a:spLocks noGrp="1"/>
          </p:cNvSpPr>
          <p:nvPr>
            <p:ph type="body" idx="1"/>
          </p:nvPr>
        </p:nvSpPr>
        <p:spPr/>
        <p:txBody>
          <a:bodyPr/>
          <a:lstStyle/>
          <a:p>
            <a:pPr marL="457200" marR="0" algn="just">
              <a:lnSpc>
                <a:spcPct val="115000"/>
              </a:lnSpc>
              <a:spcBef>
                <a:spcPts val="0"/>
              </a:spcBef>
              <a:spcAft>
                <a:spcPts val="1000"/>
              </a:spcAft>
            </a:pPr>
            <a:r>
              <a:rPr lang="en-US" sz="2400" b="1" dirty="0">
                <a:solidFill>
                  <a:schemeClr val="bg2"/>
                </a:solidFill>
                <a:latin typeface="Roboto" panose="02000000000000000000" pitchFamily="2" charset="0"/>
                <a:cs typeface="Times New Roman" panose="02020603050405020304" pitchFamily="18" charset="0"/>
              </a:rPr>
              <a:t>Example 1 </a:t>
            </a:r>
            <a:r>
              <a:rPr lang="en-US" sz="2400" dirty="0">
                <a:effectLst/>
                <a:latin typeface="Roboto" panose="02000000000000000000" pitchFamily="2" charset="0"/>
                <a:ea typeface="Times New Roman" panose="02020603050405020304" pitchFamily="18" charset="0"/>
                <a:cs typeface="Times New Roman" panose="02020603050405020304" pitchFamily="18" charset="0"/>
              </a:rPr>
              <a:t>– File names must not contain spaces or special characters – dashes are okay to use. </a:t>
            </a:r>
          </a:p>
          <a:p>
            <a:pPr lvl="1" algn="just">
              <a:lnSpc>
                <a:spcPct val="115000"/>
              </a:lnSpc>
              <a:spcBef>
                <a:spcPts val="0"/>
              </a:spcBef>
              <a:spcAft>
                <a:spcPts val="1000"/>
              </a:spcAft>
              <a:buFont typeface="Courier New" panose="02070309020205020404" pitchFamily="49" charset="0"/>
              <a:buChar char="o"/>
            </a:pPr>
            <a:r>
              <a:rPr lang="en-US" sz="2000" dirty="0">
                <a:solidFill>
                  <a:schemeClr val="bg2"/>
                </a:solidFill>
                <a:effectLst/>
                <a:latin typeface="Roboto" panose="02000000000000000000" pitchFamily="2" charset="0"/>
                <a:ea typeface="Times New Roman" panose="02020603050405020304" pitchFamily="18" charset="0"/>
                <a:cs typeface="Times New Roman" panose="02020603050405020304" pitchFamily="18" charset="0"/>
              </a:rPr>
              <a:t>SalesOfficeProcedures-508.docx</a:t>
            </a:r>
          </a:p>
          <a:p>
            <a:pPr marL="457200" marR="0" algn="just">
              <a:lnSpc>
                <a:spcPct val="115000"/>
              </a:lnSpc>
              <a:spcBef>
                <a:spcPts val="0"/>
              </a:spcBef>
              <a:spcAft>
                <a:spcPts val="1000"/>
              </a:spcAft>
            </a:pPr>
            <a:r>
              <a:rPr lang="en-US" sz="2400" b="1" dirty="0">
                <a:solidFill>
                  <a:schemeClr val="bg2"/>
                </a:solidFill>
                <a:latin typeface="Roboto" panose="02000000000000000000" pitchFamily="2" charset="0"/>
                <a:cs typeface="Times New Roman" panose="02020603050405020304" pitchFamily="18" charset="0"/>
              </a:rPr>
              <a:t>Example 2</a:t>
            </a:r>
            <a:r>
              <a:rPr lang="en-US" sz="2400" dirty="0">
                <a:effectLst/>
                <a:latin typeface="Roboto" panose="02000000000000000000" pitchFamily="2" charset="0"/>
                <a:ea typeface="Times New Roman" panose="02020603050405020304" pitchFamily="18" charset="0"/>
                <a:cs typeface="Times New Roman" panose="02020603050405020304" pitchFamily="18" charset="0"/>
              </a:rPr>
              <a:t> – Year-Month-Day [YYYY-MM-DD, YYYY-MM]</a:t>
            </a:r>
          </a:p>
          <a:p>
            <a:pPr lvl="1" algn="just">
              <a:lnSpc>
                <a:spcPct val="115000"/>
              </a:lnSpc>
              <a:spcBef>
                <a:spcPts val="0"/>
              </a:spcBef>
              <a:spcAft>
                <a:spcPts val="1000"/>
              </a:spcAft>
              <a:buFont typeface="Courier New" panose="02070309020205020404" pitchFamily="49" charset="0"/>
              <a:buChar char="o"/>
            </a:pPr>
            <a:r>
              <a:rPr lang="en-US"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US" sz="2000" dirty="0">
                <a:solidFill>
                  <a:schemeClr val="bg2"/>
                </a:solidFill>
                <a:effectLst/>
                <a:latin typeface="Roboto" panose="02000000000000000000" pitchFamily="2" charset="0"/>
                <a:ea typeface="Times New Roman" panose="02020603050405020304" pitchFamily="18" charset="0"/>
                <a:cs typeface="Times New Roman" panose="02020603050405020304" pitchFamily="18" charset="0"/>
              </a:rPr>
              <a:t>2023-07-31-Agenda-508.docx</a:t>
            </a:r>
          </a:p>
          <a:p>
            <a:pPr marL="457200" marR="0" algn="just">
              <a:lnSpc>
                <a:spcPct val="115000"/>
              </a:lnSpc>
              <a:spcBef>
                <a:spcPts val="0"/>
              </a:spcBef>
              <a:spcAft>
                <a:spcPts val="1000"/>
              </a:spcAft>
            </a:pPr>
            <a:r>
              <a:rPr lang="en-US" sz="2400" b="1" dirty="0">
                <a:solidFill>
                  <a:schemeClr val="bg2"/>
                </a:solidFill>
                <a:latin typeface="Roboto" panose="02000000000000000000" pitchFamily="2" charset="0"/>
                <a:cs typeface="Times New Roman" panose="02020603050405020304" pitchFamily="18" charset="0"/>
              </a:rPr>
              <a:t>Example</a:t>
            </a:r>
            <a:r>
              <a:rPr lang="en-US" sz="2400" dirty="0">
                <a:effectLst/>
                <a:latin typeface="Roboto" panose="02000000000000000000" pitchFamily="2" charset="0"/>
                <a:ea typeface="Times New Roman" panose="02020603050405020304" pitchFamily="18" charset="0"/>
                <a:cs typeface="Times New Roman" panose="02020603050405020304" pitchFamily="18" charset="0"/>
              </a:rPr>
              <a:t> </a:t>
            </a:r>
            <a:r>
              <a:rPr lang="en-US" sz="2400" b="1" dirty="0">
                <a:solidFill>
                  <a:schemeClr val="bg2"/>
                </a:solidFill>
                <a:latin typeface="Roboto" panose="02000000000000000000" pitchFamily="2" charset="0"/>
                <a:cs typeface="Times New Roman" panose="02020603050405020304" pitchFamily="18" charset="0"/>
              </a:rPr>
              <a:t>3</a:t>
            </a:r>
            <a:r>
              <a:rPr lang="en-US" sz="2400" dirty="0">
                <a:effectLst/>
                <a:latin typeface="Roboto" panose="02000000000000000000" pitchFamily="2" charset="0"/>
                <a:ea typeface="Times New Roman" panose="02020603050405020304" pitchFamily="18" charset="0"/>
                <a:cs typeface="Times New Roman" panose="02020603050405020304" pitchFamily="18" charset="0"/>
              </a:rPr>
              <a:t> – Create versioning for frequently updated documents. Include a leading zero for numbers 0-9. </a:t>
            </a:r>
          </a:p>
          <a:p>
            <a:pPr lvl="1" algn="just">
              <a:lnSpc>
                <a:spcPct val="115000"/>
              </a:lnSpc>
              <a:spcBef>
                <a:spcPts val="0"/>
              </a:spcBef>
              <a:spcAft>
                <a:spcPts val="1000"/>
              </a:spcAft>
              <a:buFont typeface="Courier New" panose="02070309020205020404" pitchFamily="49" charset="0"/>
              <a:buChar char="o"/>
            </a:pPr>
            <a:r>
              <a:rPr lang="en-US" sz="2000" dirty="0">
                <a:solidFill>
                  <a:schemeClr val="bg2"/>
                </a:solidFill>
                <a:effectLst/>
                <a:latin typeface="Roboto" panose="02000000000000000000" pitchFamily="2" charset="0"/>
                <a:ea typeface="Times New Roman" panose="02020603050405020304" pitchFamily="18" charset="0"/>
                <a:cs typeface="Times New Roman" panose="02020603050405020304" pitchFamily="18" charset="0"/>
              </a:rPr>
              <a:t>OfficeProcedures-v01-508.docx</a:t>
            </a:r>
          </a:p>
          <a:p>
            <a:pPr marL="457200" marR="0" algn="just">
              <a:lnSpc>
                <a:spcPct val="115000"/>
              </a:lnSpc>
              <a:spcBef>
                <a:spcPts val="0"/>
              </a:spcBef>
              <a:spcAft>
                <a:spcPts val="1000"/>
              </a:spcAft>
            </a:pPr>
            <a:r>
              <a:rPr lang="en-US" sz="2400" b="1" dirty="0">
                <a:solidFill>
                  <a:schemeClr val="bg2"/>
                </a:solidFill>
                <a:effectLst/>
                <a:latin typeface="Roboto" panose="02000000000000000000" pitchFamily="2" charset="0"/>
                <a:ea typeface="Times New Roman" panose="02020603050405020304" pitchFamily="18" charset="0"/>
                <a:cs typeface="Times New Roman" panose="02020603050405020304" pitchFamily="18" charset="0"/>
              </a:rPr>
              <a:t>Example 4 </a:t>
            </a:r>
            <a:r>
              <a:rPr lang="en-US" sz="2400" dirty="0">
                <a:effectLst/>
                <a:latin typeface="Roboto" panose="02000000000000000000" pitchFamily="2" charset="0"/>
                <a:ea typeface="Times New Roman" panose="02020603050405020304" pitchFamily="18" charset="0"/>
                <a:cs typeface="Times New Roman" panose="02020603050405020304" pitchFamily="18" charset="0"/>
              </a:rPr>
              <a:t>– Add 508 at the end of the filename. </a:t>
            </a:r>
          </a:p>
          <a:p>
            <a:pPr lvl="1" algn="just">
              <a:lnSpc>
                <a:spcPct val="115000"/>
              </a:lnSpc>
              <a:spcBef>
                <a:spcPts val="0"/>
              </a:spcBef>
              <a:spcAft>
                <a:spcPts val="1000"/>
              </a:spcAft>
            </a:pPr>
            <a:r>
              <a:rPr lang="en-US" sz="2000" dirty="0">
                <a:solidFill>
                  <a:schemeClr val="bg2"/>
                </a:solidFill>
                <a:effectLst/>
                <a:latin typeface="Roboto" panose="02000000000000000000" pitchFamily="2" charset="0"/>
                <a:ea typeface="Times New Roman" panose="02020603050405020304" pitchFamily="18" charset="0"/>
                <a:cs typeface="Times New Roman" panose="02020603050405020304" pitchFamily="18" charset="0"/>
              </a:rPr>
              <a:t>OfficeProcedures508.docx</a:t>
            </a:r>
            <a:endParaRPr lang="en-US" sz="3200" dirty="0">
              <a:solidFill>
                <a:schemeClr val="bg2"/>
              </a:solidFill>
            </a:endParaRPr>
          </a:p>
        </p:txBody>
      </p:sp>
      <p:sp>
        <p:nvSpPr>
          <p:cNvPr id="4" name="Slide Number Placeholder 3">
            <a:extLst>
              <a:ext uri="{FF2B5EF4-FFF2-40B4-BE49-F238E27FC236}">
                <a16:creationId xmlns:a16="http://schemas.microsoft.com/office/drawing/2014/main" id="{B46F800A-5BE4-C005-BF72-5280281AF1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2525013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FF9E-209E-CB4C-BDD5-AEFA4BCFA1CB}"/>
              </a:ext>
            </a:extLst>
          </p:cNvPr>
          <p:cNvSpPr>
            <a:spLocks noGrp="1"/>
          </p:cNvSpPr>
          <p:nvPr>
            <p:ph type="title"/>
          </p:nvPr>
        </p:nvSpPr>
        <p:spPr/>
        <p:txBody>
          <a:bodyPr/>
          <a:lstStyle/>
          <a:p>
            <a:r>
              <a:rPr lang="en-US" dirty="0"/>
              <a:t>Hyperlinks</a:t>
            </a:r>
          </a:p>
        </p:txBody>
      </p:sp>
      <p:sp>
        <p:nvSpPr>
          <p:cNvPr id="3" name="Text Placeholder 2">
            <a:extLst>
              <a:ext uri="{FF2B5EF4-FFF2-40B4-BE49-F238E27FC236}">
                <a16:creationId xmlns:a16="http://schemas.microsoft.com/office/drawing/2014/main" id="{CDFFDF4B-87BD-C426-9638-855696F4C60E}"/>
              </a:ext>
            </a:extLst>
          </p:cNvPr>
          <p:cNvSpPr>
            <a:spLocks noGrp="1"/>
          </p:cNvSpPr>
          <p:nvPr>
            <p:ph type="body" idx="1"/>
          </p:nvPr>
        </p:nvSpPr>
        <p:spPr/>
        <p:txBody>
          <a:bodyPr/>
          <a:lstStyle/>
          <a:p>
            <a:r>
              <a:rPr lang="en-US" dirty="0"/>
              <a:t>Best Practices</a:t>
            </a:r>
          </a:p>
        </p:txBody>
      </p:sp>
      <p:sp>
        <p:nvSpPr>
          <p:cNvPr id="4" name="Text Placeholder 3">
            <a:extLst>
              <a:ext uri="{FF2B5EF4-FFF2-40B4-BE49-F238E27FC236}">
                <a16:creationId xmlns:a16="http://schemas.microsoft.com/office/drawing/2014/main" id="{B8A5D555-2537-6D7F-D2F0-64B185AB2D7E}"/>
              </a:ext>
            </a:extLst>
          </p:cNvPr>
          <p:cNvSpPr>
            <a:spLocks noGrp="1"/>
          </p:cNvSpPr>
          <p:nvPr>
            <p:ph type="body" idx="2"/>
          </p:nvPr>
        </p:nvSpPr>
        <p:spPr/>
        <p:txBody>
          <a:bodyPr/>
          <a:lstStyle/>
          <a:p>
            <a:r>
              <a:rPr lang="en-US" sz="2000" dirty="0"/>
              <a:t>Hyperlinks must display meaningful text.</a:t>
            </a:r>
          </a:p>
          <a:p>
            <a:r>
              <a:rPr lang="en-US" sz="2000" dirty="0"/>
              <a:t>A list of click here makes it difficult for screen reader users.</a:t>
            </a:r>
          </a:p>
          <a:p>
            <a:r>
              <a:rPr lang="en-US" sz="2000" dirty="0"/>
              <a:t>Ensure links go to their target destination. </a:t>
            </a:r>
          </a:p>
          <a:p>
            <a:r>
              <a:rPr lang="en-US" sz="2000" dirty="0"/>
              <a:t>A 404 Error Message is inaccessible to everyone!</a:t>
            </a:r>
          </a:p>
          <a:p>
            <a:r>
              <a:rPr lang="en-US" sz="2000" dirty="0"/>
              <a:t>Email contacts should be written out instead of linked – be mindful of the intended audience. Some users may print this information.</a:t>
            </a:r>
          </a:p>
          <a:p>
            <a:endParaRPr lang="en-US" sz="2000" dirty="0"/>
          </a:p>
        </p:txBody>
      </p:sp>
      <p:sp>
        <p:nvSpPr>
          <p:cNvPr id="5" name="Text Placeholder 4">
            <a:extLst>
              <a:ext uri="{FF2B5EF4-FFF2-40B4-BE49-F238E27FC236}">
                <a16:creationId xmlns:a16="http://schemas.microsoft.com/office/drawing/2014/main" id="{BFED29B6-A656-6A7A-D235-D5CE78C63954}"/>
              </a:ext>
            </a:extLst>
          </p:cNvPr>
          <p:cNvSpPr>
            <a:spLocks noGrp="1"/>
          </p:cNvSpPr>
          <p:nvPr>
            <p:ph type="body" idx="3"/>
          </p:nvPr>
        </p:nvSpPr>
        <p:spPr/>
        <p:txBody>
          <a:bodyPr/>
          <a:lstStyle/>
          <a:p>
            <a:r>
              <a:rPr lang="en-US" dirty="0"/>
              <a:t>Check Your Links!</a:t>
            </a:r>
          </a:p>
        </p:txBody>
      </p:sp>
      <p:sp>
        <p:nvSpPr>
          <p:cNvPr id="7" name="Slide Number Placeholder 6">
            <a:extLst>
              <a:ext uri="{FF2B5EF4-FFF2-40B4-BE49-F238E27FC236}">
                <a16:creationId xmlns:a16="http://schemas.microsoft.com/office/drawing/2014/main" id="{D8CFCC64-A62B-910A-A914-A2B5E78100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pic>
        <p:nvPicPr>
          <p:cNvPr id="8" name="Picture Placeholder 6">
            <a:extLst>
              <a:ext uri="{FF2B5EF4-FFF2-40B4-BE49-F238E27FC236}">
                <a16:creationId xmlns:a16="http://schemas.microsoft.com/office/drawing/2014/main" id="{4B02EC19-73A4-F509-AF64-09B08BC4C56E}"/>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t="9610" b="9610"/>
          <a:stretch/>
        </p:blipFill>
        <p:spPr>
          <a:xfrm>
            <a:off x="6248400" y="2286000"/>
            <a:ext cx="5486400" cy="4022725"/>
          </a:xfrm>
          <a:ln>
            <a:noFill/>
          </a:ln>
        </p:spPr>
      </p:pic>
    </p:spTree>
    <p:extLst>
      <p:ext uri="{BB962C8B-B14F-4D97-AF65-F5344CB8AC3E}">
        <p14:creationId xmlns:p14="http://schemas.microsoft.com/office/powerpoint/2010/main" val="1549875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BF84-64F6-3DBE-0D11-DF91B589A843}"/>
              </a:ext>
            </a:extLst>
          </p:cNvPr>
          <p:cNvSpPr>
            <a:spLocks noGrp="1"/>
          </p:cNvSpPr>
          <p:nvPr>
            <p:ph type="title"/>
          </p:nvPr>
        </p:nvSpPr>
        <p:spPr/>
        <p:txBody>
          <a:bodyPr/>
          <a:lstStyle/>
          <a:p>
            <a:r>
              <a:rPr lang="en-US" dirty="0"/>
              <a:t>Flashing or Flickering Text</a:t>
            </a:r>
          </a:p>
        </p:txBody>
      </p:sp>
      <p:sp>
        <p:nvSpPr>
          <p:cNvPr id="6" name="Text Placeholder 5">
            <a:extLst>
              <a:ext uri="{FF2B5EF4-FFF2-40B4-BE49-F238E27FC236}">
                <a16:creationId xmlns:a16="http://schemas.microsoft.com/office/drawing/2014/main" id="{8469712B-D374-3173-8742-34F3A47A8CE4}"/>
              </a:ext>
            </a:extLst>
          </p:cNvPr>
          <p:cNvSpPr>
            <a:spLocks noGrp="1"/>
          </p:cNvSpPr>
          <p:nvPr>
            <p:ph type="body" idx="1"/>
          </p:nvPr>
        </p:nvSpPr>
        <p:spPr/>
        <p:txBody>
          <a:bodyPr/>
          <a:lstStyle/>
          <a:p>
            <a:pPr marL="457200" marR="0" algn="l">
              <a:lnSpc>
                <a:spcPct val="115000"/>
              </a:lnSpc>
              <a:spcBef>
                <a:spcPts val="0"/>
              </a:spcBef>
              <a:spcAft>
                <a:spcPts val="1000"/>
              </a:spcAft>
            </a:pPr>
            <a:r>
              <a:rPr lang="en-US" dirty="0">
                <a:latin typeface="Roboto" panose="02000000000000000000" pitchFamily="2" charset="0"/>
                <a:cs typeface="Times New Roman" panose="02020603050405020304" pitchFamily="18" charset="0"/>
              </a:rPr>
              <a:t>[</a:t>
            </a:r>
            <a:r>
              <a:rPr lang="en-US" b="1" dirty="0">
                <a:solidFill>
                  <a:schemeClr val="bg2"/>
                </a:solidFill>
                <a:latin typeface="Roboto" panose="02000000000000000000" pitchFamily="2" charset="0"/>
                <a:cs typeface="Times New Roman" panose="02020603050405020304" pitchFamily="18" charset="0"/>
              </a:rPr>
              <a:t>HHS ID 8A</a:t>
            </a:r>
            <a:r>
              <a:rPr lang="en-US" dirty="0">
                <a:latin typeface="Roboto" panose="02000000000000000000" pitchFamily="2" charset="0"/>
                <a:cs typeface="Times New Roman" panose="02020603050405020304" pitchFamily="18" charset="0"/>
              </a:rPr>
              <a:t>] - No page content flashes more than three (3) times per second unless that flashing content is sufficiently small, and the flashes are of low contrast and do not contain too much red. </a:t>
            </a:r>
          </a:p>
          <a:p>
            <a:pPr marL="457200" marR="0" algn="l">
              <a:lnSpc>
                <a:spcPct val="115000"/>
              </a:lnSpc>
              <a:spcBef>
                <a:spcPts val="0"/>
              </a:spcBef>
              <a:spcAft>
                <a:spcPts val="1000"/>
              </a:spcAft>
            </a:pPr>
            <a:r>
              <a:rPr lang="en-US" dirty="0">
                <a:latin typeface="Roboto" panose="02000000000000000000" pitchFamily="2" charset="0"/>
                <a:cs typeface="Times New Roman" panose="02020603050405020304" pitchFamily="18" charset="0"/>
              </a:rPr>
              <a:t>Flashing or Flickering text or objects can cause seizures for individuals with photosensitive epilepsy. </a:t>
            </a:r>
          </a:p>
          <a:p>
            <a:r>
              <a:rPr lang="en-US" dirty="0">
                <a:latin typeface="Roboto" panose="02000000000000000000" pitchFamily="2" charset="0"/>
                <a:cs typeface="Times New Roman" panose="02020603050405020304" pitchFamily="18" charset="0"/>
              </a:rPr>
              <a:t>If you must use content that flashes, test your content using the Photosensitive Epilepsy Analysis Tool (PEAT)-</a:t>
            </a:r>
            <a:r>
              <a:rPr lang="en-US" u="sng" dirty="0">
                <a:solidFill>
                  <a:srgbClr val="A200FF"/>
                </a:solidFill>
                <a:effectLst/>
                <a:latin typeface="Roboto" panose="02000000000000000000" pitchFamily="2" charset="0"/>
                <a:ea typeface="Times New Roman" panose="02020603050405020304" pitchFamily="18" charset="0"/>
                <a:cs typeface="Arial" panose="020B0604020202020204" pitchFamily="34" charset="0"/>
                <a:hlinkClick r:id="rId3" tooltip="Photosensitive Epilepsy Analysis Tool (PEAT)"/>
              </a:rPr>
              <a:t>https://trace.umd.edu/peat/​​</a:t>
            </a:r>
            <a:r>
              <a:rPr lang="en-US" dirty="0">
                <a:solidFill>
                  <a:srgbClr val="444444"/>
                </a:solidFill>
                <a:effectLst/>
                <a:latin typeface="Roboto" panose="02000000000000000000" pitchFamily="2" charset="0"/>
                <a:ea typeface="Times New Roman" panose="02020603050405020304" pitchFamily="18" charset="0"/>
                <a:cs typeface="Arial" panose="020B0604020202020204" pitchFamily="34" charset="0"/>
              </a:rPr>
              <a:t>.</a:t>
            </a:r>
            <a:br>
              <a:rPr lang="en-US" dirty="0">
                <a:effectLst/>
              </a:rPr>
            </a:br>
            <a:br>
              <a:rPr lang="en-US" dirty="0">
                <a:effectLst/>
              </a:rPr>
            </a:br>
            <a:endParaRPr lang="en-US" dirty="0"/>
          </a:p>
        </p:txBody>
      </p:sp>
      <p:sp>
        <p:nvSpPr>
          <p:cNvPr id="4" name="Slide Number Placeholder 3">
            <a:extLst>
              <a:ext uri="{FF2B5EF4-FFF2-40B4-BE49-F238E27FC236}">
                <a16:creationId xmlns:a16="http://schemas.microsoft.com/office/drawing/2014/main" id="{B46F800A-5BE4-C005-BF72-5280281AF1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3813130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03F9-95DA-9646-F367-9572AD095799}"/>
              </a:ext>
            </a:extLst>
          </p:cNvPr>
          <p:cNvSpPr>
            <a:spLocks noGrp="1"/>
          </p:cNvSpPr>
          <p:nvPr>
            <p:ph type="title"/>
          </p:nvPr>
        </p:nvSpPr>
        <p:spPr/>
        <p:txBody>
          <a:bodyPr/>
          <a:lstStyle/>
          <a:p>
            <a:r>
              <a:rPr lang="en-US" dirty="0"/>
              <a:t>Print Grayscale</a:t>
            </a:r>
          </a:p>
        </p:txBody>
      </p:sp>
      <p:sp>
        <p:nvSpPr>
          <p:cNvPr id="5" name="Text Placeholder 4">
            <a:extLst>
              <a:ext uri="{FF2B5EF4-FFF2-40B4-BE49-F238E27FC236}">
                <a16:creationId xmlns:a16="http://schemas.microsoft.com/office/drawing/2014/main" id="{D3FEF661-1556-190A-731E-FE2AF93D1540}"/>
              </a:ext>
            </a:extLst>
          </p:cNvPr>
          <p:cNvSpPr>
            <a:spLocks noGrp="1"/>
          </p:cNvSpPr>
          <p:nvPr>
            <p:ph type="body" idx="1"/>
          </p:nvPr>
        </p:nvSpPr>
        <p:spPr/>
        <p:txBody>
          <a:bodyPr/>
          <a:lstStyle/>
          <a:p>
            <a:r>
              <a:rPr lang="en-US" dirty="0"/>
              <a:t>Print Preview Your Work!</a:t>
            </a:r>
          </a:p>
        </p:txBody>
      </p:sp>
      <p:sp>
        <p:nvSpPr>
          <p:cNvPr id="6" name="Text Placeholder 5">
            <a:extLst>
              <a:ext uri="{FF2B5EF4-FFF2-40B4-BE49-F238E27FC236}">
                <a16:creationId xmlns:a16="http://schemas.microsoft.com/office/drawing/2014/main" id="{93C70897-D667-1107-7D9B-CBE0395D751C}"/>
              </a:ext>
            </a:extLst>
          </p:cNvPr>
          <p:cNvSpPr>
            <a:spLocks noGrp="1"/>
          </p:cNvSpPr>
          <p:nvPr>
            <p:ph type="body" idx="2"/>
          </p:nvPr>
        </p:nvSpPr>
        <p:spPr/>
        <p:txBody>
          <a:bodyPr/>
          <a:lstStyle/>
          <a:p>
            <a:r>
              <a:rPr lang="en-US" dirty="0"/>
              <a:t>Apply to Microsoft PowerPoint Only - View &gt; Grayscale. </a:t>
            </a:r>
          </a:p>
          <a:p>
            <a:r>
              <a:rPr lang="en-US" dirty="0"/>
              <a:t>Scroll through the presentation.</a:t>
            </a:r>
          </a:p>
          <a:p>
            <a:r>
              <a:rPr lang="en-US" dirty="0"/>
              <a:t>Grayscale offers a clear view of how those colors or lack of color appear in grayscale.</a:t>
            </a:r>
          </a:p>
        </p:txBody>
      </p:sp>
      <p:sp>
        <p:nvSpPr>
          <p:cNvPr id="7" name="Text Placeholder 6">
            <a:extLst>
              <a:ext uri="{FF2B5EF4-FFF2-40B4-BE49-F238E27FC236}">
                <a16:creationId xmlns:a16="http://schemas.microsoft.com/office/drawing/2014/main" id="{1B7DD87C-CCE7-3EA2-CF4A-DF93FB6A2003}"/>
              </a:ext>
            </a:extLst>
          </p:cNvPr>
          <p:cNvSpPr>
            <a:spLocks noGrp="1"/>
          </p:cNvSpPr>
          <p:nvPr>
            <p:ph type="body" idx="3"/>
          </p:nvPr>
        </p:nvSpPr>
        <p:spPr/>
        <p:txBody>
          <a:bodyPr/>
          <a:lstStyle/>
          <a:p>
            <a:r>
              <a:rPr lang="en-US" dirty="0"/>
              <a:t>View &gt; Grayscale</a:t>
            </a:r>
          </a:p>
        </p:txBody>
      </p:sp>
      <p:sp>
        <p:nvSpPr>
          <p:cNvPr id="4" name="Slide Number Placeholder 3">
            <a:extLst>
              <a:ext uri="{FF2B5EF4-FFF2-40B4-BE49-F238E27FC236}">
                <a16:creationId xmlns:a16="http://schemas.microsoft.com/office/drawing/2014/main" id="{4C055DE2-44B5-CB91-D6B0-14AB462244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pic>
        <p:nvPicPr>
          <p:cNvPr id="9" name="Picture Placeholder 8">
            <a:extLst>
              <a:ext uri="{FF2B5EF4-FFF2-40B4-BE49-F238E27FC236}">
                <a16:creationId xmlns:a16="http://schemas.microsoft.com/office/drawing/2014/main" id="{2EFFBA9D-34E5-D360-8CBA-652659EB8F5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
          <a:stretch/>
        </p:blipFill>
        <p:spPr>
          <a:xfrm>
            <a:off x="6248401" y="2286000"/>
            <a:ext cx="5486399" cy="4023360"/>
          </a:xfrm>
          <a:prstGeom prst="rect">
            <a:avLst/>
          </a:prstGeom>
        </p:spPr>
      </p:pic>
    </p:spTree>
    <p:extLst>
      <p:ext uri="{BB962C8B-B14F-4D97-AF65-F5344CB8AC3E}">
        <p14:creationId xmlns:p14="http://schemas.microsoft.com/office/powerpoint/2010/main" val="357731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BF65BE-B42C-7B39-0B41-56E7BE5D0D76}"/>
              </a:ext>
            </a:extLst>
          </p:cNvPr>
          <p:cNvSpPr>
            <a:spLocks noGrp="1"/>
          </p:cNvSpPr>
          <p:nvPr>
            <p:ph type="title"/>
          </p:nvPr>
        </p:nvSpPr>
        <p:spPr/>
        <p:txBody>
          <a:bodyPr/>
          <a:lstStyle/>
          <a:p>
            <a:r>
              <a:rPr lang="en-US" dirty="0"/>
              <a:t>Restricted Documents</a:t>
            </a:r>
          </a:p>
        </p:txBody>
      </p:sp>
      <p:sp>
        <p:nvSpPr>
          <p:cNvPr id="7" name="Text Placeholder 6">
            <a:extLst>
              <a:ext uri="{FF2B5EF4-FFF2-40B4-BE49-F238E27FC236}">
                <a16:creationId xmlns:a16="http://schemas.microsoft.com/office/drawing/2014/main" id="{C02B8288-EED6-9F02-5C59-EF1367B3688C}"/>
              </a:ext>
            </a:extLst>
          </p:cNvPr>
          <p:cNvSpPr>
            <a:spLocks noGrp="1"/>
          </p:cNvSpPr>
          <p:nvPr>
            <p:ph type="body" idx="1"/>
          </p:nvPr>
        </p:nvSpPr>
        <p:spPr/>
        <p:txBody>
          <a:bodyPr/>
          <a:lstStyle/>
          <a:p>
            <a:pPr>
              <a:spcAft>
                <a:spcPts val="1200"/>
              </a:spcAft>
            </a:pPr>
            <a:r>
              <a:rPr lang="en-US" dirty="0"/>
              <a:t>Do not restrict security settings in documents!</a:t>
            </a:r>
          </a:p>
          <a:p>
            <a:pPr>
              <a:spcAft>
                <a:spcPts val="1200"/>
              </a:spcAft>
            </a:pPr>
            <a:r>
              <a:rPr lang="en-US" dirty="0"/>
              <a:t>Information Rights Management (IRM) protection may prevent devices like screen readers from accessing the document.</a:t>
            </a:r>
          </a:p>
          <a:p>
            <a:pPr>
              <a:spcAft>
                <a:spcPts val="1200"/>
              </a:spcAft>
            </a:pPr>
            <a:r>
              <a:rPr lang="en-US" dirty="0"/>
              <a:t>If you must use document restrictions, turn off the restrictions during Accessibility testing.</a:t>
            </a:r>
          </a:p>
          <a:p>
            <a:pPr lvl="1">
              <a:spcAft>
                <a:spcPts val="1200"/>
              </a:spcAft>
              <a:buFont typeface="Courier New" panose="02070309020205020404" pitchFamily="49" charset="0"/>
              <a:buChar char="o"/>
            </a:pPr>
            <a:r>
              <a:rPr lang="en-US" dirty="0"/>
              <a:t>Ask if reasonable accommodations are needed to use the document.</a:t>
            </a:r>
          </a:p>
          <a:p>
            <a:pPr lvl="1">
              <a:spcAft>
                <a:spcPts val="1200"/>
              </a:spcAft>
              <a:buFont typeface="Courier New" panose="02070309020205020404" pitchFamily="49" charset="0"/>
              <a:buChar char="o"/>
            </a:pPr>
            <a:r>
              <a:rPr lang="en-US" dirty="0"/>
              <a:t>Provide the user with the password to access the document.</a:t>
            </a:r>
          </a:p>
          <a:p>
            <a:pPr>
              <a:spcAft>
                <a:spcPts val="1200"/>
              </a:spcAft>
            </a:pPr>
            <a:endParaRPr lang="en-US" dirty="0"/>
          </a:p>
        </p:txBody>
      </p:sp>
      <p:sp>
        <p:nvSpPr>
          <p:cNvPr id="4" name="Slide Number Placeholder 3">
            <a:extLst>
              <a:ext uri="{FF2B5EF4-FFF2-40B4-BE49-F238E27FC236}">
                <a16:creationId xmlns:a16="http://schemas.microsoft.com/office/drawing/2014/main" id="{7324247E-1433-801E-2E54-D38E4CD4FF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2948625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DD99-C53B-9D49-3C5B-7FCA52AEDBA5}"/>
              </a:ext>
            </a:extLst>
          </p:cNvPr>
          <p:cNvSpPr>
            <a:spLocks noGrp="1"/>
          </p:cNvSpPr>
          <p:nvPr>
            <p:ph type="title"/>
          </p:nvPr>
        </p:nvSpPr>
        <p:spPr/>
        <p:txBody>
          <a:bodyPr/>
          <a:lstStyle/>
          <a:p>
            <a:r>
              <a:rPr lang="en-US" dirty="0"/>
              <a:t>Transitions</a:t>
            </a:r>
          </a:p>
        </p:txBody>
      </p:sp>
      <p:sp>
        <p:nvSpPr>
          <p:cNvPr id="3" name="Text Placeholder 2">
            <a:extLst>
              <a:ext uri="{FF2B5EF4-FFF2-40B4-BE49-F238E27FC236}">
                <a16:creationId xmlns:a16="http://schemas.microsoft.com/office/drawing/2014/main" id="{4E1C4EF3-CBA6-5346-7FA8-5E355D3FCC82}"/>
              </a:ext>
            </a:extLst>
          </p:cNvPr>
          <p:cNvSpPr>
            <a:spLocks noGrp="1"/>
          </p:cNvSpPr>
          <p:nvPr>
            <p:ph type="body" idx="1"/>
          </p:nvPr>
        </p:nvSpPr>
        <p:spPr/>
        <p:txBody>
          <a:bodyPr/>
          <a:lstStyle/>
          <a:p>
            <a:r>
              <a:rPr lang="en-US" dirty="0"/>
              <a:t>Do Not Advance Slides 	</a:t>
            </a:r>
          </a:p>
        </p:txBody>
      </p:sp>
      <p:sp>
        <p:nvSpPr>
          <p:cNvPr id="4" name="Text Placeholder 3">
            <a:extLst>
              <a:ext uri="{FF2B5EF4-FFF2-40B4-BE49-F238E27FC236}">
                <a16:creationId xmlns:a16="http://schemas.microsoft.com/office/drawing/2014/main" id="{D74378E6-487D-ED1D-0D9A-309A41645B68}"/>
              </a:ext>
            </a:extLst>
          </p:cNvPr>
          <p:cNvSpPr>
            <a:spLocks noGrp="1"/>
          </p:cNvSpPr>
          <p:nvPr>
            <p:ph type="body" idx="2"/>
          </p:nvPr>
        </p:nvSpPr>
        <p:spPr/>
        <p:txBody>
          <a:bodyPr/>
          <a:lstStyle/>
          <a:p>
            <a:r>
              <a:rPr lang="en-US" sz="2400" dirty="0"/>
              <a:t>There is an option in PowerPoint to have a slide transition after a specific time.</a:t>
            </a:r>
          </a:p>
          <a:p>
            <a:r>
              <a:rPr lang="en-US" sz="2400" dirty="0"/>
              <a:t>The default for this option is checked “On Mouse Click.”</a:t>
            </a:r>
          </a:p>
          <a:p>
            <a:r>
              <a:rPr lang="en-US" sz="2400" dirty="0">
                <a:solidFill>
                  <a:srgbClr val="C00000"/>
                </a:solidFill>
              </a:rPr>
              <a:t>Do Not change this setting.</a:t>
            </a:r>
          </a:p>
          <a:p>
            <a:r>
              <a:rPr lang="en-US" sz="2400" dirty="0"/>
              <a:t>For more info, see </a:t>
            </a:r>
            <a:r>
              <a:rPr lang="en-US" sz="2400" dirty="0">
                <a:hlinkClick r:id="rId3"/>
              </a:rPr>
              <a:t>Transitions, Animations, and Accessibility </a:t>
            </a:r>
            <a:r>
              <a:rPr lang="en-US" sz="2400" dirty="0"/>
              <a:t>Testing (short video 4m 23s).</a:t>
            </a:r>
          </a:p>
          <a:p>
            <a:endParaRPr lang="en-US" sz="2400" dirty="0"/>
          </a:p>
        </p:txBody>
      </p:sp>
      <p:sp>
        <p:nvSpPr>
          <p:cNvPr id="5" name="Text Placeholder 4">
            <a:extLst>
              <a:ext uri="{FF2B5EF4-FFF2-40B4-BE49-F238E27FC236}">
                <a16:creationId xmlns:a16="http://schemas.microsoft.com/office/drawing/2014/main" id="{54905004-F3E6-3CD6-158B-BB2D8F287207}"/>
              </a:ext>
            </a:extLst>
          </p:cNvPr>
          <p:cNvSpPr>
            <a:spLocks noGrp="1"/>
          </p:cNvSpPr>
          <p:nvPr>
            <p:ph type="body" idx="3"/>
          </p:nvPr>
        </p:nvSpPr>
        <p:spPr/>
        <p:txBody>
          <a:bodyPr/>
          <a:lstStyle/>
          <a:p>
            <a:r>
              <a:rPr lang="en-US" dirty="0"/>
              <a:t>Transitions Check</a:t>
            </a:r>
          </a:p>
        </p:txBody>
      </p:sp>
      <p:pic>
        <p:nvPicPr>
          <p:cNvPr id="9" name="Picture Placeholder 8">
            <a:extLst>
              <a:ext uri="{FF2B5EF4-FFF2-40B4-BE49-F238E27FC236}">
                <a16:creationId xmlns:a16="http://schemas.microsoft.com/office/drawing/2014/main" id="{293CC2A5-8DFC-BF94-7A9E-B018E14B6BB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a:stretch/>
        </p:blipFill>
        <p:spPr/>
      </p:pic>
      <p:sp>
        <p:nvSpPr>
          <p:cNvPr id="7" name="Slide Number Placeholder 6">
            <a:extLst>
              <a:ext uri="{FF2B5EF4-FFF2-40B4-BE49-F238E27FC236}">
                <a16:creationId xmlns:a16="http://schemas.microsoft.com/office/drawing/2014/main" id="{14A47DDD-7CAD-5197-6EC7-0C13E86BFF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2289415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22FB-4D0F-17AF-3EE1-005CED5FE664}"/>
              </a:ext>
            </a:extLst>
          </p:cNvPr>
          <p:cNvSpPr>
            <a:spLocks noGrp="1"/>
          </p:cNvSpPr>
          <p:nvPr>
            <p:ph type="title"/>
          </p:nvPr>
        </p:nvSpPr>
        <p:spPr/>
        <p:txBody>
          <a:bodyPr/>
          <a:lstStyle/>
          <a:p>
            <a:r>
              <a:rPr lang="en-US" dirty="0"/>
              <a:t>Troubleshooting</a:t>
            </a:r>
          </a:p>
        </p:txBody>
      </p:sp>
      <p:sp>
        <p:nvSpPr>
          <p:cNvPr id="3" name="Text Placeholder 2">
            <a:extLst>
              <a:ext uri="{FF2B5EF4-FFF2-40B4-BE49-F238E27FC236}">
                <a16:creationId xmlns:a16="http://schemas.microsoft.com/office/drawing/2014/main" id="{24AB57DA-F72F-29C9-1CF4-81F0100CE28E}"/>
              </a:ext>
            </a:extLst>
          </p:cNvPr>
          <p:cNvSpPr>
            <a:spLocks noGrp="1"/>
          </p:cNvSpPr>
          <p:nvPr>
            <p:ph type="body" idx="1"/>
          </p:nvPr>
        </p:nvSpPr>
        <p:spPr/>
        <p:txBody>
          <a:bodyPr/>
          <a:lstStyle/>
          <a:p>
            <a:r>
              <a:rPr lang="en-US" dirty="0"/>
              <a:t>Template Design</a:t>
            </a:r>
          </a:p>
        </p:txBody>
      </p:sp>
      <p:sp>
        <p:nvSpPr>
          <p:cNvPr id="4" name="Text Placeholder 3">
            <a:extLst>
              <a:ext uri="{FF2B5EF4-FFF2-40B4-BE49-F238E27FC236}">
                <a16:creationId xmlns:a16="http://schemas.microsoft.com/office/drawing/2014/main" id="{CF3F8406-59E7-552A-B73B-51FF58D4AC16}"/>
              </a:ext>
            </a:extLst>
          </p:cNvPr>
          <p:cNvSpPr>
            <a:spLocks noGrp="1"/>
          </p:cNvSpPr>
          <p:nvPr>
            <p:ph type="body" idx="2"/>
          </p:nvPr>
        </p:nvSpPr>
        <p:spPr/>
        <p:txBody>
          <a:bodyPr/>
          <a:lstStyle/>
          <a:p>
            <a:pPr>
              <a:spcAft>
                <a:spcPts val="1200"/>
              </a:spcAft>
            </a:pPr>
            <a:r>
              <a:rPr lang="en-US" dirty="0"/>
              <a:t>Can’t View Picture</a:t>
            </a:r>
          </a:p>
          <a:p>
            <a:pPr>
              <a:spcAft>
                <a:spcPts val="1200"/>
              </a:spcAft>
            </a:pPr>
            <a:r>
              <a:rPr lang="en-US" sz="2600" dirty="0"/>
              <a:t>Decrease File Size</a:t>
            </a:r>
          </a:p>
          <a:p>
            <a:pPr>
              <a:spcAft>
                <a:spcPts val="1200"/>
              </a:spcAft>
            </a:pPr>
            <a:r>
              <a:rPr lang="en-US" sz="2600" dirty="0"/>
              <a:t>Link Charts &amp; Tables</a:t>
            </a:r>
          </a:p>
          <a:p>
            <a:pPr>
              <a:spcAft>
                <a:spcPts val="1200"/>
              </a:spcAft>
            </a:pPr>
            <a:r>
              <a:rPr lang="en-US" sz="2600" dirty="0"/>
              <a:t>Link Media</a:t>
            </a:r>
          </a:p>
          <a:p>
            <a:pPr>
              <a:spcAft>
                <a:spcPts val="1200"/>
              </a:spcAft>
            </a:pPr>
            <a:r>
              <a:rPr lang="en-US" sz="2600" dirty="0"/>
              <a:t>Narrator</a:t>
            </a:r>
          </a:p>
          <a:p>
            <a:pPr>
              <a:spcAft>
                <a:spcPts val="1200"/>
              </a:spcAft>
            </a:pPr>
            <a:r>
              <a:rPr lang="en-US" sz="2600" dirty="0"/>
              <a:t>Think Outside the Box!</a:t>
            </a:r>
          </a:p>
          <a:p>
            <a:endParaRPr lang="en-US" sz="2600" dirty="0"/>
          </a:p>
        </p:txBody>
      </p:sp>
      <p:sp>
        <p:nvSpPr>
          <p:cNvPr id="5" name="Text Placeholder 4">
            <a:extLst>
              <a:ext uri="{FF2B5EF4-FFF2-40B4-BE49-F238E27FC236}">
                <a16:creationId xmlns:a16="http://schemas.microsoft.com/office/drawing/2014/main" id="{E168E339-F78C-4427-5069-963D3DFDC997}"/>
              </a:ext>
            </a:extLst>
          </p:cNvPr>
          <p:cNvSpPr>
            <a:spLocks noGrp="1"/>
          </p:cNvSpPr>
          <p:nvPr>
            <p:ph type="body" idx="3"/>
          </p:nvPr>
        </p:nvSpPr>
        <p:spPr/>
        <p:txBody>
          <a:bodyPr/>
          <a:lstStyle/>
          <a:p>
            <a:r>
              <a:rPr lang="en-US" sz="2600" dirty="0"/>
              <a:t>Click to download.</a:t>
            </a:r>
          </a:p>
        </p:txBody>
      </p:sp>
      <p:pic>
        <p:nvPicPr>
          <p:cNvPr id="13" name="Picture Placeholder 12" descr="Screenshot of the Design PowerPoint Templates for Accessibility Workbook">
            <a:extLst>
              <a:ext uri="{FF2B5EF4-FFF2-40B4-BE49-F238E27FC236}">
                <a16:creationId xmlns:a16="http://schemas.microsoft.com/office/drawing/2014/main" id="{2D2556D9-0AFA-AAA7-E8B3-FEFDEA2EB5ED}"/>
              </a:ext>
            </a:extLst>
          </p:cNvPr>
          <p:cNvPicPr>
            <a:picLocks noGrp="1" noChangeAspect="1"/>
          </p:cNvPicPr>
          <p:nvPr>
            <p:ph type="pic" sz="quarter" idx="13"/>
          </p:nvPr>
        </p:nvPicPr>
        <p:blipFill rotWithShape="1">
          <a:blip r:embed="rId3"/>
          <a:srcRect/>
          <a:stretch/>
        </p:blipFill>
        <p:spPr>
          <a:xfrm>
            <a:off x="6248401" y="2286000"/>
            <a:ext cx="5486399" cy="4023360"/>
          </a:xfrm>
        </p:spPr>
      </p:pic>
      <p:sp>
        <p:nvSpPr>
          <p:cNvPr id="7" name="Slide Number Placeholder 6">
            <a:extLst>
              <a:ext uri="{FF2B5EF4-FFF2-40B4-BE49-F238E27FC236}">
                <a16:creationId xmlns:a16="http://schemas.microsoft.com/office/drawing/2014/main" id="{DB34E815-5008-B8DC-A49C-224D25444B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23271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1D87-855F-16D4-4634-D9BA8D041C69}"/>
              </a:ext>
            </a:extLst>
          </p:cNvPr>
          <p:cNvSpPr>
            <a:spLocks noGrp="1"/>
          </p:cNvSpPr>
          <p:nvPr>
            <p:ph type="title"/>
          </p:nvPr>
        </p:nvSpPr>
        <p:spPr/>
        <p:txBody>
          <a:bodyPr/>
          <a:lstStyle/>
          <a:p>
            <a:r>
              <a:rPr lang="en-US" dirty="0"/>
              <a:t>Supplemental Documents</a:t>
            </a:r>
          </a:p>
        </p:txBody>
      </p:sp>
      <p:sp>
        <p:nvSpPr>
          <p:cNvPr id="4" name="Text Placeholder 3">
            <a:extLst>
              <a:ext uri="{FF2B5EF4-FFF2-40B4-BE49-F238E27FC236}">
                <a16:creationId xmlns:a16="http://schemas.microsoft.com/office/drawing/2014/main" id="{52BD25D1-173D-3DC5-0AE6-A2D141DB7074}"/>
              </a:ext>
            </a:extLst>
          </p:cNvPr>
          <p:cNvSpPr>
            <a:spLocks noGrp="1"/>
          </p:cNvSpPr>
          <p:nvPr>
            <p:ph type="body" sz="quarter" idx="14"/>
          </p:nvPr>
        </p:nvSpPr>
        <p:spPr/>
        <p:txBody>
          <a:bodyPr>
            <a:normAutofit fontScale="92500" lnSpcReduction="20000"/>
          </a:bodyPr>
          <a:lstStyle/>
          <a:p>
            <a:r>
              <a:rPr lang="en-US" dirty="0"/>
              <a:t>Design PowerPoint Templates for Accessibility Workbook</a:t>
            </a:r>
          </a:p>
        </p:txBody>
      </p:sp>
      <p:sp>
        <p:nvSpPr>
          <p:cNvPr id="6" name="Text Placeholder 5">
            <a:extLst>
              <a:ext uri="{FF2B5EF4-FFF2-40B4-BE49-F238E27FC236}">
                <a16:creationId xmlns:a16="http://schemas.microsoft.com/office/drawing/2014/main" id="{B97B5896-5C1E-7102-ECF8-00E8BDE196BC}"/>
              </a:ext>
            </a:extLst>
          </p:cNvPr>
          <p:cNvSpPr>
            <a:spLocks noGrp="1"/>
          </p:cNvSpPr>
          <p:nvPr>
            <p:ph type="body" sz="quarter" idx="17"/>
          </p:nvPr>
        </p:nvSpPr>
        <p:spPr/>
        <p:txBody>
          <a:bodyPr/>
          <a:lstStyle/>
          <a:p>
            <a:r>
              <a:rPr lang="en-US" dirty="0"/>
              <a:t>Accessible Color Codes</a:t>
            </a:r>
          </a:p>
          <a:p>
            <a:r>
              <a:rPr lang="en-US" dirty="0"/>
              <a:t>Workbook</a:t>
            </a:r>
          </a:p>
        </p:txBody>
      </p:sp>
      <p:sp>
        <p:nvSpPr>
          <p:cNvPr id="8" name="Text Placeholder 7">
            <a:extLst>
              <a:ext uri="{FF2B5EF4-FFF2-40B4-BE49-F238E27FC236}">
                <a16:creationId xmlns:a16="http://schemas.microsoft.com/office/drawing/2014/main" id="{D9729BD2-4D15-307A-49A4-B0BA01C3FF7B}"/>
              </a:ext>
            </a:extLst>
          </p:cNvPr>
          <p:cNvSpPr>
            <a:spLocks noGrp="1"/>
          </p:cNvSpPr>
          <p:nvPr>
            <p:ph type="body" sz="quarter" idx="19"/>
          </p:nvPr>
        </p:nvSpPr>
        <p:spPr/>
        <p:txBody>
          <a:bodyPr/>
          <a:lstStyle/>
          <a:p>
            <a:r>
              <a:rPr lang="en-US" dirty="0"/>
              <a:t>Accessible Template Design Catalog</a:t>
            </a:r>
          </a:p>
        </p:txBody>
      </p:sp>
      <p:sp>
        <p:nvSpPr>
          <p:cNvPr id="10" name="Text Placeholder 9">
            <a:extLst>
              <a:ext uri="{FF2B5EF4-FFF2-40B4-BE49-F238E27FC236}">
                <a16:creationId xmlns:a16="http://schemas.microsoft.com/office/drawing/2014/main" id="{121AEB61-144D-352B-F761-870180BA8228}"/>
              </a:ext>
            </a:extLst>
          </p:cNvPr>
          <p:cNvSpPr>
            <a:spLocks noGrp="1"/>
          </p:cNvSpPr>
          <p:nvPr>
            <p:ph type="body" sz="quarter" idx="21"/>
          </p:nvPr>
        </p:nvSpPr>
        <p:spPr/>
        <p:txBody>
          <a:bodyPr/>
          <a:lstStyle/>
          <a:p>
            <a:r>
              <a:rPr lang="en-US" dirty="0"/>
              <a:t>Accessible Template Design</a:t>
            </a:r>
          </a:p>
          <a:p>
            <a:r>
              <a:rPr lang="en-US" dirty="0"/>
              <a:t>Catalog Workbook</a:t>
            </a:r>
          </a:p>
        </p:txBody>
      </p:sp>
      <p:sp>
        <p:nvSpPr>
          <p:cNvPr id="11" name="Slide Number Placeholder 10">
            <a:extLst>
              <a:ext uri="{FF2B5EF4-FFF2-40B4-BE49-F238E27FC236}">
                <a16:creationId xmlns:a16="http://schemas.microsoft.com/office/drawing/2014/main" id="{7971CCC1-AE82-7383-87D8-BD28AAAE2A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12" name="Picture Placeholder 15">
            <a:hlinkClick r:id="rId3"/>
            <a:extLst>
              <a:ext uri="{FF2B5EF4-FFF2-40B4-BE49-F238E27FC236}">
                <a16:creationId xmlns:a16="http://schemas.microsoft.com/office/drawing/2014/main" id="{14B5B7E3-DB25-3C3A-1F46-8CB496552727}"/>
              </a:ext>
              <a:ext uri="{C183D7F6-B498-43B3-948B-1728B52AA6E4}">
                <adec:decorative xmlns:adec="http://schemas.microsoft.com/office/drawing/2017/decorative" val="1"/>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2124075" y="1217613"/>
            <a:ext cx="3767138" cy="2211387"/>
          </a:xfrm>
        </p:spPr>
      </p:pic>
      <p:pic>
        <p:nvPicPr>
          <p:cNvPr id="13" name="Picture Placeholder 4">
            <a:hlinkClick r:id="rId3"/>
            <a:extLst>
              <a:ext uri="{FF2B5EF4-FFF2-40B4-BE49-F238E27FC236}">
                <a16:creationId xmlns:a16="http://schemas.microsoft.com/office/drawing/2014/main" id="{42EE8C1A-395A-CFBE-196D-7405379246CE}"/>
              </a:ext>
              <a:ext uri="{C183D7F6-B498-43B3-948B-1728B52AA6E4}">
                <adec:decorative xmlns:adec="http://schemas.microsoft.com/office/drawing/2017/decorative" val="1"/>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p:blipFill>
        <p:spPr>
          <a:xfrm>
            <a:off x="7867650" y="1217613"/>
            <a:ext cx="3767138" cy="2211387"/>
          </a:xfrm>
        </p:spPr>
      </p:pic>
      <p:pic>
        <p:nvPicPr>
          <p:cNvPr id="14" name="Picture Placeholder 7">
            <a:hlinkClick r:id="rId3"/>
            <a:extLst>
              <a:ext uri="{FF2B5EF4-FFF2-40B4-BE49-F238E27FC236}">
                <a16:creationId xmlns:a16="http://schemas.microsoft.com/office/drawing/2014/main" id="{896515F8-F54F-8E61-691E-333AFFEEB9FD}"/>
              </a:ext>
              <a:ext uri="{C183D7F6-B498-43B3-948B-1728B52AA6E4}">
                <adec:decorative xmlns:adec="http://schemas.microsoft.com/office/drawing/2017/decorative" val="1"/>
              </a:ext>
            </a:extLst>
          </p:cNvPr>
          <p:cNvPicPr>
            <a:picLocks noGrp="1" noChangeAspect="1"/>
          </p:cNvPicPr>
          <p:nvPr>
            <p:ph type="pic" sz="quarter" idx="18"/>
          </p:nvPr>
        </p:nvPicPr>
        <p:blipFill>
          <a:blip r:embed="rId6" cstate="screen">
            <a:extLst>
              <a:ext uri="{28A0092B-C50C-407E-A947-70E740481C1C}">
                <a14:useLocalDpi xmlns:a14="http://schemas.microsoft.com/office/drawing/2010/main"/>
              </a:ext>
            </a:extLst>
          </a:blip>
          <a:srcRect/>
          <a:stretch>
            <a:fillRect/>
          </a:stretch>
        </p:blipFill>
        <p:spPr>
          <a:xfrm>
            <a:off x="2124075" y="3900488"/>
            <a:ext cx="3767138" cy="2212975"/>
          </a:xfrm>
        </p:spPr>
      </p:pic>
      <p:pic>
        <p:nvPicPr>
          <p:cNvPr id="15" name="Picture Placeholder 17">
            <a:hlinkClick r:id="rId3"/>
            <a:extLst>
              <a:ext uri="{FF2B5EF4-FFF2-40B4-BE49-F238E27FC236}">
                <a16:creationId xmlns:a16="http://schemas.microsoft.com/office/drawing/2014/main" id="{5794212A-44DD-28E0-28F9-5ED52C3C7785}"/>
              </a:ext>
              <a:ext uri="{C183D7F6-B498-43B3-948B-1728B52AA6E4}">
                <adec:decorative xmlns:adec="http://schemas.microsoft.com/office/drawing/2017/decorative" val="1"/>
              </a:ext>
            </a:extLst>
          </p:cNvPr>
          <p:cNvPicPr>
            <a:picLocks noGrp="1" noChangeAspect="1"/>
          </p:cNvPicPr>
          <p:nvPr>
            <p:ph type="pic" sz="quarter" idx="20"/>
          </p:nvPr>
        </p:nvPicPr>
        <p:blipFill>
          <a:blip r:embed="rId7" cstate="screen">
            <a:extLst>
              <a:ext uri="{28A0092B-C50C-407E-A947-70E740481C1C}">
                <a14:useLocalDpi xmlns:a14="http://schemas.microsoft.com/office/drawing/2010/main"/>
              </a:ext>
            </a:extLst>
          </a:blip>
          <a:srcRect/>
          <a:stretch>
            <a:fillRect/>
          </a:stretch>
        </p:blipFill>
        <p:spPr>
          <a:xfrm>
            <a:off x="7867650" y="3900488"/>
            <a:ext cx="3767138" cy="2212975"/>
          </a:xfrm>
        </p:spPr>
      </p:pic>
    </p:spTree>
    <p:extLst>
      <p:ext uri="{BB962C8B-B14F-4D97-AF65-F5344CB8AC3E}">
        <p14:creationId xmlns:p14="http://schemas.microsoft.com/office/powerpoint/2010/main" val="2807238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6064-26A1-70F2-A696-603EA7A35E1D}"/>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E17B0001-4998-78C4-C07B-3C9D47275D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pic>
        <p:nvPicPr>
          <p:cNvPr id="6" name="Picture Placeholder 5">
            <a:extLst>
              <a:ext uri="{FF2B5EF4-FFF2-40B4-BE49-F238E27FC236}">
                <a16:creationId xmlns:a16="http://schemas.microsoft.com/office/drawing/2014/main" id="{749F68DC-23E4-E2EF-55D7-CF4A999FC10C}"/>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0837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BF65BE-B42C-7B39-0B41-56E7BE5D0D76}"/>
              </a:ext>
            </a:extLst>
          </p:cNvPr>
          <p:cNvSpPr>
            <a:spLocks noGrp="1"/>
          </p:cNvSpPr>
          <p:nvPr>
            <p:ph type="title"/>
          </p:nvPr>
        </p:nvSpPr>
        <p:spPr/>
        <p:txBody>
          <a:bodyPr/>
          <a:lstStyle/>
          <a:p>
            <a:r>
              <a:rPr lang="en-US" dirty="0"/>
              <a:t>Accessibility Tools</a:t>
            </a:r>
          </a:p>
        </p:txBody>
      </p:sp>
      <p:sp>
        <p:nvSpPr>
          <p:cNvPr id="7" name="Text Placeholder 6">
            <a:extLst>
              <a:ext uri="{FF2B5EF4-FFF2-40B4-BE49-F238E27FC236}">
                <a16:creationId xmlns:a16="http://schemas.microsoft.com/office/drawing/2014/main" id="{C02B8288-EED6-9F02-5C59-EF1367B3688C}"/>
              </a:ext>
            </a:extLst>
          </p:cNvPr>
          <p:cNvSpPr>
            <a:spLocks noGrp="1"/>
          </p:cNvSpPr>
          <p:nvPr>
            <p:ph type="body" idx="1"/>
          </p:nvPr>
        </p:nvSpPr>
        <p:spPr/>
        <p:txBody>
          <a:bodyPr/>
          <a:lstStyle/>
          <a:p>
            <a:pPr marL="342900" marR="0" lvl="0" indent="-342900" algn="l">
              <a:lnSpc>
                <a:spcPct val="150000"/>
              </a:lnSpc>
              <a:spcBef>
                <a:spcPts val="0"/>
              </a:spcBef>
              <a:spcAft>
                <a:spcPts val="1800"/>
              </a:spcAft>
              <a:buFont typeface="Wingdings" panose="05000000000000000000" pitchFamily="2" charset="2"/>
              <a:buChar char=""/>
              <a:tabLst>
                <a:tab pos="457200" algn="l"/>
              </a:tabLst>
            </a:pPr>
            <a:r>
              <a:rPr lang="en-US" sz="1800" b="1" dirty="0">
                <a:effectLst/>
                <a:latin typeface="+mn-lt"/>
                <a:ea typeface="Roboto Condensed" panose="02000000000000000000" pitchFamily="2" charset="0"/>
                <a:cs typeface="Times New Roman" panose="02020603050405020304" pitchFamily="18" charset="0"/>
              </a:rPr>
              <a:t>Alternate Text</a:t>
            </a:r>
            <a:r>
              <a:rPr lang="en-US" sz="1800" dirty="0">
                <a:effectLst/>
                <a:latin typeface="+mn-lt"/>
                <a:ea typeface="Roboto Condensed" panose="02000000000000000000" pitchFamily="2" charset="0"/>
                <a:cs typeface="Times New Roman" panose="02020603050405020304" pitchFamily="18" charset="0"/>
              </a:rPr>
              <a:t> - To learn how to describe non-textual content (i.e., images, charts, etc.), check out the POET Training Tool - </a:t>
            </a:r>
            <a:r>
              <a:rPr lang="en-US" sz="1800" u="sng" dirty="0">
                <a:solidFill>
                  <a:srgbClr val="0563C1"/>
                </a:solidFill>
                <a:effectLst/>
                <a:latin typeface="+mn-lt"/>
                <a:ea typeface="Roboto Condensed" panose="02000000000000000000" pitchFamily="2" charset="0"/>
                <a:cs typeface="Times New Roman" panose="02020603050405020304" pitchFamily="18" charset="0"/>
                <a:hlinkClick r:id="rId2"/>
              </a:rPr>
              <a:t>https://poet.diagramcenter.org/how.html</a:t>
            </a:r>
            <a:r>
              <a:rPr lang="en-US" sz="1800" dirty="0">
                <a:effectLst/>
                <a:latin typeface="+mn-lt"/>
                <a:ea typeface="Roboto Condensed" panose="02000000000000000000" pitchFamily="2"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1800"/>
              </a:spcAft>
              <a:buFont typeface="Wingdings" panose="05000000000000000000" pitchFamily="2" charset="2"/>
              <a:buChar char=""/>
              <a:tabLst>
                <a:tab pos="457200" algn="l"/>
              </a:tabLst>
            </a:pPr>
            <a:r>
              <a:rPr lang="en-US" sz="1800" b="1" dirty="0">
                <a:effectLst/>
                <a:latin typeface="+mn-lt"/>
                <a:ea typeface="Roboto Condensed" panose="02000000000000000000" pitchFamily="2" charset="0"/>
                <a:cs typeface="Times New Roman" panose="02020603050405020304" pitchFamily="18" charset="0"/>
              </a:rPr>
              <a:t>Color Contrast </a:t>
            </a:r>
            <a:r>
              <a:rPr lang="en-US" sz="1800" dirty="0">
                <a:effectLst/>
                <a:latin typeface="+mn-lt"/>
                <a:ea typeface="Roboto Condensed" panose="02000000000000000000" pitchFamily="2" charset="0"/>
                <a:cs typeface="Times New Roman" panose="02020603050405020304" pitchFamily="18" charset="0"/>
              </a:rPr>
              <a:t>– The Colour Contrast Analyser – CCA (</a:t>
            </a:r>
            <a:r>
              <a:rPr lang="en-US" sz="1800" u="sng" dirty="0">
                <a:solidFill>
                  <a:srgbClr val="0563C1"/>
                </a:solidFill>
                <a:effectLst/>
                <a:latin typeface="+mn-lt"/>
                <a:ea typeface="Roboto Condensed" panose="02000000000000000000" pitchFamily="2" charset="0"/>
                <a:cs typeface="Times New Roman" panose="02020603050405020304" pitchFamily="18" charset="0"/>
                <a:hlinkClick r:id="rId3"/>
              </a:rPr>
              <a:t>https://www.tpgi.com/color-contrast-checker/</a:t>
            </a:r>
            <a:r>
              <a:rPr lang="en-US" sz="1800" dirty="0">
                <a:effectLst/>
                <a:latin typeface="+mn-lt"/>
                <a:ea typeface="Roboto Condensed" panose="02000000000000000000" pitchFamily="2" charset="0"/>
                <a:cs typeface="Times New Roman" panose="02020603050405020304" pitchFamily="18" charset="0"/>
              </a:rPr>
              <a:t>) is a </a:t>
            </a:r>
            <a:r>
              <a:rPr lang="en-US" sz="1800" b="1" dirty="0">
                <a:effectLst/>
                <a:highlight>
                  <a:srgbClr val="FFFF00"/>
                </a:highlight>
                <a:latin typeface="+mn-lt"/>
                <a:ea typeface="Roboto Condensed" panose="02000000000000000000" pitchFamily="2" charset="0"/>
                <a:cs typeface="Times New Roman" panose="02020603050405020304" pitchFamily="18" charset="0"/>
              </a:rPr>
              <a:t>free</a:t>
            </a:r>
            <a:r>
              <a:rPr lang="en-US" sz="1800" dirty="0">
                <a:effectLst/>
                <a:latin typeface="+mn-lt"/>
                <a:ea typeface="Roboto Condensed" panose="02000000000000000000" pitchFamily="2" charset="0"/>
                <a:cs typeface="Times New Roman" panose="02020603050405020304" pitchFamily="18" charset="0"/>
              </a:rPr>
              <a:t> downloadable color contrast checker to determine the color contrast ratio.</a:t>
            </a:r>
            <a:endParaRPr lang="en-US" sz="2000" dirty="0">
              <a:effectLst/>
              <a:latin typeface="+mn-lt"/>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1800"/>
              </a:spcAft>
              <a:buFont typeface="Wingdings" panose="05000000000000000000" pitchFamily="2" charset="2"/>
              <a:buChar char=""/>
              <a:tabLst>
                <a:tab pos="457200" algn="l"/>
              </a:tabLst>
            </a:pPr>
            <a:r>
              <a:rPr lang="en-US" sz="1800" b="1" dirty="0">
                <a:effectLst/>
                <a:latin typeface="+mn-lt"/>
                <a:ea typeface="Roboto Condensed" panose="02000000000000000000" pitchFamily="2" charset="0"/>
                <a:cs typeface="Times New Roman" panose="02020603050405020304" pitchFamily="18" charset="0"/>
              </a:rPr>
              <a:t>HHS Checklist</a:t>
            </a:r>
            <a:r>
              <a:rPr lang="en-US" sz="1800" dirty="0">
                <a:effectLst/>
                <a:latin typeface="+mn-lt"/>
                <a:ea typeface="Roboto Condensed" panose="02000000000000000000" pitchFamily="2" charset="0"/>
                <a:cs typeface="Times New Roman" panose="02020603050405020304" pitchFamily="18" charset="0"/>
              </a:rPr>
              <a:t> - Apply the required </a:t>
            </a:r>
            <a:r>
              <a:rPr lang="en-US" sz="1800" b="1" dirty="0">
                <a:effectLst/>
                <a:latin typeface="+mn-lt"/>
                <a:ea typeface="Roboto Condensed" panose="02000000000000000000" pitchFamily="2" charset="0"/>
                <a:cs typeface="Times New Roman" panose="02020603050405020304" pitchFamily="18" charset="0"/>
              </a:rPr>
              <a:t>HHS Accessibility Conformance Checklist</a:t>
            </a:r>
            <a:r>
              <a:rPr lang="en-US" sz="1800" dirty="0">
                <a:effectLst/>
                <a:latin typeface="+mn-lt"/>
                <a:ea typeface="Roboto Condensed" panose="02000000000000000000" pitchFamily="2" charset="0"/>
                <a:cs typeface="Times New Roman" panose="02020603050405020304" pitchFamily="18" charset="0"/>
              </a:rPr>
              <a:t> requirements to the applicable document - </a:t>
            </a:r>
            <a:r>
              <a:rPr lang="en-US" sz="1800" u="sng" dirty="0">
                <a:solidFill>
                  <a:srgbClr val="0563C1"/>
                </a:solidFill>
                <a:effectLst/>
                <a:latin typeface="+mn-lt"/>
                <a:ea typeface="Roboto Condensed" panose="02000000000000000000" pitchFamily="2" charset="0"/>
                <a:cs typeface="Times New Roman" panose="02020603050405020304" pitchFamily="18" charset="0"/>
                <a:hlinkClick r:id="rId4"/>
              </a:rPr>
              <a:t>https://webaim.org/resources/contrastchecker/</a:t>
            </a:r>
            <a:endParaRPr lang="en-US" sz="2000" dirty="0">
              <a:effectLst/>
              <a:latin typeface="+mn-lt"/>
              <a:ea typeface="Times New Roman" panose="02020603050405020304" pitchFamily="18" charset="0"/>
              <a:cs typeface="Times New Roman" panose="02020603050405020304" pitchFamily="18" charset="0"/>
            </a:endParaRPr>
          </a:p>
          <a:p>
            <a:pPr marL="342900" marR="0" lvl="0" indent="-342900" algn="l">
              <a:lnSpc>
                <a:spcPct val="150000"/>
              </a:lnSpc>
              <a:spcBef>
                <a:spcPts val="0"/>
              </a:spcBef>
              <a:spcAft>
                <a:spcPts val="1800"/>
              </a:spcAft>
              <a:buFont typeface="Wingdings" panose="05000000000000000000" pitchFamily="2" charset="2"/>
              <a:buChar char=""/>
              <a:tabLst>
                <a:tab pos="457200" algn="l"/>
              </a:tabLst>
            </a:pPr>
            <a:r>
              <a:rPr lang="en-US" sz="1800" b="1" dirty="0">
                <a:effectLst/>
                <a:latin typeface="+mn-lt"/>
                <a:ea typeface="Roboto Condensed" panose="02000000000000000000" pitchFamily="2" charset="0"/>
                <a:cs typeface="Times New Roman" panose="02020603050405020304" pitchFamily="18" charset="0"/>
              </a:rPr>
              <a:t>Snagit - Flatten Images</a:t>
            </a:r>
            <a:r>
              <a:rPr lang="en-US" sz="1800" dirty="0">
                <a:effectLst/>
                <a:latin typeface="+mn-lt"/>
                <a:ea typeface="Roboto Condensed" panose="02000000000000000000" pitchFamily="2" charset="0"/>
                <a:cs typeface="Times New Roman" panose="02020603050405020304" pitchFamily="18" charset="0"/>
              </a:rPr>
              <a:t> – Content with multiple lines and connectors; use third-party software such as </a:t>
            </a:r>
            <a:r>
              <a:rPr lang="en-US" sz="1800" b="1" dirty="0">
                <a:effectLst/>
                <a:latin typeface="+mn-lt"/>
                <a:ea typeface="Roboto Condensed" panose="02000000000000000000" pitchFamily="2" charset="0"/>
                <a:cs typeface="Times New Roman" panose="02020603050405020304" pitchFamily="18" charset="0"/>
              </a:rPr>
              <a:t>Snagit</a:t>
            </a:r>
            <a:r>
              <a:rPr lang="en-US" sz="1800" dirty="0">
                <a:effectLst/>
                <a:latin typeface="+mn-lt"/>
                <a:ea typeface="Roboto Condensed" panose="02000000000000000000" pitchFamily="2" charset="0"/>
                <a:cs typeface="Times New Roman" panose="02020603050405020304" pitchFamily="18" charset="0"/>
              </a:rPr>
              <a:t> (</a:t>
            </a:r>
            <a:r>
              <a:rPr lang="en-US" sz="1800" u="sng" dirty="0">
                <a:solidFill>
                  <a:srgbClr val="0563C1"/>
                </a:solidFill>
                <a:effectLst/>
                <a:latin typeface="+mn-lt"/>
                <a:ea typeface="Roboto Condensed" panose="02000000000000000000" pitchFamily="2" charset="0"/>
                <a:cs typeface="Times New Roman" panose="02020603050405020304" pitchFamily="18" charset="0"/>
                <a:hlinkClick r:id="rId5"/>
              </a:rPr>
              <a:t>https://www.techsmith.com/screen-capture.html</a:t>
            </a:r>
            <a:r>
              <a:rPr lang="en-US" sz="1800" dirty="0">
                <a:effectLst/>
                <a:latin typeface="+mn-lt"/>
                <a:ea typeface="Roboto Condensed" panose="02000000000000000000" pitchFamily="2" charset="0"/>
                <a:cs typeface="Times New Roman" panose="02020603050405020304" pitchFamily="18" charset="0"/>
              </a:rPr>
              <a:t>) to flatten the image. Apply the alternative text to the single image.</a:t>
            </a:r>
            <a:endParaRPr lang="en-US" sz="2000" dirty="0">
              <a:effectLst/>
              <a:latin typeface="+mn-lt"/>
              <a:ea typeface="Times New Roman" panose="02020603050405020304" pitchFamily="18" charset="0"/>
              <a:cs typeface="Times New Roman" panose="02020603050405020304" pitchFamily="18" charset="0"/>
            </a:endParaRPr>
          </a:p>
          <a:p>
            <a:pPr>
              <a:spcAft>
                <a:spcPts val="1800"/>
              </a:spcAft>
            </a:pPr>
            <a:endParaRPr lang="en-US" dirty="0"/>
          </a:p>
        </p:txBody>
      </p:sp>
      <p:sp>
        <p:nvSpPr>
          <p:cNvPr id="4" name="Slide Number Placeholder 3">
            <a:extLst>
              <a:ext uri="{FF2B5EF4-FFF2-40B4-BE49-F238E27FC236}">
                <a16:creationId xmlns:a16="http://schemas.microsoft.com/office/drawing/2014/main" id="{7324247E-1433-801E-2E54-D38E4CD4FF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4161625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BF65BE-B42C-7B39-0B41-56E7BE5D0D76}"/>
              </a:ext>
            </a:extLst>
          </p:cNvPr>
          <p:cNvSpPr>
            <a:spLocks noGrp="1"/>
          </p:cNvSpPr>
          <p:nvPr>
            <p:ph type="title"/>
          </p:nvPr>
        </p:nvSpPr>
        <p:spPr/>
        <p:txBody>
          <a:bodyPr/>
          <a:lstStyle/>
          <a:p>
            <a:r>
              <a:rPr lang="en-US" dirty="0"/>
              <a:t>Resources – Create Accessible PowerPoint Presentations</a:t>
            </a:r>
          </a:p>
        </p:txBody>
      </p:sp>
      <p:sp>
        <p:nvSpPr>
          <p:cNvPr id="7" name="Text Placeholder 6">
            <a:extLst>
              <a:ext uri="{FF2B5EF4-FFF2-40B4-BE49-F238E27FC236}">
                <a16:creationId xmlns:a16="http://schemas.microsoft.com/office/drawing/2014/main" id="{C02B8288-EED6-9F02-5C59-EF1367B3688C}"/>
              </a:ext>
            </a:extLst>
          </p:cNvPr>
          <p:cNvSpPr>
            <a:spLocks noGrp="1"/>
          </p:cNvSpPr>
          <p:nvPr>
            <p:ph type="body" idx="1"/>
          </p:nvPr>
        </p:nvSpPr>
        <p:spPr/>
        <p:txBody>
          <a:bodyPr/>
          <a:lstStyle/>
          <a:p>
            <a:pPr>
              <a:spcBef>
                <a:spcPts val="600"/>
              </a:spcBef>
              <a:spcAft>
                <a:spcPts val="2400"/>
              </a:spcAft>
            </a:pPr>
            <a:r>
              <a:rPr lang="en-US" sz="2400" dirty="0">
                <a:hlinkClick r:id="rId2"/>
              </a:rPr>
              <a:t>Creating PowerPoint Templates</a:t>
            </a:r>
            <a:r>
              <a:rPr lang="en-US" sz="2400" dirty="0"/>
              <a:t> – Video (Duration 8 min 18s).</a:t>
            </a:r>
          </a:p>
          <a:p>
            <a:pPr>
              <a:spcBef>
                <a:spcPts val="600"/>
              </a:spcBef>
              <a:spcAft>
                <a:spcPts val="2400"/>
              </a:spcAft>
            </a:pPr>
            <a:r>
              <a:rPr lang="en-US" sz="2400" dirty="0"/>
              <a:t>Make your </a:t>
            </a:r>
            <a:r>
              <a:rPr lang="en-US" sz="2400" dirty="0">
                <a:hlinkClick r:id="rId3"/>
              </a:rPr>
              <a:t>PowerPoint Presentations</a:t>
            </a:r>
            <a:r>
              <a:rPr lang="en-US" sz="2400" dirty="0"/>
              <a:t> accessible to people with disabilities.</a:t>
            </a:r>
          </a:p>
          <a:p>
            <a:pPr>
              <a:spcBef>
                <a:spcPts val="600"/>
              </a:spcBef>
              <a:spcAft>
                <a:spcPts val="2400"/>
              </a:spcAft>
            </a:pPr>
            <a:r>
              <a:rPr lang="en-US" sz="2400" dirty="0"/>
              <a:t>Section 508.gov – </a:t>
            </a:r>
            <a:r>
              <a:rPr lang="en-US" sz="2400" dirty="0">
                <a:hlinkClick r:id="rId2"/>
              </a:rPr>
              <a:t>Create Accessible Presentations</a:t>
            </a:r>
            <a:endParaRPr lang="en-US" sz="2400" dirty="0"/>
          </a:p>
          <a:p>
            <a:pPr>
              <a:spcBef>
                <a:spcPts val="600"/>
              </a:spcBef>
              <a:spcAft>
                <a:spcPts val="2400"/>
              </a:spcAft>
            </a:pPr>
            <a:r>
              <a:rPr lang="en-US" sz="2400" dirty="0"/>
              <a:t>The Beginner’s Guide to </a:t>
            </a:r>
            <a:r>
              <a:rPr lang="en-US" sz="2400" dirty="0">
                <a:hlinkClick r:id="rId4"/>
              </a:rPr>
              <a:t>Microsoft PowerPoint</a:t>
            </a:r>
            <a:r>
              <a:rPr lang="en-US" sz="2400" dirty="0"/>
              <a:t> – Video (Duration 23 min 13s)</a:t>
            </a:r>
          </a:p>
        </p:txBody>
      </p:sp>
      <p:sp>
        <p:nvSpPr>
          <p:cNvPr id="4" name="Slide Number Placeholder 3">
            <a:extLst>
              <a:ext uri="{FF2B5EF4-FFF2-40B4-BE49-F238E27FC236}">
                <a16:creationId xmlns:a16="http://schemas.microsoft.com/office/drawing/2014/main" id="{7324247E-1433-801E-2E54-D38E4CD4FF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3932511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BF65BE-B42C-7B39-0B41-56E7BE5D0D76}"/>
              </a:ext>
            </a:extLst>
          </p:cNvPr>
          <p:cNvSpPr>
            <a:spLocks noGrp="1"/>
          </p:cNvSpPr>
          <p:nvPr>
            <p:ph type="title"/>
          </p:nvPr>
        </p:nvSpPr>
        <p:spPr/>
        <p:txBody>
          <a:bodyPr/>
          <a:lstStyle/>
          <a:p>
            <a:r>
              <a:rPr lang="en-US" dirty="0"/>
              <a:t>Resources – Section 508 Standards and Guidance</a:t>
            </a:r>
          </a:p>
        </p:txBody>
      </p:sp>
      <p:sp>
        <p:nvSpPr>
          <p:cNvPr id="7" name="Text Placeholder 6">
            <a:extLst>
              <a:ext uri="{FF2B5EF4-FFF2-40B4-BE49-F238E27FC236}">
                <a16:creationId xmlns:a16="http://schemas.microsoft.com/office/drawing/2014/main" id="{C02B8288-EED6-9F02-5C59-EF1367B3688C}"/>
              </a:ext>
            </a:extLst>
          </p:cNvPr>
          <p:cNvSpPr>
            <a:spLocks noGrp="1"/>
          </p:cNvSpPr>
          <p:nvPr>
            <p:ph type="body" idx="1"/>
          </p:nvPr>
        </p:nvSpPr>
        <p:spPr/>
        <p:txBody>
          <a:bodyPr/>
          <a:lstStyle/>
          <a:p>
            <a:pPr marR="0">
              <a:lnSpc>
                <a:spcPct val="107000"/>
              </a:lnSpc>
              <a:spcBef>
                <a:spcPts val="600"/>
              </a:spcBef>
              <a:spcAft>
                <a:spcPts val="2400"/>
              </a:spcAft>
              <a:tabLst>
                <a:tab pos="457200" algn="l"/>
              </a:tabLst>
            </a:pPr>
            <a:r>
              <a:rPr lang="en-US" sz="2000" spc="110" dirty="0">
                <a:effectLst/>
                <a:latin typeface="+mn-lt"/>
                <a:ea typeface="Calibri" panose="020F0502020204030204" pitchFamily="34" charset="0"/>
                <a:cs typeface="Times New Roman" panose="02020603050405020304" pitchFamily="18" charset="0"/>
              </a:rPr>
              <a:t>Alternate Versions Conformance Requirement - </a:t>
            </a:r>
            <a:r>
              <a:rPr lang="en-US" sz="2000" spc="110" dirty="0">
                <a:effectLst/>
                <a:latin typeface="+mn-lt"/>
                <a:ea typeface="Calibri" panose="020F0502020204030204" pitchFamily="34" charset="0"/>
                <a:cs typeface="Times New Roman" panose="02020603050405020304" pitchFamily="18" charset="0"/>
                <a:hlinkClick r:id="rId2"/>
              </a:rPr>
              <a:t>https://www.w3.org/WAI/GL/2007/05/alternate-versions.html</a:t>
            </a:r>
            <a:endParaRPr lang="en-US" sz="2000" spc="110" dirty="0">
              <a:effectLst/>
              <a:latin typeface="+mn-lt"/>
              <a:ea typeface="Calibri" panose="020F0502020204030204" pitchFamily="34" charset="0"/>
              <a:cs typeface="Times New Roman" panose="02020603050405020304" pitchFamily="18" charset="0"/>
            </a:endParaRPr>
          </a:p>
          <a:p>
            <a:pPr>
              <a:lnSpc>
                <a:spcPct val="107000"/>
              </a:lnSpc>
              <a:spcBef>
                <a:spcPts val="600"/>
              </a:spcBef>
              <a:spcAft>
                <a:spcPts val="2400"/>
              </a:spcAft>
              <a:tabLst>
                <a:tab pos="457200" algn="l"/>
              </a:tabLst>
            </a:pPr>
            <a:r>
              <a:rPr lang="en-US" sz="2000" spc="110" dirty="0">
                <a:latin typeface="+mn-lt"/>
                <a:ea typeface="Calibri" panose="020F0502020204030204" pitchFamily="34" charset="0"/>
                <a:cs typeface="Times New Roman" panose="02020603050405020304" pitchFamily="18" charset="0"/>
              </a:rPr>
              <a:t>HHS Accessibility Compliance Checklists - </a:t>
            </a:r>
            <a:r>
              <a:rPr lang="en-US" sz="2000" u="sng" spc="110" dirty="0">
                <a:solidFill>
                  <a:srgbClr val="CC00CC"/>
                </a:solidFill>
                <a:latin typeface="+mn-lt"/>
                <a:ea typeface="Calibri" panose="020F0502020204030204" pitchFamily="34" charset="0"/>
                <a:cs typeface="Times New Roman" panose="02020603050405020304" pitchFamily="18" charset="0"/>
                <a:hlinkClick r:id="rId3"/>
              </a:rPr>
              <a:t>https://www.hhs.gov/web/section-508/accessibility-checklists/index.html</a:t>
            </a:r>
            <a:endParaRPr lang="en-US" sz="2000" spc="110" dirty="0">
              <a:latin typeface="+mn-lt"/>
              <a:ea typeface="Calibri" panose="020F0502020204030204" pitchFamily="34" charset="0"/>
              <a:cs typeface="Times New Roman" panose="02020603050405020304" pitchFamily="18" charset="0"/>
            </a:endParaRPr>
          </a:p>
          <a:p>
            <a:pPr marR="0">
              <a:lnSpc>
                <a:spcPct val="107000"/>
              </a:lnSpc>
              <a:spcBef>
                <a:spcPts val="600"/>
              </a:spcBef>
              <a:spcAft>
                <a:spcPts val="2400"/>
              </a:spcAft>
              <a:tabLst>
                <a:tab pos="457200" algn="l"/>
              </a:tabLst>
            </a:pPr>
            <a:r>
              <a:rPr lang="en-US" sz="2000" spc="110" dirty="0">
                <a:effectLst/>
                <a:latin typeface="+mn-lt"/>
                <a:ea typeface="Calibri" panose="020F0502020204030204" pitchFamily="34" charset="0"/>
                <a:cs typeface="Times New Roman" panose="02020603050405020304" pitchFamily="18" charset="0"/>
              </a:rPr>
              <a:t>Section 508.gov – Content Creation - </a:t>
            </a:r>
            <a:r>
              <a:rPr lang="en-US" sz="2000" u="sng" spc="110" dirty="0">
                <a:solidFill>
                  <a:srgbClr val="CC00CC"/>
                </a:solidFill>
                <a:effectLst/>
                <a:latin typeface="+mn-lt"/>
                <a:ea typeface="Calibri" panose="020F0502020204030204" pitchFamily="34" charset="0"/>
                <a:cs typeface="Times New Roman" panose="02020603050405020304" pitchFamily="18" charset="0"/>
                <a:hlinkClick r:id="rId4"/>
              </a:rPr>
              <a:t>https://www.section508.gov/create/</a:t>
            </a:r>
            <a:endParaRPr lang="en-US" sz="2000" spc="110" dirty="0">
              <a:effectLst/>
              <a:latin typeface="+mn-lt"/>
              <a:ea typeface="Calibri" panose="020F0502020204030204" pitchFamily="34" charset="0"/>
              <a:cs typeface="Times New Roman" panose="02020603050405020304" pitchFamily="18" charset="0"/>
            </a:endParaRPr>
          </a:p>
          <a:p>
            <a:pPr>
              <a:spcBef>
                <a:spcPts val="600"/>
              </a:spcBef>
              <a:spcAft>
                <a:spcPts val="2400"/>
              </a:spcAft>
            </a:pPr>
            <a:r>
              <a:rPr lang="en-US" sz="2000" dirty="0">
                <a:latin typeface="+mn-lt"/>
              </a:rPr>
              <a:t>WebAIM (Web Accessibility In Mind) - </a:t>
            </a:r>
            <a:r>
              <a:rPr lang="en-US" sz="2000" dirty="0">
                <a:latin typeface="+mn-lt"/>
                <a:hlinkClick r:id="rId5"/>
              </a:rPr>
              <a:t>https://webaim.org/</a:t>
            </a:r>
            <a:endParaRPr lang="en-US" sz="2000" dirty="0">
              <a:latin typeface="+mn-lt"/>
            </a:endParaRPr>
          </a:p>
          <a:p>
            <a:pPr>
              <a:spcBef>
                <a:spcPts val="600"/>
              </a:spcBef>
              <a:spcAft>
                <a:spcPts val="2400"/>
              </a:spcAft>
            </a:pPr>
            <a:r>
              <a:rPr lang="en-US" sz="2000" dirty="0">
                <a:latin typeface="+mn-lt"/>
              </a:rPr>
              <a:t>Web Content Accessibility Guidelines (WCAG) - </a:t>
            </a:r>
            <a:r>
              <a:rPr lang="en-US" sz="2000" dirty="0">
                <a:latin typeface="+mn-lt"/>
                <a:hlinkClick r:id="rId6"/>
              </a:rPr>
              <a:t>https://www.w3.org/WAI/standards-guidelines/wcag/</a:t>
            </a:r>
            <a:endParaRPr lang="en-US" sz="2000" dirty="0">
              <a:latin typeface="+mn-lt"/>
            </a:endParaRPr>
          </a:p>
          <a:p>
            <a:pPr>
              <a:spcBef>
                <a:spcPts val="600"/>
              </a:spcBef>
              <a:spcAft>
                <a:spcPts val="2400"/>
              </a:spcAft>
            </a:pPr>
            <a:endParaRPr lang="en-US" sz="2400" dirty="0"/>
          </a:p>
        </p:txBody>
      </p:sp>
      <p:sp>
        <p:nvSpPr>
          <p:cNvPr id="4" name="Slide Number Placeholder 3">
            <a:extLst>
              <a:ext uri="{FF2B5EF4-FFF2-40B4-BE49-F238E27FC236}">
                <a16:creationId xmlns:a16="http://schemas.microsoft.com/office/drawing/2014/main" id="{7324247E-1433-801E-2E54-D38E4CD4FF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3065779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38D7-94BF-27C8-11A9-5DB0BC364C1C}"/>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AF7A16E7-9967-734C-7102-7FAA4446B126}"/>
              </a:ext>
            </a:extLst>
          </p:cNvPr>
          <p:cNvSpPr>
            <a:spLocks noGrp="1"/>
          </p:cNvSpPr>
          <p:nvPr>
            <p:ph type="body" idx="1"/>
          </p:nvPr>
        </p:nvSpPr>
        <p:spPr/>
        <p:txBody>
          <a:bodyPr/>
          <a:lstStyle/>
          <a:p>
            <a:r>
              <a:rPr lang="en-US" dirty="0"/>
              <a:t>Please ensure to download the supplemental documents.</a:t>
            </a:r>
          </a:p>
        </p:txBody>
      </p:sp>
      <p:sp>
        <p:nvSpPr>
          <p:cNvPr id="4" name="Text Placeholder 3">
            <a:extLst>
              <a:ext uri="{FF2B5EF4-FFF2-40B4-BE49-F238E27FC236}">
                <a16:creationId xmlns:a16="http://schemas.microsoft.com/office/drawing/2014/main" id="{06D7AE06-92D0-B8FC-51AF-BFA7BEF8E47F}"/>
              </a:ext>
            </a:extLst>
          </p:cNvPr>
          <p:cNvSpPr>
            <a:spLocks noGrp="1"/>
          </p:cNvSpPr>
          <p:nvPr>
            <p:ph type="body" idx="2"/>
          </p:nvPr>
        </p:nvSpPr>
        <p:spPr/>
        <p:txBody>
          <a:bodyPr/>
          <a:lstStyle/>
          <a:p>
            <a:r>
              <a:rPr lang="en-US" dirty="0"/>
              <a:t>Thank you for attending!</a:t>
            </a:r>
          </a:p>
        </p:txBody>
      </p:sp>
      <p:sp>
        <p:nvSpPr>
          <p:cNvPr id="6" name="Text Placeholder 5">
            <a:extLst>
              <a:ext uri="{FF2B5EF4-FFF2-40B4-BE49-F238E27FC236}">
                <a16:creationId xmlns:a16="http://schemas.microsoft.com/office/drawing/2014/main" id="{3DAB2A61-0C10-3FEB-695B-B0EA18C55F75}"/>
              </a:ext>
            </a:extLst>
          </p:cNvPr>
          <p:cNvSpPr>
            <a:spLocks noGrp="1"/>
          </p:cNvSpPr>
          <p:nvPr>
            <p:ph type="body" idx="4"/>
          </p:nvPr>
        </p:nvSpPr>
        <p:spPr/>
        <p:txBody>
          <a:bodyPr/>
          <a:lstStyle/>
          <a:p>
            <a:pPr marL="0" lvl="0" indent="0" algn="l" rtl="0">
              <a:spcBef>
                <a:spcPts val="0"/>
              </a:spcBef>
              <a:spcAft>
                <a:spcPts val="0"/>
              </a:spcAft>
              <a:buClr>
                <a:srgbClr val="006197"/>
              </a:buClr>
              <a:buSzPts val="4400"/>
              <a:buNone/>
            </a:pPr>
            <a:r>
              <a:rPr lang="en-US" dirty="0"/>
              <a:t>Design PowerPoint Templates for Accessibility</a:t>
            </a:r>
          </a:p>
        </p:txBody>
      </p:sp>
      <p:sp>
        <p:nvSpPr>
          <p:cNvPr id="5" name="Text Placeholder 4">
            <a:extLst>
              <a:ext uri="{FF2B5EF4-FFF2-40B4-BE49-F238E27FC236}">
                <a16:creationId xmlns:a16="http://schemas.microsoft.com/office/drawing/2014/main" id="{9F974BA2-86A8-52F3-8AC4-43BCD0C527FA}"/>
              </a:ext>
            </a:extLst>
          </p:cNvPr>
          <p:cNvSpPr>
            <a:spLocks noGrp="1"/>
          </p:cNvSpPr>
          <p:nvPr>
            <p:ph type="body" idx="3"/>
          </p:nvPr>
        </p:nvSpPr>
        <p:spPr>
          <a:xfrm>
            <a:off x="325945" y="6100270"/>
            <a:ext cx="11049000" cy="533400"/>
          </a:xfrm>
        </p:spPr>
        <p:txBody>
          <a:bodyPr/>
          <a:lstStyle/>
          <a:p>
            <a:r>
              <a:rPr lang="en-US" dirty="0"/>
              <a:t>Dee Dansby, National Institutes of Health (NIH)</a:t>
            </a:r>
          </a:p>
        </p:txBody>
      </p:sp>
    </p:spTree>
    <p:extLst>
      <p:ext uri="{BB962C8B-B14F-4D97-AF65-F5344CB8AC3E}">
        <p14:creationId xmlns:p14="http://schemas.microsoft.com/office/powerpoint/2010/main" val="365865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52E9-CED9-5165-42AA-AD32DE4E95ED}"/>
              </a:ext>
            </a:extLst>
          </p:cNvPr>
          <p:cNvSpPr>
            <a:spLocks noGrp="1"/>
          </p:cNvSpPr>
          <p:nvPr>
            <p:ph type="title"/>
          </p:nvPr>
        </p:nvSpPr>
        <p:spPr/>
        <p:txBody>
          <a:bodyPr/>
          <a:lstStyle/>
          <a:p>
            <a:r>
              <a:rPr lang="en-US" dirty="0"/>
              <a:t>Section 508 – Rehabilitation Act of 1973</a:t>
            </a:r>
          </a:p>
        </p:txBody>
      </p:sp>
      <p:sp>
        <p:nvSpPr>
          <p:cNvPr id="3" name="Text Placeholder 2">
            <a:extLst>
              <a:ext uri="{FF2B5EF4-FFF2-40B4-BE49-F238E27FC236}">
                <a16:creationId xmlns:a16="http://schemas.microsoft.com/office/drawing/2014/main" id="{7752DE3C-8806-9927-54F0-4F119E6579CC}"/>
              </a:ext>
            </a:extLst>
          </p:cNvPr>
          <p:cNvSpPr>
            <a:spLocks noGrp="1"/>
          </p:cNvSpPr>
          <p:nvPr>
            <p:ph type="body" idx="1"/>
          </p:nvPr>
        </p:nvSpPr>
        <p:spPr/>
        <p:txBody>
          <a:bodyPr/>
          <a:lstStyle/>
          <a:p>
            <a:r>
              <a:rPr lang="en-US" dirty="0"/>
              <a:t>In 1998, Congress amended the Rehabilitation Act of 1973 to require Federal agencies to make their electronic and information technology (EIT) accessible to people with disabilities. </a:t>
            </a:r>
          </a:p>
          <a:p>
            <a:r>
              <a:rPr lang="en-US" dirty="0"/>
              <a:t>The law (29 U.S.C § 794 (d)) applies to all Federal agencies when they develop, procure, maintain, or use electronic and information technology. </a:t>
            </a:r>
          </a:p>
          <a:p>
            <a:r>
              <a:rPr lang="en-US" dirty="0"/>
              <a:t>Under Section 508, agencies must give disabled employees and members of the public access to information comparable to the access available to others.</a:t>
            </a:r>
          </a:p>
          <a:p>
            <a:r>
              <a:rPr lang="en-US" b="1" dirty="0"/>
              <a:t>Source: </a:t>
            </a:r>
            <a:r>
              <a:rPr lang="en-US" dirty="0">
                <a:hlinkClick r:id="rId2"/>
              </a:rPr>
              <a:t>Section 508.gov</a:t>
            </a:r>
            <a:endParaRPr lang="en-US" dirty="0"/>
          </a:p>
        </p:txBody>
      </p:sp>
      <p:sp>
        <p:nvSpPr>
          <p:cNvPr id="4" name="Slide Number Placeholder 3">
            <a:extLst>
              <a:ext uri="{FF2B5EF4-FFF2-40B4-BE49-F238E27FC236}">
                <a16:creationId xmlns:a16="http://schemas.microsoft.com/office/drawing/2014/main" id="{F11BB093-1F51-FF8E-53A8-A8EEBE05FC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633296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929A-E1FD-9CFE-4C4E-BC08D8CFADC5}"/>
              </a:ext>
            </a:extLst>
          </p:cNvPr>
          <p:cNvSpPr>
            <a:spLocks noGrp="1"/>
          </p:cNvSpPr>
          <p:nvPr>
            <p:ph type="title"/>
          </p:nvPr>
        </p:nvSpPr>
        <p:spPr/>
        <p:txBody>
          <a:bodyPr/>
          <a:lstStyle/>
          <a:p>
            <a:r>
              <a:rPr lang="en-US" dirty="0"/>
              <a:t>Executive Order 14035</a:t>
            </a:r>
          </a:p>
        </p:txBody>
      </p:sp>
      <p:sp>
        <p:nvSpPr>
          <p:cNvPr id="3" name="Text Placeholder 2">
            <a:extLst>
              <a:ext uri="{FF2B5EF4-FFF2-40B4-BE49-F238E27FC236}">
                <a16:creationId xmlns:a16="http://schemas.microsoft.com/office/drawing/2014/main" id="{AF92B339-92EE-4CB4-1A08-7A250AC25D20}"/>
              </a:ext>
            </a:extLst>
          </p:cNvPr>
          <p:cNvSpPr>
            <a:spLocks noGrp="1"/>
          </p:cNvSpPr>
          <p:nvPr>
            <p:ph type="body" idx="1"/>
          </p:nvPr>
        </p:nvSpPr>
        <p:spPr/>
        <p:txBody>
          <a:bodyPr/>
          <a:lstStyle/>
          <a:p>
            <a:r>
              <a:rPr lang="en-US" sz="2400" dirty="0"/>
              <a:t>“As the Nation's largest employer, the Federal Government must be a model for diversity, equity, inclusion, and accessibility, where all employees are treated with dignity and respect.  </a:t>
            </a:r>
          </a:p>
          <a:p>
            <a:r>
              <a:rPr lang="en-US" sz="2400" dirty="0"/>
              <a:t>Diversity, Equity, Inclusion, and Accessibility (DEIA). </a:t>
            </a:r>
          </a:p>
          <a:p>
            <a:r>
              <a:rPr lang="en-US" sz="2400" dirty="0"/>
              <a:t>The “A" in DEIA is a foundation on which the federal workforce must build diversity, equity and inclusion for people with disabilities.</a:t>
            </a:r>
          </a:p>
          <a:p>
            <a:r>
              <a:rPr lang="en-US" sz="2400" dirty="0"/>
              <a:t>Executive Order 14035 aligns with the Rehabilitation Act of 1973 to require Federal agencies to make their electronic and information technology (EIT) accessible to people with disabilities. </a:t>
            </a:r>
          </a:p>
          <a:p>
            <a:r>
              <a:rPr lang="en-US" sz="2400" b="1" dirty="0"/>
              <a:t>Source: </a:t>
            </a:r>
            <a:r>
              <a:rPr lang="en-US" sz="2400" dirty="0"/>
              <a:t> </a:t>
            </a:r>
            <a:r>
              <a:rPr lang="en-US" sz="2400" dirty="0">
                <a:hlinkClick r:id="rId2"/>
              </a:rPr>
              <a:t>Executive Order on Diversity, Equity, Inclusion, and Accessibility in the Federal Workforce</a:t>
            </a:r>
            <a:r>
              <a:rPr lang="en-US" sz="2400" dirty="0"/>
              <a:t>.</a:t>
            </a:r>
          </a:p>
          <a:p>
            <a:endParaRPr lang="en-US" sz="2400" dirty="0"/>
          </a:p>
        </p:txBody>
      </p:sp>
      <p:sp>
        <p:nvSpPr>
          <p:cNvPr id="4" name="Slide Number Placeholder 3">
            <a:extLst>
              <a:ext uri="{FF2B5EF4-FFF2-40B4-BE49-F238E27FC236}">
                <a16:creationId xmlns:a16="http://schemas.microsoft.com/office/drawing/2014/main" id="{67A7B12E-5C4F-1885-C89D-9C09408A15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5660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14CA-3C6D-8922-12BB-C5A1200BA2CE}"/>
              </a:ext>
            </a:extLst>
          </p:cNvPr>
          <p:cNvSpPr>
            <a:spLocks noGrp="1"/>
          </p:cNvSpPr>
          <p:nvPr>
            <p:ph type="title"/>
          </p:nvPr>
        </p:nvSpPr>
        <p:spPr/>
        <p:txBody>
          <a:bodyPr/>
          <a:lstStyle/>
          <a:p>
            <a:r>
              <a:rPr lang="en-US" dirty="0"/>
              <a:t>Section 508.gov</a:t>
            </a:r>
          </a:p>
        </p:txBody>
      </p:sp>
      <p:sp>
        <p:nvSpPr>
          <p:cNvPr id="3" name="Text Placeholder 2">
            <a:extLst>
              <a:ext uri="{FF2B5EF4-FFF2-40B4-BE49-F238E27FC236}">
                <a16:creationId xmlns:a16="http://schemas.microsoft.com/office/drawing/2014/main" id="{82878391-619E-EB26-79A5-1EE0B961E4BE}"/>
              </a:ext>
            </a:extLst>
          </p:cNvPr>
          <p:cNvSpPr>
            <a:spLocks noGrp="1"/>
          </p:cNvSpPr>
          <p:nvPr>
            <p:ph type="body" idx="1"/>
          </p:nvPr>
        </p:nvSpPr>
        <p:spPr/>
        <p:txBody>
          <a:bodyPr/>
          <a:lstStyle/>
          <a:p>
            <a:r>
              <a:rPr lang="en-US" dirty="0"/>
              <a:t>Screenshot of GSA’s Section 508.gov website. Content Creation. Create Accessible Digital Products.</a:t>
            </a:r>
          </a:p>
          <a:p>
            <a:r>
              <a:rPr lang="en-US" dirty="0"/>
              <a:t>"Remediation is rework, and rework is waste."</a:t>
            </a:r>
          </a:p>
          <a:p>
            <a:r>
              <a:rPr lang="en-US" dirty="0"/>
              <a:t>– BRANDON JUBAR  |  SECTION 508 PROGRAM MANAGER at THE DEPARTMENT OF LABOR</a:t>
            </a:r>
          </a:p>
          <a:p>
            <a:r>
              <a:rPr lang="en-US" dirty="0"/>
              <a:t>Federal agencies are responsible for ensuring their information and services are accessible to persons with disabilities. The Revised 508 Standards include not just IT tools and systems, but electronic content such as documents, web pages, presentations, social media content, blogs, and certain emails.</a:t>
            </a:r>
          </a:p>
          <a:p>
            <a:endParaRPr lang="en-US" dirty="0"/>
          </a:p>
        </p:txBody>
      </p:sp>
      <p:sp>
        <p:nvSpPr>
          <p:cNvPr id="4" name="Slide Number Placeholder 3">
            <a:extLst>
              <a:ext uri="{FF2B5EF4-FFF2-40B4-BE49-F238E27FC236}">
                <a16:creationId xmlns:a16="http://schemas.microsoft.com/office/drawing/2014/main" id="{20D3F76A-DD69-A35D-26B6-166C82691D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5" name="Picture 4">
            <a:hlinkClick r:id="rId3"/>
            <a:extLst>
              <a:ext uri="{FF2B5EF4-FFF2-40B4-BE49-F238E27FC236}">
                <a16:creationId xmlns:a16="http://schemas.microsoft.com/office/drawing/2014/main" id="{8051D59D-E6BB-7E99-9775-6BE88257EB8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1128" y="1188720"/>
            <a:ext cx="11673076" cy="4986518"/>
          </a:xfrm>
          <a:prstGeom prst="rect">
            <a:avLst/>
          </a:prstGeom>
        </p:spPr>
      </p:pic>
    </p:spTree>
    <p:extLst>
      <p:ext uri="{BB962C8B-B14F-4D97-AF65-F5344CB8AC3E}">
        <p14:creationId xmlns:p14="http://schemas.microsoft.com/office/powerpoint/2010/main" val="155492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DC09-FB70-171F-EF63-19FEA0E08640}"/>
              </a:ext>
            </a:extLst>
          </p:cNvPr>
          <p:cNvSpPr>
            <a:spLocks noGrp="1"/>
          </p:cNvSpPr>
          <p:nvPr>
            <p:ph type="title"/>
          </p:nvPr>
        </p:nvSpPr>
        <p:spPr/>
        <p:txBody>
          <a:bodyPr/>
          <a:lstStyle/>
          <a:p>
            <a:r>
              <a:rPr lang="en-US" dirty="0"/>
              <a:t>Microsoft Accessibility Checker</a:t>
            </a:r>
          </a:p>
        </p:txBody>
      </p:sp>
      <p:pic>
        <p:nvPicPr>
          <p:cNvPr id="7" name="Picture Placeholder 6" descr="Accessibility tab in MS PowerPoint.">
            <a:extLst>
              <a:ext uri="{FF2B5EF4-FFF2-40B4-BE49-F238E27FC236}">
                <a16:creationId xmlns:a16="http://schemas.microsoft.com/office/drawing/2014/main" id="{1F0C1E91-58CD-3C38-E13E-32C5F4EE3375}"/>
              </a:ext>
            </a:extLst>
          </p:cNvPr>
          <p:cNvPicPr>
            <a:picLocks noGrp="1" noChangeAspect="1"/>
          </p:cNvPicPr>
          <p:nvPr>
            <p:ph type="pic" sz="quarter" idx="13"/>
          </p:nvPr>
        </p:nvPicPr>
        <p:blipFill rotWithShape="1">
          <a:blip r:embed="rId3"/>
          <a:srcRect/>
          <a:stretch/>
        </p:blipFill>
        <p:spPr>
          <a:xfrm>
            <a:off x="457200" y="1289050"/>
            <a:ext cx="11277600" cy="1733550"/>
          </a:xfrm>
          <a:prstGeom prst="rect">
            <a:avLst/>
          </a:prstGeom>
        </p:spPr>
      </p:pic>
      <p:sp>
        <p:nvSpPr>
          <p:cNvPr id="5" name="Text Placeholder 4">
            <a:extLst>
              <a:ext uri="{FF2B5EF4-FFF2-40B4-BE49-F238E27FC236}">
                <a16:creationId xmlns:a16="http://schemas.microsoft.com/office/drawing/2014/main" id="{63FD8121-A381-0679-A7C3-FF695963303B}"/>
              </a:ext>
            </a:extLst>
          </p:cNvPr>
          <p:cNvSpPr>
            <a:spLocks noGrp="1"/>
          </p:cNvSpPr>
          <p:nvPr>
            <p:ph type="body" idx="1"/>
          </p:nvPr>
        </p:nvSpPr>
        <p:spPr/>
        <p:txBody>
          <a:bodyPr/>
          <a:lstStyle/>
          <a:p>
            <a:r>
              <a:rPr lang="en-US" dirty="0"/>
              <a:t>Click </a:t>
            </a:r>
            <a:r>
              <a:rPr lang="en-US" b="1" dirty="0"/>
              <a:t>Review</a:t>
            </a:r>
            <a:r>
              <a:rPr lang="en-US" dirty="0"/>
              <a:t> &gt; </a:t>
            </a:r>
            <a:r>
              <a:rPr lang="en-US" b="1" dirty="0"/>
              <a:t>Check</a:t>
            </a:r>
            <a:r>
              <a:rPr lang="en-US" dirty="0"/>
              <a:t> </a:t>
            </a:r>
            <a:r>
              <a:rPr lang="en-US" b="1" dirty="0"/>
              <a:t>Accessibility</a:t>
            </a:r>
            <a:r>
              <a:rPr lang="en-US" dirty="0"/>
              <a:t> to open the Accessibility Inspection Results.</a:t>
            </a:r>
          </a:p>
          <a:p>
            <a:r>
              <a:rPr lang="en-US" dirty="0"/>
              <a:t>Microsoft has integrated a new Accessibility tab that allows you to change the font, text highlight, shape fill, and outline colors of the selected object.</a:t>
            </a:r>
          </a:p>
          <a:p>
            <a:r>
              <a:rPr lang="en-US" dirty="0"/>
              <a:t>It allows you to adjust the reading order or add alt text to an object.</a:t>
            </a:r>
          </a:p>
          <a:p>
            <a:endParaRPr lang="en-US" dirty="0"/>
          </a:p>
        </p:txBody>
      </p:sp>
      <p:sp>
        <p:nvSpPr>
          <p:cNvPr id="4" name="Slide Number Placeholder 3">
            <a:extLst>
              <a:ext uri="{FF2B5EF4-FFF2-40B4-BE49-F238E27FC236}">
                <a16:creationId xmlns:a16="http://schemas.microsoft.com/office/drawing/2014/main" id="{30005507-86A6-05EE-925C-89D2CA9B9E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2497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E7D4-B332-482A-F369-44D23D5B2731}"/>
              </a:ext>
            </a:extLst>
          </p:cNvPr>
          <p:cNvSpPr>
            <a:spLocks noGrp="1"/>
          </p:cNvSpPr>
          <p:nvPr>
            <p:ph type="title"/>
          </p:nvPr>
        </p:nvSpPr>
        <p:spPr/>
        <p:txBody>
          <a:bodyPr/>
          <a:lstStyle/>
          <a:p>
            <a:r>
              <a:rPr lang="en-US" dirty="0"/>
              <a:t>Microsoft Accessibility Checker Limitations</a:t>
            </a:r>
          </a:p>
        </p:txBody>
      </p:sp>
      <p:sp>
        <p:nvSpPr>
          <p:cNvPr id="3" name="Text Placeholder 2">
            <a:extLst>
              <a:ext uri="{FF2B5EF4-FFF2-40B4-BE49-F238E27FC236}">
                <a16:creationId xmlns:a16="http://schemas.microsoft.com/office/drawing/2014/main" id="{9AD11AFA-DEA8-2DB3-EB43-F760A220847F}"/>
              </a:ext>
            </a:extLst>
          </p:cNvPr>
          <p:cNvSpPr>
            <a:spLocks noGrp="1"/>
          </p:cNvSpPr>
          <p:nvPr>
            <p:ph type="body" idx="1"/>
          </p:nvPr>
        </p:nvSpPr>
        <p:spPr/>
        <p:txBody>
          <a:bodyPr/>
          <a:lstStyle/>
          <a:p>
            <a:pPr>
              <a:spcBef>
                <a:spcPts val="1800"/>
              </a:spcBef>
            </a:pPr>
            <a:r>
              <a:rPr lang="en-US" sz="2400" dirty="0"/>
              <a:t>Document Properties</a:t>
            </a:r>
          </a:p>
          <a:p>
            <a:pPr>
              <a:spcBef>
                <a:spcPts val="1800"/>
              </a:spcBef>
            </a:pPr>
            <a:r>
              <a:rPr lang="en-US" sz="2400" dirty="0"/>
              <a:t>Filenames</a:t>
            </a:r>
          </a:p>
          <a:p>
            <a:pPr>
              <a:spcBef>
                <a:spcPts val="1800"/>
              </a:spcBef>
            </a:pPr>
            <a:r>
              <a:rPr lang="en-US" sz="2400" dirty="0"/>
              <a:t>Flashing or Flickering Content</a:t>
            </a:r>
          </a:p>
          <a:p>
            <a:pPr>
              <a:spcBef>
                <a:spcPts val="1800"/>
              </a:spcBef>
            </a:pPr>
            <a:r>
              <a:rPr lang="en-US" sz="2400" dirty="0"/>
              <a:t>Fonts</a:t>
            </a:r>
          </a:p>
          <a:p>
            <a:pPr>
              <a:spcBef>
                <a:spcPts val="1800"/>
              </a:spcBef>
            </a:pPr>
            <a:r>
              <a:rPr lang="en-US" sz="2400" dirty="0"/>
              <a:t>Language Preferences</a:t>
            </a:r>
          </a:p>
          <a:p>
            <a:pPr>
              <a:spcBef>
                <a:spcPts val="1800"/>
              </a:spcBef>
            </a:pPr>
            <a:r>
              <a:rPr lang="en-US" sz="2400" dirty="0"/>
              <a:t>Media (Audio / Video)</a:t>
            </a:r>
          </a:p>
          <a:p>
            <a:pPr>
              <a:spcBef>
                <a:spcPts val="1800"/>
              </a:spcBef>
            </a:pPr>
            <a:r>
              <a:rPr lang="en-US" sz="2400" dirty="0"/>
              <a:t>Paragraphs &amp; Spacing</a:t>
            </a:r>
          </a:p>
          <a:p>
            <a:pPr>
              <a:spcBef>
                <a:spcPts val="1800"/>
              </a:spcBef>
            </a:pPr>
            <a:r>
              <a:rPr lang="en-US" sz="2400" dirty="0"/>
              <a:t>PowerPoint Only – Yellow Text</a:t>
            </a:r>
          </a:p>
          <a:p>
            <a:pPr>
              <a:spcBef>
                <a:spcPts val="1800"/>
              </a:spcBef>
            </a:pPr>
            <a:endParaRPr lang="en-US" dirty="0"/>
          </a:p>
        </p:txBody>
      </p:sp>
      <p:pic>
        <p:nvPicPr>
          <p:cNvPr id="7" name="Picture Placeholder 6" descr="Accessibility icon">
            <a:extLst>
              <a:ext uri="{FF2B5EF4-FFF2-40B4-BE49-F238E27FC236}">
                <a16:creationId xmlns:a16="http://schemas.microsoft.com/office/drawing/2014/main" id="{7A0E0086-505B-F296-5391-FA5110074D96}"/>
              </a:ext>
            </a:extLst>
          </p:cNvPr>
          <p:cNvPicPr>
            <a:picLocks noGrp="1" noChangeAspect="1"/>
          </p:cNvPicPr>
          <p:nvPr>
            <p:ph type="pic" sz="quarter" idx="13"/>
          </p:nvPr>
        </p:nvPicPr>
        <p:blipFill rotWithShape="1">
          <a:blip r:embed="rId3"/>
          <a:srcRect/>
          <a:stretch/>
        </p:blipFill>
        <p:spPr>
          <a:xfrm>
            <a:off x="6449271" y="1371600"/>
            <a:ext cx="5151120" cy="4767263"/>
          </a:xfrm>
          <a:effectLst>
            <a:outerShdw blurRad="50800" dist="38100" dir="5400000" algn="t" rotWithShape="0">
              <a:prstClr val="black">
                <a:alpha val="40000"/>
              </a:prstClr>
            </a:outerShdw>
          </a:effectLst>
        </p:spPr>
      </p:pic>
      <p:sp>
        <p:nvSpPr>
          <p:cNvPr id="4" name="Slide Number Placeholder 3">
            <a:extLst>
              <a:ext uri="{FF2B5EF4-FFF2-40B4-BE49-F238E27FC236}">
                <a16:creationId xmlns:a16="http://schemas.microsoft.com/office/drawing/2014/main" id="{5047AD51-6161-C301-0CF1-845C5E71A3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350429626"/>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73015A22-F818-EE49-AAE1-7674B948D8A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6CA8AED1C56B46A9FDFAA8AF3C18D1" ma:contentTypeVersion="0" ma:contentTypeDescription="Create a new document." ma:contentTypeScope="" ma:versionID="281e7bf42e9679b12afe441a029d9690">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EE5EB5-E478-4DA4-B0E9-D78ABA373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93D6829-C5CC-45EF-8881-1BFEBE4CBE95}">
  <ds:schemaRefs>
    <ds:schemaRef ds:uri="http://schemas.microsoft.com/sharepoint/v3/contenttype/forms"/>
  </ds:schemaRefs>
</ds:datastoreItem>
</file>

<file path=customXml/itemProps3.xml><?xml version="1.0" encoding="utf-8"?>
<ds:datastoreItem xmlns:ds="http://schemas.openxmlformats.org/officeDocument/2006/customXml" ds:itemID="{BEBE41C6-80E5-4FF4-8DF1-9E95A109409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Master Cover Slide</Template>
  <TotalTime>10008</TotalTime>
  <Words>5507</Words>
  <Application>Microsoft Office PowerPoint</Application>
  <PresentationFormat>Widescreen</PresentationFormat>
  <Paragraphs>467</Paragraphs>
  <Slides>44</Slides>
  <Notes>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44</vt:i4>
      </vt:variant>
    </vt:vector>
  </HeadingPairs>
  <TitlesOfParts>
    <vt:vector size="57" baseType="lpstr">
      <vt:lpstr>Arial</vt:lpstr>
      <vt:lpstr>Arial Nova Cond</vt:lpstr>
      <vt:lpstr>Courier New</vt:lpstr>
      <vt:lpstr>Helvetica</vt:lpstr>
      <vt:lpstr>Helvetica Neue</vt:lpstr>
      <vt:lpstr>Noto Sans Symbols</vt:lpstr>
      <vt:lpstr>Roboto</vt:lpstr>
      <vt:lpstr>Segoe UI</vt:lpstr>
      <vt:lpstr>Symbol</vt:lpstr>
      <vt:lpstr>Times New Roman</vt:lpstr>
      <vt:lpstr>Wingdings</vt:lpstr>
      <vt:lpstr>Master Cover Slide</vt:lpstr>
      <vt:lpstr>Content Layout</vt:lpstr>
      <vt:lpstr>Annual Interagency Accessibility Forum</vt:lpstr>
      <vt:lpstr>Agenda</vt:lpstr>
      <vt:lpstr>A Note from the Instructor</vt:lpstr>
      <vt:lpstr>Supplemental Documents</vt:lpstr>
      <vt:lpstr>Section 508 – Rehabilitation Act of 1973</vt:lpstr>
      <vt:lpstr>Executive Order 14035</vt:lpstr>
      <vt:lpstr>Section 508.gov</vt:lpstr>
      <vt:lpstr>Microsoft Accessibility Checker</vt:lpstr>
      <vt:lpstr>Microsoft Accessibility Checker Limitations</vt:lpstr>
      <vt:lpstr>HHS Accessibility Conformance Checklists</vt:lpstr>
      <vt:lpstr>Design for Accessibility</vt:lpstr>
      <vt:lpstr>Responsibilities</vt:lpstr>
      <vt:lpstr>Document Planning</vt:lpstr>
      <vt:lpstr>Templates Address Some, Not all Accessibility Issues</vt:lpstr>
      <vt:lpstr>PowerPoint Window</vt:lpstr>
      <vt:lpstr>Slide Master View</vt:lpstr>
      <vt:lpstr>Slide Master View - Fonts</vt:lpstr>
      <vt:lpstr>Slide Master View - Colors</vt:lpstr>
      <vt:lpstr>PowerPoint Accessibility Checker Inability to Detect Yellow</vt:lpstr>
      <vt:lpstr>Color Contrast Tools</vt:lpstr>
      <vt:lpstr>Did you know?</vt:lpstr>
      <vt:lpstr>Slide Master View  - Set Lists</vt:lpstr>
      <vt:lpstr>Slide Master View  - Paragraphs and Spacing</vt:lpstr>
      <vt:lpstr>Slide Master View  - Accessibility Prompts</vt:lpstr>
      <vt:lpstr>Slide Master View  - Insert Slide Number</vt:lpstr>
      <vt:lpstr>Slide Master View  - Reading Order Pane</vt:lpstr>
      <vt:lpstr>Slide Master View  - Additional Design</vt:lpstr>
      <vt:lpstr>HHS Checklist Requirements</vt:lpstr>
      <vt:lpstr>Alternate Text</vt:lpstr>
      <vt:lpstr>Alternate Text applies to Non-Textual Content</vt:lpstr>
      <vt:lpstr>Document Language</vt:lpstr>
      <vt:lpstr>Document Properties</vt:lpstr>
      <vt:lpstr>Filename Conventions</vt:lpstr>
      <vt:lpstr>Hyperlinks</vt:lpstr>
      <vt:lpstr>Flashing or Flickering Text</vt:lpstr>
      <vt:lpstr>Print Grayscale</vt:lpstr>
      <vt:lpstr>Restricted Documents</vt:lpstr>
      <vt:lpstr>Transitions</vt:lpstr>
      <vt:lpstr>Troubleshooting</vt:lpstr>
      <vt:lpstr>Resources</vt:lpstr>
      <vt:lpstr>Accessibility Tools</vt:lpstr>
      <vt:lpstr>Resources – Create Accessible PowerPoint Presentations</vt:lpstr>
      <vt:lpstr>Resources – Section 508 Standards and Guidance</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PowerPoint Templates for Accessibility</dc:title>
  <dc:subject/>
  <dc:creator>BriannaTCanty</dc:creator>
  <cp:keywords>PowerPoint; Templates; Accessibility: IAAF; 2023</cp:keywords>
  <dc:description/>
  <cp:lastModifiedBy>NIH\OM\OD\OALM\DDO\CDMP</cp:lastModifiedBy>
  <cp:revision>12</cp:revision>
  <dcterms:created xsi:type="dcterms:W3CDTF">2022-08-30T12:32:18Z</dcterms:created>
  <dcterms:modified xsi:type="dcterms:W3CDTF">2023-09-15T11:40:20Z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0x010100FA6CA8AED1C56B46A9FDFAA8AF3C18D1</vt:lpwstr>
  </property>
</Properties>
</file>